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notesMasterIdLst>
    <p:notesMasterId r:id="rId10"/>
  </p:notesMasterIdLst>
  <p:handoutMasterIdLst>
    <p:handoutMasterId r:id="rId11"/>
  </p:handoutMasterIdLst>
  <p:sldIdLst>
    <p:sldId id="256" r:id="rId2"/>
    <p:sldId id="353" r:id="rId3"/>
    <p:sldId id="354" r:id="rId4"/>
    <p:sldId id="355" r:id="rId5"/>
    <p:sldId id="356" r:id="rId6"/>
    <p:sldId id="334" r:id="rId7"/>
    <p:sldId id="352" r:id="rId8"/>
    <p:sldId id="331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F9F9F9"/>
    <a:srgbClr val="F4F4EC"/>
    <a:srgbClr val="F0F0E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97" d="100"/>
          <a:sy n="97" d="100"/>
        </p:scale>
        <p:origin x="78" y="3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B925B535-8310-4F64-ADF4-044E46899AA1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3F42E632-4E6A-4232-B185-ED73A20921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971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5BF00-452C-4787-84AA-E64B63404641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6771-886D-40DE-8DC3-5D6BD78316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41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8D2287-3750-45D7-82BA-C0511F43C2D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718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40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361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858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870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767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19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422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361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68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171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0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alphaModFix amt="20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42888-D0A2-43EC-8B54-D29813DA3EF9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D06FD-6FDB-432A-B031-4AF441257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499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arentsportal.scot/pportal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www.north-ayrshire.gov.uk/home.aspx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data:image/jpeg;base64,/9j/4AAQSkZJRgABAQEAYABgAAD/4QAiRXhpZgAATU0AKgAAAAgAAQESAAMAAAABAAEAAAAAAAD/7AARRHVja3kAAQAEAAAAPAAA/9sAQwACAQECAQECAgICAgICAgMFAwMDAwMGBAQDBQcGBwcHBgcHCAkLCQgICggHBwoNCgoLDAwMDAcJDg8NDA4LDAwM/9sAQwECAgIDAwMGAwMGDAgHCAwMDAwMDAwMDAwMDAwMDAwMDAwMDAwMDAwMDAwMDAwMDAwMDAwMDAwMDAwMDAwMDAwM/8AAEQgAeAB4AwEiAAIRAQMRAf/EAB8AAAEFAQEBAQEBAAAAAAAAAAABAgMEBQYHCAkKC//EALUQAAIBAwMCBAMFBQQEAAABfQECAwAEEQUSITFBBhNRYQcicRQygZGhCCNCscEVUtHwJDNicoIJChYXGBkaJSYnKCkqNDU2Nzg5OkNERUZHSElKU1RVVldYWVpjZGVmZ2hpanN0dXZ3eHl6g4SFhoeIiYqSk5SVlpeYmZqio6Slpqeoqaqys7S1tre4ubrCw8TFxsfIycrS09TV1tfY2drh4uPk5ebn6Onq8fLz9PX29/j5+v/EAB8BAAMBAQEBAQEBAQEAAAAAAAABAgMEBQYHCAkKC//EALURAAIBAgQEAwQHBQQEAAECdwABAgMRBAUhMQYSQVEHYXETIjKBCBRCkaGxwQkjM1LwFWJy0QoWJDThJfEXGBkaJicoKSo1Njc4OTpDREVGR0hJSlNUVVZXWFlaY2RlZmdoaWpzdHV2d3h5eoKDhIWGh4iJipKTlJWWl5iZmqKjpKWmp6ipqrKztLW2t7i5usLDxMXGx8jJytLT1NXW19jZ2uLj5OXm5+jp6vLz9PX29/j5+v/aAAwDAQACEQMRAD8A/fyiiigAooooAKKM14H8f/8Agp78D/2bvHsXg7XfHFvqvj64cxQeD/DFlc+I/EckmzeEOn2Ec1xHuBGGkRFOfvUAe+UV8bah/wAFMfi541tNLk+Hv7IPxYuv7ZmeC0bx74g0PwS1wyqznbbzXU16R5aM+DbBwASVGDjgPh//AMFgfit8WLWdvC/w1/Zh8R3VreQ6dPaaX+0zYXk0N3MszQ2zeXpbKs0i29wVQtlhBKRnY2AD9CKK+KvBf/BU74oR+FRrXiv9k/4i3mkzWNrqdtffDbxb4f8AHUN3Z3ILQXUcUN3BdSQSKrsjxwNvCHaGr1P4C/8ABUr4G/tDfEE+C9L8bR6B8QUdIn8H+LNPufDPiISMhfYljfxwzTEAHJhV1GD81AH0FRRRQAUUUUAFFFFABRRRQAV5j+1j+154F/Ys+FR8WeOtTmtre6u4dL0nTbK3e81bxFqM7bLfT7C0jzLc3UrcLGgOAGZiqI7qv7Xn7WPhX9iz4Gal468Wf2jdW9tJFY6bpOl2rXmq+ItRncR2mm2NuvzTXVxKVREGAMlmKoruv5NfFX9o1de/aChuvHHj7R7j9rvxRLFYaPpHhbxLo99H8NLEXyx6r4L0aWSZ1svE09mGQ313BGl5Mz21tOpX5QD379sbxX+0N8Zfhtofiz4kWHiT4a+A/GHibT/C/hz4R+EvEi6PrWtz31zHFav4n8SRq7adbylWRrbTlLZvIoWmlkO0eHSeFPib8Lvi58Wvgj8FfD2lfDb4S6j4Tu9Oiv8A4dw2VtZ+HL+fTp7fTL271K1Yak15Z67pGr2F/eTXDwokcPmQQmV5I/SfCWteIP2mtT1zQ/FHw3k+Ln7RmteDj4N17wdr1/Pp/gbw/wCHZNSe60vV/Edo7XX9n6hNGqyx2yNNfyrEHWO3DyvD7D8Mf+Cevwb8M6novw9+JOpaR8YvEenrcpongmeyXSfhz4duY4WvEsbbQofMtI5HgujKkt8Ly7kSKeUStscCZVIx1k7dDow2ErYiTjQi5NJydlslq2+yXVvRHxBpHjC4+OfhP4F2fhbx34X8J+MvgKdc1q0tfAvh3VvidcDVrq90y/iEsfhrz7a0jYx6pZzme+vJZLW6kMnmTXLyQfSt94k0S6+KsniqDwF+0zb6VJ8boPjC1uPgnqxLLH4ai0b7DsJEoJlj+0+d5WRnZ5ZPz19f6D+0VF8ZP2OLzUPhGtvY+JtH0qzFzoOkJbz3XhmX5ftFgIiphW7hjSZFiZSA6JlCGAbz/wAV+M/jnaazJqPhyH4l6hY2WjXcunJq2ladF/aMcdjqhElzFHGrLePeLpvlRhY28tk3RqTOo5/rkLKULtPqjw+IsxqZNjZYDGYep7SNrpRva7a116WvppZx195Hw9+z/wCHPhH+y/q3wx03xz8SoLX/AIRnU9R1jUk+JnhrVPh7faxZWXhu78PeGNDsZ9Xs7WApb2F1cO5NypW6lllUuZWcehn9jv4h3vwf/Zx+C2q6H4c+NNv478B6r4j+Id98VtQn8VeH/BF2f7BUXlleO8k7/Z45NQt7W0s7yASG489plWLzB9BW/wC1n8WPhzqGh+G/iBo9rqOl3Go3ln4ku9b0+PyfsAmnVt1wFs4mUWWm6xeB47SRZIfskZQPKJGxPg7+z94F8ZeM7m4/Z7vPFn7MPxEs1trnVtL8Pab9u8D3N1JbW9xLZajpI22HnpG6RyvELK7LiVY7hjHJh08VTm7bPzPPy7irAYyapJuEm7JTVm3a9uqv0te900cV8KPjTq37Pnhz4a+Lv2Xfi037Q3wd+K0t8PDnws8Z6rOfEM9vYC4+2nw9qt2ouQlr5KIbbVN0QEYRbiJ5olb7e/ZH/bJ8C/tr/DJvEngq+vBJp9y+m65omqWrWGteF9RiJWfT9Qs5MSW1zEwKsjDBwGRnRlc/m3+0X+z/ACfGD9sXwUfil8KfDWpfH7Q9LuI9C8B61dx3Xw5+JWnx2Fzb+Toks6x28cMF7cRare2V3FJqEa2qPEJkhiZ/PPgv+0f4g+LP7XF5N8L216H9o7wbodtfweINY0o6TB8ZtL2X17fLrunRxqujaQqCzt9KuL7ZcxrdWPzSLIxXpPpD9u6K8r/Y0/a78M/ts/Ayz8aeG0vNPmS5m0rXdD1GMwap4W1a3by7zTL6E4aG5gkBVlYDcCjrlHRj6pQAUUUUAFBorwP/AIKefH/X/wBm/wDYe8ca54NikuPH2rQ2/hjwfDEyCWTXNUuYtO08qG4bZc3MUhXBysbUAfE37Uv7T918Wf2h5fjtq2kwX3wR+E3jV/hb4JvdS1K80zRLDVJI54tc8X3dxBEPKjhkiOjWNw8ot0uZ5JGnthIZk8w/Zp0S8+P+reCtY8FaxY6/8ZPixpEmmaHq/ia1s/EV94Y03Q9Rezu/EOvyW5k07XptLnt4ItG1WMwzXj3qpKzxrNIOdtv2WdN8VftM/Bnwv8Mfih4z8DfD34d2q+AtF1ix8Ox+BbzXLbSzL/bF1Z+JhYX1trEPnWuqX02lXgto5yssqM8eZG+svhh+0NY/A39kbxD+0trEMll4k/aMuI5PCVubdGi0DwvbW1xJoNisLXtuiL9gSS7aKKeKR7zVJY48u0a1lWrRpU3Unsj0MpyvEZjjKeBwqvOo0kv19EtX5I1vEnibT/2GvCunfA34C2vihfEV7Pcavqfi2bS5vEd/r2rGaL7VqepSpBMb0yz5h1CbK3Ft58BjjKKqL6Z+zf8A8Ey9D0jwDpK/ETzPEpayQ/2DeW6Q2umbpTcrZuqTTCWO2ea6SNfNkVUv76PfJBMsaaH7Bn7Dn/CgrrVNW8QaetvqEd/5mlWP9pSaha6dttI7MXELEpHJI1unlLcPaw3nlvLHNJcbjK/sX7VX7R/h39kD9m/xt8T/ABXMYvD/AIG0i41a6VXVZLjy0JSCPcQpllfbGgJG55FHevMw+ElXl9Yxa16R6Jend+nr5ffZ5xJQymism4bnaKs6lVKKlUmk9VJXajG7S5ZWvdxtduXN/teftf8Aw/8A+CevwKj8S+Jorz7K11BpGg+HNAs0uNX8RX88ixwafp1oGXz7h2YYRSAAGYlVUkfKej/t1ftv+I9CuPjFZ/s3+EV+Ddre3at8OL251Cz+LUthb3EsD3axyKtiZisf2hLRdzTIVSORy6O3Sf8ABMX/AIJt2d9o+i/tHftAeHrPxd+074/2+JbzUNYjkn/4QWObMlppGmwTZFktpDIEO0GTzTLmRlCbfuzFewfmUpNu7PJ/2Xf2ofht/wAFCv2cbPxp4Lu7bxJ4P8RRy2d1aX1rtmtZVOyeyvLaQZjlRsq0bggghgWRlY0fiJ8MtS/Zy+FfxC8RfCHwzH4i8capFJe2OkahfFreS6eaSaTy2kYMFMk80/2cSxRySlgHgMryj5j/AGi/Blv/AMEyv+ClPwv+Kvgq4/sX4fftReNI/AfxJ8MpzY3XiC7tpn0vW7aIYEF3JNAYblwdsyurMhlLSH9Aqqm4xqRqOKdns+vl3s+pzVMLSnUVWUVzR2dtV00fzPy//Zn/AGhtH/bA8Px/s2/tA6jrnirxhq2uzyaL4hheGy1fw1qFvDLcWsiyxJBLbamkmn6pdIbeFl05Ft7O5mNyGWTzr9or4EeMfF3jHxp4N+Ip8B67460CK21Lx3ZS6NqTWXxo0stbWOheLW0zSIHvdUurEQG1n0TctmLxkmR7dGgaX6t/4Kq/AFdChX4t6Z9lhghso9D8SQHU9YsZ9RElyselsraYDcyx291eXRaxSWzguHvFlnuYhbK1cD8R/iXqnxH/AGOtP+Mmk2Pia6+KH7GesS2PiBbzULK41HxXpkOn2jeILKWaylltmmutOmFx5UMrrFqVlAhfdATX0WbYejiKKzHCR5YvSUdNJdbWtpqtLaJxbd27VTk0+SR4J+wx+2/o3wu+M+j/ABX0i+1yz8H3l7pPwj+Ltl4m8RWGoa9cyQomlaJ471OOF5BZTTajBdafc77hxJC1tc/Ouxj+yNfiXqnwX8P/AAnk1bwP45+MHgn4d/s86pqM/hnTfAHhu0ibSb/w9qenao8OqSw6fDPOS+mRWt+NW1aYNbXmiXzMxt5kmX9KP+CUnx18RfHf9h/wq/ji4W5+I/gma98DeNG+0i4kfWtHupdOu5XdQAWme3+0dB8s68CvmzY+jKKKKACviH/grd4+020+Pv7LfhvVo9NbTtN8Wa18TbyTUdSGm2EMfhvw/f3UL3VwwZYbdby4snaVlYR7FfB219vV+b//AAXE1Tw7ofx18C3nirRLzxLodv8ABL4sm70m0vWsbjU4jaaEskCXCo7Q74zIpkCOUUsdj42kA8S/aP8AhwvxG1H4najpvwG8H/B3xR4z0uLwPqt3b+NLDXG/tzxZ4jtfDcmo2NrZ3jQ20nknWUmu5rGC5mlhlj3/ALqdW+6P2uP2t5v2afE0fw/tfgjrXjjwevhuC5xY2b/2fLBuuY5rRcwNbbooraKNYGkDzTalYxKgR5JY/wAyf2J/F/hnx3BJqGmWfikPJ8afh0L+81HxpN4ptZVfxZr9xGiXE+mWD+ZJqU1zfscTB49VtX3ozNGv2X+29pWiwf8ABTLwHrmqab4PRrHVtH0xbq/0bw+0lybqRfLWS4bXbXUTInkXDW5ezkVGEuyO4+43sZLhqNeu4YhXiot211a2WjW+xjWqTppSpuzute3mfoJ4d8O6f4Q0Cx0nSbG003S9Mt47Szs7WFYYLWGNQiRxooCqiqAAoAAAAFfEf/Bwtd3Og/sJeH9fvbVNS+HfhX4leFNb+ImnuCy6h4dg1WFriIouSy+d9mZgAcKjNjC5H3QOlc78Xfhfofxu+FXibwZ4os11Dw34s0u50fVbVmKC4tbiJopU3DBXKOwyCCOorx1pojolKUpOUnds37a5jvLeOaGRJYpVDo6HcrqeQQR1B9afXx1/wb/fEDxB8S/+CO/wL1LxNcTXl9Do1xptrcSwiKSfT7S+ubSwdlBPzNZwWxJJJJJJ5Jr7FoJPif8A4OBrlPC3/BOC88ZKCNQ+Hvjfwf4j0+RfvwXEfiLT4gy+jbZnH419sV+d3/BbH4T/ABi1D4ifDn4nx6Na/FD9mr4NzxeMPGfw002+/s7XtZvbOWSWO/DPE0d9b2kZScWDSRCV7cg+ZvXy/ur4LfGPw3+0N8I/DfjrwfqkWteFvF2mwatpV7GrILi3mQOjFWAZGwcFGAZSCrAEEAA1fGXhSx8eeENV0PUoILrTdas5rG6hnt4riOaKVCjq0cqtG6lWIKurKQcFSCQfg/8A4JrXl18LPjPF4I1TV/CbWfirTtY0278M3+rOmt+HbnSrxYbezFm94LSSKaCW+m/4lel2dqFg35ZXQt+gVfN37P8A+yz8Kbr9pHxd8VfCviDWL/x/B4gv9P8AEDwXn2FIQDMv9lXNhEkUTQo8puY5JYjNKzJcedIsgZ/Yy/GU6eGrUat7SWml9Ve1+yvZ33uktrkyozl+8itI7vtc/OvQP2cfEGqaB8KdB8IfDNPHWveHZPEXwQn8R3um3+taFo6aP4ifw/bXer6Wt5b2Mix+E7vWyktyrNM0yQiVPkST69/4JK6/4t0L9pj9pTwh428Maf4P8TalP4R+JesaTYyLNb6fqmt+H4IdThjkV3V1XUNJu8MruDnIZs5PzT+0P8b/AAL4d+Ffx6+F/wAQ/B+jeJvBPxM+NPie6WTXfHw8CaMtxpcWi3kVo+qthY7me/beke5N0VreSAs0Iik+ov8Agnl8dIv2n/24fHXxJs9HvPD9v4++CXw48QS6bcsGmsXubnxLKkbsAAxCNwwADLg4GcV45R9uUUUUAFfIP/BQ+Gz+Hf7bn7GvxJvro2trp/j3VPAs+FJ3jXNEvEgBPQK15ZWa8nlnQDJNfX1fPv8AwVK+A3iD9of9hnxtpXgsyJ8QfD6W3i3wc8USSTDW9JuYtRsUTdgKZJ7ZIScjCzNzQB8XfHn9qbwlc/AL48+G/A/xM8VfHTU/hb4sT40TeIdZv7GXTNMm0bWbDXJfDGlvvje68m0spzi3SWG3DlHljZkhHoP/AAVY8Ot4b+Nfg34g+H7r4e2ul+JdMVdT1bxHqU9jpskFu6zI0N1JdnTjfT5toLeM6fcSzoZg8iQpivnMaR4H8H/GjRv2sPBVr4z8RaF8StG0vxLqNxrOkeF7Xwj4f0bUpZIH0KCWLS7vU5rozXJtJbbS7Z7maa5iW5n3yq59/wD2cNOvPjr+wDr/AMIfCviJpfHHwDtIrbwP4ltby5tf7d8K3dq8nh3VYrqyga8aGXTtkUosikk91pdzCXCs2fWyXFLD4uMpbPR+j/q5jiIc0Gj9C/BHiy38eeC9I1y1iuoLXWbKG+hiuYjDNGksauquh5VgGAKnkHIryr/go6PHsn7A/wAYovhfptxq3xCufCGpW+g21s4W4a6kt3RWizw0qbi6L/E6qvevEv8Agjd8ZdQ1T4RW3gVfDmuDwhoenxT+GfEsmlmxtdVtzDazNvh3zGBpY7y2uo3mup5boXNwzeVJBNbwfa1c+Y4N4XESovZPTzXT8N10ejKpVOeKkfOf/BI3xZ4F8X/8E0fgtJ8NrjV7rwfpPhi30K0k1XTzp+oGbT82NyLiDok4ubeYPtLKXDFWZSGP0ZX58f8ABNz4xaf/AME7vjNr/wCyD8TGXwrcTeKNY174QardfJpvjbRNQvpL37JDcNhW1G1nupI5YGCsd0bRh1O6v0HrhND4i/4LaftMfGj9mH4beBdW+HepT+B/h3eatJF8SPiFp/hdfFWqeAtPURtDeRaa7BJYC3mieUpIYY13LG7EAp/wRZPhn4E+DfGX7Ovg/wDtDVvCfwnTS/EfhjxVLew3Vr4y0fxFFNqUV9AYI44Y0+1jUIxFEgRI44iGkLNI3S/8F5PHnjT4af8ABIT47a18P7i4s/Elt4fEf2mBgs1rZS3EMV/LGSRtkSye5ZWBDBlBU7gK+gf2ZvA3hH4Z/s5+A/D3w/ga38DaL4fsbPw/Gwk3iwS3RYN3mASFjGFJMnzkklvmzQB0njfxrpXw38H6p4g1y+t9M0fRbWS9vbuY4jt4Y1LO578AHpk+mTXxB/wS/wB3xI+O/jbxbq3h34M3D6Laqx8YeHtPuNT1LULy6klaaFtZur2e4jWCCOISWVzHBPGblQYoooo2n7b/AIKOftq+FfhmLnwRrXhvSPGnh/7DJP4ntZtXFjJbTDyJbCzSQlUguZ8yXELyyRNILCVLcTz/ACJx37SPwf0X4Lfs42fwI+F9x4o0/wAYftU340SFtUujd6t4b0MWUMerXe6VxKsdhpcbRxbmdheXVspZnnJPQvcpO/2j6qjF4HKZyqxalXsovS3Kmr9bptN7qzTVvL4l+NfxX8ZN+zz8Ida8PfEKx+Ctn8UNe8SfFa/1nUfGXibwYbq013Xbi+060j1WGyuNAWdrD7Khj1VJniVwY44xJ5jfd3/BMHw7qOrfti/tSeKrzW7vxBHo954S+Gf2y8vEu7ua50XQYri8aeRI4keb7VrEwd0jjVmViEUfKPkf9jT9srwDB8UfjR8WvDeufHT4U+H/AAjcxa5r+mWGnWGueDbnw9pWlW6Wuk3RNlt0nU0s7RLc2SXC3Uc1wFLzkER/oF/wSc+B/iD4J/sQeGZvGtnFZ/EX4gXV94+8ZRrb/Z3j1jWLqXULiF0ycNB562/0txXOfKn0hRRRQAUUUUAfkH+2j+yb/wAKD+PeufDyPQfFGuaVr1zqfxJ+CFho+vDRYNU1E3dnq+veB5pvLm8mGe90+01a1WGKCTdFJHFcxNGTWD8M/i/4w+Efxw0/WbDUPD0PxU8O3ENp4B8N6n4Dk+H0Pi/Qb2d47/wvJaqmdFsJLuG3Oh3GtGK4n1ATKfNimcyfqN+2T+yP4Z/bX+Bd94J8StfafILiHVNE1zTZjb6r4X1W3bzLTU7GdcNDcwSgMrKRkbkbcjup/NHxd4I+KHi/4i+LvAV9qFxon7XE2o2PiZNNu720s/BXxFn0y0it7TxlYQtAsl9eW0NlaFdJluks4L2GGaSFVR5qAPpb47fFPVf2kf2ZPBfjL4B+I5PAnw50HxF/aXjjT9N8PyQ+INEuLa9W51C2vLSN0lhkt2W6e4tUjeae48pGDQyS7/Uv2Rf25p/Gvw4hf4l2v/CL6gniOHwbaX120arrerSGQixCx/L9shQRxXXljyEu0u4o2KwMa+J/+Ceet+PPjLpfhj4gaJ4g8I/Bn456r4btPCeiv4k8YJrsP7SraJZiO/1LU7GLaZRHIgWDVbKWe5EXnMXuLTykl6jxT8Qf2e/2kfDNnD48+1fszeK9furrWvC2sJ4h874e61rj+QyaxpOtWcsdhczEwMhRZrK9lS4ut8KSOJE9nDYrDVaSw2LVtbqSV2r732b+d9NlodlGpSlBUqqsu6X9fqff37T/AOyb8MP26vg/ceC/id4V0bxx4VuZhOkFxnda3CbkE9vPGyywTKGdRJE6uAzrnDEH5fs/+CVHx68DyDwv4N/bg+LmlfCh3Tdpes+H9N13xTbR5Jkit9emAljU5UJ5kMrRqgAJ5J4Nf+CaHxl+C8NxY/CXWra10GCKx0vRdR0/xdd2s17prXeifLNbqscVtHDbWWpySSW8kks0upvJHtMki171+xH8PPjtpXxC0iT4meMPEmoeHbPwTpmqy2eoWlrHK+vXsZhvbGWWFm8yOxFisi4yHk1WRjJII4whiMsoQpOrSrxkl02l0tor7376dbajqYWmo88aif5/qee+O/8Agkvr3xJsYbX9oj9qf4g/FT4I+F7iLWp/COs6ZpGiaff/AGVhMn9sXltDG97aoyCRo5dqFo0cn5BXof7VP7dOp2PiXU/Bvw5tbi4v9Bjlu/FGoC3Y6lY2FtPAmpLpVpImLvULa3uILnZJhPKubaSNLzzVhbkvi5+wv8WfiP8AtP3V1qHjS11b4T2eqaTqK6fr1wbmC/09dWfUr2yliIYefbyxRpbzFQrWk5t3JKmQcT8EvHPwb+BWrr4d/Z/8P6h+098UtBlSHz/DskZ0TR7uOK/hiutU1tt1jaXhs7hrW4kV5b2dI4sWz7VQeco04Lmbu+x7lHD5XgoKvVqKtOyagk7apNczfbqte2tnbb+FHwK8P/sL6hr37QHxd8UXkk2mtLaaPLYanqU/9uvesD/oVmLkhhqEjwuNKaCUxXyOYJDH5Kp80ftQ+N/H3xG/aD/4Q/xXouraX+0F+0BDpdrpFhBqI0+x8EeGEvXvYvDIlt5U1C+iuxp9w2u3+mlltBcRA+dFBDE+54+/aYmn1D/hc3jDxT4b8d+Moftej6Jrl+914d+Gnw3u4TGGs9NkufIm2asianZR+K2aSMXECxxeUkgtm4/9nn4Yw/BnwtD8Nfh54csvin8avilq+i/Ev4cv4it1s7/4Y6f/AGXaCPxD4ot7eNYrPUoSXS5mSSS41iclXGx/KjyqVHN3Z42ZZlXx1b21d3dkl2SXRfn6ts7T4Pfsn65+0b+1HD8D/GWl6JfW3gvWrbxr8Ub5tRTxNqGmaLHJFd+G/AlzrtzbR3mqo17G+pSfaYw0drHbw+bIWEj/AK2V5J+xR+x94f8A2JPgZb+ENFurrWtSvbyfW/EviG+AOo+K9ZuWD3mp3b8l5pnA6k7EWOMHaiget1B54UUUUAFFFFABXlf7XX7Gvgb9tn4Zp4b8aWd7HNp9wuo6HrulXTWGueFtQjO6HUNOvE/eW1zEwDKy5DY2uroWQ+qUUAfmf+1jo/xd+EXw41Xw78eNHk8caHb6de6P4d/aN8B+EI9S8XeBtNvYkj1Br7S4h9ps5ntVuUa/0zzIhiB5IEKlT478OP2fP+EL1bRfDn7Kvi7xj8Sfgf4sn0bUl1fw9HoGq+G3vWntLLXINetbZIEENp4d0y2WK1a1866uL2ctI90FZP2Sr5z+O/8AwSi+B3x5+IVx43k8KXHgn4jXAlLeNPA2qXXhbxC7yABpJLuxkie4bAH/AB8eYvA44oA/M/8AYn8S+Ef2gfEZ0/wT4V8M+DfEXjjxleeGtHtPg/438RfD/QLb7NoGpa0s8kmnXlzZ3KMIdJhkeSxt7qB72ZbjT4XSNJd74Z/tBa9q/wAK/A3ijxl46/aY8J6D4w8JWfj+5Sz+LcGqRaH4cuNW03Tzfzzto0M+YY797uVdwCQWkp8wtwPtPVP+Ccnxy8Ja/oN54J/a28T3a+HY5I7H/hY/gHQ/Ft1bCQBZdl5DHY3Q3qAGJlJIAyTis8/8E9fjkdLi0s+PP2XW02Hwu/gdEPwJudi6C4UPpnkf275X2UhFHkY8vCgYxxQB8N/EybTfiV8AZvHkngmDXNP8M+F/CXxHuJ/jL4x8QfFC3fwz4g1O9tTqKaRcX1rZRzWdtZPeujIV24jBB+c/UPjjwp8TP2Yl+OXhv4iftDaJ8EPh1p/hXw5a/DL4hWOjWukaVo8X9q6tcXdq9jIy2Lap5K21owgVfMt1t5ERJHeNfRfCX/BML4xz30g8RftS6loOnf2PDoFvb/DD4a6D4PmtNPg3G3tIrqeO/uI4Yi77I0kVV3NtCkk16T8D/wDgk58D/gn4/s/Gs3hm/wDiB8RLNIlj8ZePtYuvFevRtHnZJFcX0kv2Zhk/8e6xD2oA+QPg58HNZ/aL/af8RfEr9kvwLJ8HvDXi+wlsJvir4t8Gado1ulrdfZLm7l0HQ47O3vdTnu57eznN7rTtDG0UywKUYxt96fsffsUeBf2JPAF1o3hC31K91LWZxfeIfEut3bahr/iu+I+e81C8b555mJY9kTcQiIuFHrdFABRRRQAUUUUAFFFFABRRRQAUUUUAFFFFABRRRQAUUUUAFFFFABRRRQB//9k="/>
          <p:cNvSpPr>
            <a:spLocks noChangeAspect="1" noChangeArrowheads="1"/>
          </p:cNvSpPr>
          <p:nvPr/>
        </p:nvSpPr>
        <p:spPr bwMode="auto">
          <a:xfrm>
            <a:off x="1975138" y="2927590"/>
            <a:ext cx="1143001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GB" sz="1801" dirty="0"/>
          </a:p>
        </p:txBody>
      </p:sp>
      <p:sp>
        <p:nvSpPr>
          <p:cNvPr id="8" name="TextBox 7"/>
          <p:cNvSpPr txBox="1"/>
          <p:nvPr/>
        </p:nvSpPr>
        <p:spPr>
          <a:xfrm>
            <a:off x="1636776" y="4555223"/>
            <a:ext cx="82844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Whiting Bay Primary</a:t>
            </a:r>
          </a:p>
          <a:p>
            <a:pPr algn="ctr"/>
            <a:r>
              <a:rPr lang="en-GB" sz="2800" dirty="0"/>
              <a:t>Weekly Bulletin 27</a:t>
            </a:r>
            <a:r>
              <a:rPr lang="en-GB" sz="2800" baseline="30000" dirty="0"/>
              <a:t>th</a:t>
            </a:r>
            <a:r>
              <a:rPr lang="en-GB" sz="2800" dirty="0"/>
              <a:t> August 2026</a:t>
            </a:r>
          </a:p>
        </p:txBody>
      </p:sp>
    </p:spTree>
    <p:extLst>
      <p:ext uri="{BB962C8B-B14F-4D97-AF65-F5344CB8AC3E}">
        <p14:creationId xmlns:p14="http://schemas.microsoft.com/office/powerpoint/2010/main" val="160104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6A1D5F-C7DD-513C-5F1C-3E51EBBE4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09" y="-8975"/>
            <a:ext cx="11505226" cy="689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75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14F1D-796A-D2BB-F0DB-989B4B101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Annual 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6CA09-9337-D7FD-D356-0E3BE41D775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All forms have now been sent out via Parents Portal, please can you complete by the 4</a:t>
            </a:r>
            <a:r>
              <a:rPr lang="en-GB" baseline="30000" dirty="0"/>
              <a:t>th</a:t>
            </a:r>
            <a:r>
              <a:rPr lang="en-GB" dirty="0"/>
              <a:t> of September.</a:t>
            </a:r>
          </a:p>
          <a:p>
            <a:r>
              <a:rPr lang="en-GB" dirty="0"/>
              <a:t>Annual Data Check</a:t>
            </a:r>
          </a:p>
          <a:p>
            <a:r>
              <a:rPr lang="en-GB" dirty="0"/>
              <a:t>Annual EV5</a:t>
            </a:r>
          </a:p>
          <a:p>
            <a:r>
              <a:rPr lang="en-GB" dirty="0"/>
              <a:t>Photography Consent </a:t>
            </a:r>
          </a:p>
          <a:p>
            <a:r>
              <a:rPr lang="en-GB" dirty="0"/>
              <a:t>ICT Consent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496AEE-5AAD-9AA5-D5E1-42430F9F78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you haven’t yet registered for Parents Portal, paper copies have been given to pupils today.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Please return by the 4</a:t>
            </a:r>
            <a:r>
              <a:rPr lang="en-GB" baseline="30000" dirty="0"/>
              <a:t>th</a:t>
            </a:r>
            <a:r>
              <a:rPr lang="en-GB" dirty="0"/>
              <a:t> of September.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If you haven’t already registered for </a:t>
            </a:r>
            <a:r>
              <a:rPr lang="en-GB" dirty="0">
                <a:hlinkClick r:id="rId2"/>
              </a:rPr>
              <a:t>Parents Portal </a:t>
            </a:r>
            <a:r>
              <a:rPr lang="en-GB" dirty="0"/>
              <a:t>then please do as soon as possible.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C5BE77-2447-76C8-2D27-ADFD88C91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6185" y="6373368"/>
            <a:ext cx="448792" cy="43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56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100E5-D4F9-381C-9A88-182167F0A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School Bag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D6411-B28B-F27F-5AE6-CB7A04909D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Please can ensure that school bags include: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Water Bottles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Jackets/ Coats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Spare clothes (in case of accidents)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A8FA29-8144-316D-95CC-09FD8879A0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We’ve also had a number of toys brought in recently and would ask that these stay at home as we would hate for these to be damaged or lost at school.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CFC96F-A926-4927-AA41-171950234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55" b="93155" l="4319" r="94020">
                        <a14:foregroundMark x1="8970" y1="29464" x2="9635" y2="32440"/>
                        <a14:foregroundMark x1="4983" y1="30655" x2="20266" y2="34524"/>
                        <a14:foregroundMark x1="37542" y1="8036" x2="34219" y2="12202"/>
                        <a14:foregroundMark x1="87404" y1="28921" x2="92691" y2="38393"/>
                        <a14:foregroundMark x1="85246" y1="25055" x2="85465" y2="25448"/>
                        <a14:foregroundMark x1="75415" y1="7440" x2="80460" y2="16478"/>
                        <a14:foregroundMark x1="92691" y1="38393" x2="94020" y2="58333"/>
                        <a14:foregroundMark x1="92691" y1="64286" x2="90365" y2="76190"/>
                        <a14:foregroundMark x1="78738" y1="91369" x2="21595" y2="92560"/>
                        <a14:foregroundMark x1="45183" y1="93452" x2="52492" y2="93452"/>
                        <a14:foregroundMark x1="44186" y1="63095" x2="49169" y2="68452"/>
                        <a14:foregroundMark x1="53821" y1="65179" x2="45515" y2="66369"/>
                        <a14:foregroundMark x1="34884" y1="61012" x2="21595" y2="65179"/>
                        <a14:foregroundMark x1="34219" y1="66071" x2="20266" y2="69345"/>
                        <a14:foregroundMark x1="48505" y1="59524" x2="51495" y2="72917"/>
                        <a14:foregroundMark x1="61794" y1="12202" x2="61478" y2="12186"/>
                        <a14:foregroundMark x1="11296" y1="53571" x2="8970" y2="60714"/>
                        <a14:foregroundMark x1="35216" y1="5655" x2="37209" y2="6250"/>
                        <a14:backgroundMark x1="55482" y1="8631" x2="46844" y2="8036"/>
                        <a14:backgroundMark x1="53156" y1="8631" x2="61462" y2="12202"/>
                        <a14:backgroundMark x1="47841" y1="9226" x2="42193" y2="9226"/>
                        <a14:backgroundMark x1="80731" y1="16369" x2="85382" y2="25000"/>
                        <a14:backgroundMark x1="85050" y1="25595" x2="86711" y2="291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31122" y="3880394"/>
            <a:ext cx="1911448" cy="21337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DAA536-53A9-60FD-F3F9-8D0822855F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6185" y="6373368"/>
            <a:ext cx="448792" cy="43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74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C79ED-461A-1563-3AB0-7B1D17034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House/ Vice Captain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18747-24DB-E057-9F74-2E8084F1D10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Our P7’s are in the process of applying for House/ Vice Captain position.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Forms have been sent home this week in school bags.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Deadline for forms to be returned is Monday 14</a:t>
            </a:r>
            <a:r>
              <a:rPr lang="en-GB" baseline="30000" dirty="0"/>
              <a:t>th</a:t>
            </a:r>
            <a:r>
              <a:rPr lang="en-GB" dirty="0"/>
              <a:t> of September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ECEE9B-31BD-DD63-F192-C32A3092D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6185" y="6373368"/>
            <a:ext cx="448792" cy="43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91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9441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Dates for your diary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1936" y="164700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675CFB4-B5B0-CAAB-A539-99176ABBC0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590" y="1174174"/>
            <a:ext cx="7685387" cy="51991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6185" y="6373368"/>
            <a:ext cx="448792" cy="4312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D0F2FF-B54F-4535-EA29-0E5A264FD833}"/>
              </a:ext>
            </a:extLst>
          </p:cNvPr>
          <p:cNvSpPr txBox="1"/>
          <p:nvPr/>
        </p:nvSpPr>
        <p:spPr>
          <a:xfrm>
            <a:off x="363794" y="1415845"/>
            <a:ext cx="38050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Early Closure Dates:</a:t>
            </a:r>
          </a:p>
          <a:p>
            <a:endParaRPr lang="en-GB" sz="2800" dirty="0"/>
          </a:p>
          <a:p>
            <a:r>
              <a:rPr lang="en-GB" sz="2800" dirty="0"/>
              <a:t>Friday 18</a:t>
            </a:r>
            <a:r>
              <a:rPr lang="en-GB" sz="2800" baseline="30000" dirty="0"/>
              <a:t>th</a:t>
            </a:r>
            <a:r>
              <a:rPr lang="en-GB" sz="2800" dirty="0"/>
              <a:t> December - 2.30pm</a:t>
            </a:r>
          </a:p>
          <a:p>
            <a:endParaRPr lang="en-GB" sz="2800" dirty="0"/>
          </a:p>
          <a:p>
            <a:r>
              <a:rPr lang="en-GB" sz="2800" dirty="0"/>
              <a:t>Thursday 26</a:t>
            </a:r>
            <a:r>
              <a:rPr lang="en-GB" sz="2800" baseline="30000" dirty="0"/>
              <a:t>th</a:t>
            </a:r>
            <a:r>
              <a:rPr lang="en-GB" sz="2800" dirty="0"/>
              <a:t> March - 2.30pm</a:t>
            </a:r>
          </a:p>
          <a:p>
            <a:endParaRPr lang="en-GB" sz="2800" dirty="0"/>
          </a:p>
          <a:p>
            <a:r>
              <a:rPr lang="en-GB" sz="2800" dirty="0"/>
              <a:t>Thursday 1</a:t>
            </a:r>
            <a:r>
              <a:rPr lang="en-GB" sz="2800" baseline="30000" dirty="0"/>
              <a:t>st</a:t>
            </a:r>
            <a:r>
              <a:rPr lang="en-GB" sz="2800" dirty="0"/>
              <a:t> July - 1pm</a:t>
            </a:r>
          </a:p>
        </p:txBody>
      </p:sp>
    </p:spTree>
    <p:extLst>
      <p:ext uri="{BB962C8B-B14F-4D97-AF65-F5344CB8AC3E}">
        <p14:creationId xmlns:p14="http://schemas.microsoft.com/office/powerpoint/2010/main" val="2027052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7AC58-4DA3-FC09-E4D4-EEDBBE966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Golf Competition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7F7AC-8A86-6CEE-4A97-CC2A4EE345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Please contact the club directly for more information.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3E7A930-BB3F-8BB0-B080-5C91719BB0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582" y="152006"/>
            <a:ext cx="4601496" cy="65093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31E382-BBB3-EA6D-B3D6-4191D19C8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6185" y="6373368"/>
            <a:ext cx="448792" cy="43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70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EA5AD-B5BD-2446-7D32-4935DE88F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32" y="873940"/>
            <a:ext cx="3951525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200" b="1" dirty="0"/>
              <a:t>Child Protection Protocol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88E0CA-1F57-25EB-4014-BA5789279BD6}"/>
              </a:ext>
            </a:extLst>
          </p:cNvPr>
          <p:cNvSpPr txBox="1"/>
          <p:nvPr/>
        </p:nvSpPr>
        <p:spPr>
          <a:xfrm>
            <a:off x="640080" y="2127512"/>
            <a:ext cx="4942023" cy="4242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Education Services has a fundamental duty to contribute to the care and safety of all children and young people in North Ayrshire.</a:t>
            </a:r>
            <a:endParaRPr lang="en-US" sz="2000" b="1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effectLst/>
              </a:rPr>
              <a:t>All staff, parents and visitors of Brodick Primary School have a responsibility to protect the welfare of our young people. If you have a concern for a young person or a disclosure is made by a young person, </a:t>
            </a:r>
            <a:r>
              <a:rPr lang="en-US" sz="2000" b="1" dirty="0">
                <a:effectLst/>
              </a:rPr>
              <a:t>you should report this to a school staff member immediately.</a:t>
            </a:r>
            <a:r>
              <a:rPr lang="en-US" sz="2000" dirty="0">
                <a:effectLst/>
              </a:rPr>
              <a:t> This will be passed on to the </a:t>
            </a:r>
            <a:r>
              <a:rPr lang="en-US" sz="2000" b="1" dirty="0">
                <a:effectLst/>
              </a:rPr>
              <a:t>Child Protection Officer.  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2000" dirty="0"/>
              <a:t>The Arran Social Work Team is based at the Council Offices, Lamlash. They can be contacted on 01770 600742. </a:t>
            </a:r>
            <a:endParaRPr lang="en-US" sz="2000" dirty="0">
              <a:effectLst/>
            </a:endParaRPr>
          </a:p>
          <a:p>
            <a:r>
              <a:rPr lang="en-GB" sz="2000" dirty="0"/>
              <a:t>If you are worried about someone during the night or at the weekend an  ‘out of hours’ team is available to deal with emergencies . Please contact </a:t>
            </a:r>
            <a:r>
              <a:rPr lang="en-GB" sz="2000" u="sng" dirty="0">
                <a:hlinkClick r:id="rId3"/>
              </a:rPr>
              <a:t>North Ayrshire Council ‘Out of Hours’</a:t>
            </a:r>
            <a:r>
              <a:rPr lang="en-GB" sz="2000" dirty="0"/>
              <a:t>  Tel: 0800 328 7758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5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6866111-D217-A472-0C1E-A5F1F8480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8838" y="303934"/>
            <a:ext cx="2058271" cy="2058271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5F67B87-BD3D-D798-802D-57585CAC0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987689"/>
              </p:ext>
            </p:extLst>
          </p:nvPr>
        </p:nvGraphicFramePr>
        <p:xfrm>
          <a:off x="5582103" y="2830906"/>
          <a:ext cx="6492386" cy="3226616"/>
        </p:xfrm>
        <a:graphic>
          <a:graphicData uri="http://schemas.openxmlformats.org/drawingml/2006/table">
            <a:tbl>
              <a:tblPr firstRow="1" firstCol="1" bandRow="1">
                <a:solidFill>
                  <a:srgbClr val="F7F7F7"/>
                </a:solidFill>
                <a:tableStyleId>{5C22544A-7EE6-4342-B048-85BDC9FD1C3A}</a:tableStyleId>
              </a:tblPr>
              <a:tblGrid>
                <a:gridCol w="1615420">
                  <a:extLst>
                    <a:ext uri="{9D8B030D-6E8A-4147-A177-3AD203B41FA5}">
                      <a16:colId xmlns:a16="http://schemas.microsoft.com/office/drawing/2014/main" val="3168479069"/>
                    </a:ext>
                  </a:extLst>
                </a:gridCol>
                <a:gridCol w="1615420">
                  <a:extLst>
                    <a:ext uri="{9D8B030D-6E8A-4147-A177-3AD203B41FA5}">
                      <a16:colId xmlns:a16="http://schemas.microsoft.com/office/drawing/2014/main" val="3223072336"/>
                    </a:ext>
                  </a:extLst>
                </a:gridCol>
                <a:gridCol w="1630773">
                  <a:extLst>
                    <a:ext uri="{9D8B030D-6E8A-4147-A177-3AD203B41FA5}">
                      <a16:colId xmlns:a16="http://schemas.microsoft.com/office/drawing/2014/main" val="2637689897"/>
                    </a:ext>
                  </a:extLst>
                </a:gridCol>
                <a:gridCol w="1630773">
                  <a:extLst>
                    <a:ext uri="{9D8B030D-6E8A-4147-A177-3AD203B41FA5}">
                      <a16:colId xmlns:a16="http://schemas.microsoft.com/office/drawing/2014/main" val="1461461886"/>
                    </a:ext>
                  </a:extLst>
                </a:gridCol>
              </a:tblGrid>
              <a:tr h="17941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500" b="1" kern="100" cap="all" spc="6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buNone/>
                      </a:pPr>
                      <a:endParaRPr lang="en-GB" sz="1500" b="1" kern="100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GB" sz="1500" b="1" kern="100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GB" sz="1500" b="1" kern="100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GB" sz="1500" b="1" kern="100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GB" sz="1500" b="1" kern="100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751" marR="174751" marT="174751" marB="17475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GB" sz="1500" b="1" kern="100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751" marR="174751" marT="174751" marB="17475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500" b="1" kern="100" cap="all" spc="6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500" b="1" kern="100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751" marR="174751" marT="174751" marB="17475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GB" sz="1500" b="1" kern="100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751" marR="174751" marT="174751" marB="17475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228327"/>
                  </a:ext>
                </a:extLst>
              </a:tr>
              <a:tr h="14325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500" b="1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Child Protection</a:t>
                      </a:r>
                    </a:p>
                    <a:p>
                      <a:pPr algn="ctr">
                        <a:buNone/>
                      </a:pPr>
                      <a:r>
                        <a:rPr lang="en-GB" sz="1500" b="1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Co-ordinator</a:t>
                      </a:r>
                    </a:p>
                    <a:p>
                      <a:pPr algn="ctr">
                        <a:buNone/>
                      </a:pPr>
                      <a:r>
                        <a:rPr lang="en-GB" sz="1500" b="0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Allison Conner</a:t>
                      </a:r>
                    </a:p>
                    <a:p>
                      <a:pPr algn="ctr">
                        <a:buNone/>
                      </a:pPr>
                      <a:r>
                        <a:rPr lang="en-GB" sz="1500" b="0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Head Teacher</a:t>
                      </a:r>
                    </a:p>
                    <a:p>
                      <a:pPr algn="ctr">
                        <a:buNone/>
                      </a:pPr>
                      <a:endParaRPr lang="en-GB" sz="1500" b="1" kern="1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3553" marR="100235" marT="26730" marB="11650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500" b="0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(in HT absence)</a:t>
                      </a:r>
                    </a:p>
                    <a:p>
                      <a:pPr algn="ctr">
                        <a:buNone/>
                      </a:pPr>
                      <a:r>
                        <a:rPr lang="en-GB" sz="1500" b="0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Claire McNally</a:t>
                      </a:r>
                    </a:p>
                    <a:p>
                      <a:pPr algn="ctr">
                        <a:buNone/>
                      </a:pPr>
                      <a:r>
                        <a:rPr lang="en-GB" sz="1500" b="0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Depute Head Teacher</a:t>
                      </a:r>
                    </a:p>
                    <a:p>
                      <a:pPr algn="ctr">
                        <a:buNone/>
                      </a:pPr>
                      <a:endParaRPr lang="en-GB" sz="1500" b="1" kern="1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3553" marR="100235" marT="26730" marB="11650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500" b="0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(in HT absence)</a:t>
                      </a:r>
                    </a:p>
                    <a:p>
                      <a:pPr algn="ctr">
                        <a:buNone/>
                      </a:pPr>
                      <a:r>
                        <a:rPr lang="en-GB" sz="1500" b="0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Jenny Duncan</a:t>
                      </a:r>
                    </a:p>
                    <a:p>
                      <a:pPr algn="ctr">
                        <a:buNone/>
                      </a:pPr>
                      <a:r>
                        <a:rPr lang="en-GB" sz="1500" b="0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Depute Head Teacher</a:t>
                      </a:r>
                    </a:p>
                    <a:p>
                      <a:pPr algn="ctr">
                        <a:buNone/>
                      </a:pPr>
                      <a:endParaRPr lang="en-GB" sz="1500" b="1" kern="1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3553" marR="100235" marT="26730" marB="11650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500" b="0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(in HT absence)</a:t>
                      </a:r>
                    </a:p>
                    <a:p>
                      <a:pPr algn="ctr">
                        <a:buNone/>
                      </a:pPr>
                      <a:r>
                        <a:rPr lang="en-GB" sz="1500" b="0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Claire Kelso</a:t>
                      </a:r>
                    </a:p>
                    <a:p>
                      <a:pPr algn="ctr">
                        <a:buNone/>
                      </a:pPr>
                      <a:r>
                        <a:rPr lang="en-GB" sz="1500" b="0" kern="1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Depute Head Teacher</a:t>
                      </a:r>
                    </a:p>
                    <a:p>
                      <a:pPr algn="ctr">
                        <a:buNone/>
                      </a:pPr>
                      <a:endParaRPr lang="en-GB" sz="1500" b="1" kern="1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3553" marR="100235" marT="26730" marB="11650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867836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47328" y="6284935"/>
            <a:ext cx="527159" cy="4986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8D14B9-11AB-0165-A154-4231413735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175" y="2913522"/>
            <a:ext cx="1231499" cy="14387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C29CA08-83EE-D3EC-1889-9ACECD7D5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3615" y="2913521"/>
            <a:ext cx="1292464" cy="14387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190CD1-FD84-3C78-EEC4-E54A98D4E6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0129" y="2913521"/>
            <a:ext cx="1322947" cy="14387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D5B5CC0-53C6-BDAE-FEE7-39E64DF33E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2355" y="2913521"/>
            <a:ext cx="1261981" cy="14387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9B530F9-CF03-1FE1-BECD-C92376CEA5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674" y="592172"/>
            <a:ext cx="1535340" cy="153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19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10705</TotalTime>
  <Words>411</Words>
  <Application>Microsoft Office PowerPoint</Application>
  <PresentationFormat>Widescreen</PresentationFormat>
  <Paragraphs>60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Annual Forms</vt:lpstr>
      <vt:lpstr>School Bag Check</vt:lpstr>
      <vt:lpstr>House/ Vice Captain Application</vt:lpstr>
      <vt:lpstr>Dates for your diary</vt:lpstr>
      <vt:lpstr>Golf Competition</vt:lpstr>
      <vt:lpstr>Child Protection Protocol  </vt:lpstr>
    </vt:vector>
  </TitlesOfParts>
  <Company>NAC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 Teacher  News in brief 1 6.11.24</dc:title>
  <dc:creator>Allison Conner</dc:creator>
  <cp:lastModifiedBy>W. Whiting Bay</cp:lastModifiedBy>
  <cp:revision>420</cp:revision>
  <cp:lastPrinted>2025-09-05T13:28:45Z</cp:lastPrinted>
  <dcterms:created xsi:type="dcterms:W3CDTF">2024-11-04T09:56:05Z</dcterms:created>
  <dcterms:modified xsi:type="dcterms:W3CDTF">2026-08-27T08:37:23Z</dcterms:modified>
</cp:coreProperties>
</file>