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86" d="100"/>
          <a:sy n="86" d="100"/>
        </p:scale>
        <p:origin x="45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8/26/2020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twitter.com/ParentPa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sz="4800" dirty="0" smtClean="0"/>
              <a:t>ST. MARY’S PRIMARY SCHOOL 2020-21</a:t>
            </a:r>
            <a:endParaRPr lang="en-GB" sz="4800" dirty="0"/>
          </a:p>
        </p:txBody>
      </p:sp>
      <p:sp>
        <p:nvSpPr>
          <p:cNvPr id="3" name="Subtitle 2"/>
          <p:cNvSpPr>
            <a:spLocks noGrp="1"/>
          </p:cNvSpPr>
          <p:nvPr>
            <p:ph type="subTitle" idx="1"/>
          </p:nvPr>
        </p:nvSpPr>
        <p:spPr>
          <a:xfrm>
            <a:off x="1507067" y="4050833"/>
            <a:ext cx="7766936" cy="1876438"/>
          </a:xfrm>
        </p:spPr>
        <p:txBody>
          <a:bodyPr>
            <a:normAutofit fontScale="40000" lnSpcReduction="20000"/>
          </a:bodyPr>
          <a:lstStyle/>
          <a:p>
            <a:pPr algn="ctr"/>
            <a:r>
              <a:rPr lang="en-GB" sz="7000" dirty="0" smtClean="0">
                <a:solidFill>
                  <a:schemeClr val="accent2">
                    <a:lumMod val="75000"/>
                  </a:schemeClr>
                </a:solidFill>
              </a:rPr>
              <a:t>FAITH  COMPASSION  AMBITION  RESPECT</a:t>
            </a:r>
          </a:p>
          <a:p>
            <a:pPr algn="ctr"/>
            <a:endParaRPr lang="en-GB" sz="3200" dirty="0">
              <a:solidFill>
                <a:schemeClr val="accent2">
                  <a:lumMod val="75000"/>
                </a:schemeClr>
              </a:solidFill>
            </a:endParaRPr>
          </a:p>
          <a:p>
            <a:pPr algn="ctr"/>
            <a:r>
              <a:rPr lang="en-GB" sz="3200" dirty="0" smtClean="0">
                <a:solidFill>
                  <a:schemeClr val="accent2">
                    <a:lumMod val="75000"/>
                  </a:schemeClr>
                </a:solidFill>
              </a:rPr>
              <a:t>Email: stmarys@ea.n-ayrshire.sch.uk</a:t>
            </a:r>
          </a:p>
          <a:p>
            <a:pPr algn="ctr"/>
            <a:r>
              <a:rPr lang="en-GB" sz="3200" dirty="0" smtClean="0">
                <a:solidFill>
                  <a:schemeClr val="accent2">
                    <a:lumMod val="75000"/>
                  </a:schemeClr>
                </a:solidFill>
              </a:rPr>
              <a:t>Twitter: @</a:t>
            </a:r>
            <a:r>
              <a:rPr lang="en-GB" sz="3200" dirty="0" err="1" smtClean="0">
                <a:solidFill>
                  <a:schemeClr val="accent2">
                    <a:lumMod val="75000"/>
                  </a:schemeClr>
                </a:solidFill>
              </a:rPr>
              <a:t>StMarysLargs</a:t>
            </a:r>
            <a:endParaRPr lang="en-GB" sz="3200" dirty="0" smtClean="0">
              <a:solidFill>
                <a:schemeClr val="accent2">
                  <a:lumMod val="75000"/>
                </a:schemeClr>
              </a:solidFill>
            </a:endParaRPr>
          </a:p>
          <a:p>
            <a:pPr algn="ctr"/>
            <a:r>
              <a:rPr lang="en-GB" sz="3200" dirty="0" smtClean="0">
                <a:solidFill>
                  <a:schemeClr val="accent2">
                    <a:lumMod val="75000"/>
                  </a:schemeClr>
                </a:solidFill>
              </a:rPr>
              <a:t>Facebook: St. Mary’s Primary School </a:t>
            </a:r>
            <a:r>
              <a:rPr lang="en-GB" sz="3200" dirty="0" err="1" smtClean="0">
                <a:solidFill>
                  <a:schemeClr val="accent2">
                    <a:lumMod val="75000"/>
                  </a:schemeClr>
                </a:solidFill>
              </a:rPr>
              <a:t>Largs</a:t>
            </a:r>
            <a:endParaRPr lang="en-GB" sz="3200" dirty="0" smtClean="0">
              <a:solidFill>
                <a:schemeClr val="accent2">
                  <a:lumMod val="75000"/>
                </a:schemeClr>
              </a:solidFill>
            </a:endParaRPr>
          </a:p>
          <a:p>
            <a:pPr algn="ctr"/>
            <a:r>
              <a:rPr lang="en-GB" sz="3200" dirty="0" smtClean="0">
                <a:solidFill>
                  <a:schemeClr val="accent2">
                    <a:lumMod val="75000"/>
                  </a:schemeClr>
                </a:solidFill>
              </a:rPr>
              <a:t>Website</a:t>
            </a:r>
            <a:r>
              <a:rPr lang="en-GB" sz="3200" dirty="0">
                <a:solidFill>
                  <a:schemeClr val="accent2">
                    <a:lumMod val="75000"/>
                  </a:schemeClr>
                </a:solidFill>
              </a:rPr>
              <a:t>: https://</a:t>
            </a:r>
            <a:r>
              <a:rPr lang="en-GB" sz="3200" dirty="0" smtClean="0">
                <a:solidFill>
                  <a:schemeClr val="accent2">
                    <a:lumMod val="75000"/>
                  </a:schemeClr>
                </a:solidFill>
              </a:rPr>
              <a:t>blogs.glowscotland.org.uk/na/stmaryspslargs</a:t>
            </a:r>
          </a:p>
          <a:p>
            <a:pPr algn="ctr"/>
            <a:endParaRPr lang="en-GB" sz="3200" dirty="0">
              <a:solidFill>
                <a:schemeClr val="accent2">
                  <a:lumMod val="75000"/>
                </a:schemeClr>
              </a:solidFill>
            </a:endParaRPr>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93724" t="24560" r="-93724" b="41409"/>
          <a:stretch/>
        </p:blipFill>
        <p:spPr>
          <a:xfrm>
            <a:off x="-731636" y="321536"/>
            <a:ext cx="11402768" cy="2082998"/>
          </a:xfrm>
          <a:prstGeom prst="parallelogram">
            <a:avLst/>
          </a:prstGeom>
        </p:spPr>
      </p:pic>
    </p:spTree>
    <p:extLst>
      <p:ext uri="{BB962C8B-B14F-4D97-AF65-F5344CB8AC3E}">
        <p14:creationId xmlns:p14="http://schemas.microsoft.com/office/powerpoint/2010/main" val="1219174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800100" y="3494314"/>
            <a:ext cx="8473903" cy="2955472"/>
          </a:xfrm>
          <a:prstGeom prst="round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GB" dirty="0" smtClean="0"/>
              <a:t>WELCOME BACK TO SCHOOL</a:t>
            </a:r>
            <a:endParaRPr lang="en-GB" dirty="0"/>
          </a:p>
        </p:txBody>
      </p:sp>
      <p:sp>
        <p:nvSpPr>
          <p:cNvPr id="4" name="Rounded Rectangle 3"/>
          <p:cNvSpPr/>
          <p:nvPr/>
        </p:nvSpPr>
        <p:spPr>
          <a:xfrm>
            <a:off x="800100" y="1208316"/>
            <a:ext cx="8473902" cy="22859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922269" y="1208310"/>
            <a:ext cx="8270723" cy="4996543"/>
          </a:xfrm>
          <a:solidFill>
            <a:schemeClr val="bg1"/>
          </a:solidFill>
          <a:ln w="38100">
            <a:solidFill>
              <a:schemeClr val="accent2">
                <a:lumMod val="60000"/>
                <a:lumOff val="40000"/>
              </a:schemeClr>
            </a:solidFill>
          </a:ln>
        </p:spPr>
        <p:txBody>
          <a:bodyPr>
            <a:normAutofit fontScale="92500" lnSpcReduction="10000"/>
          </a:bodyPr>
          <a:lstStyle/>
          <a:p>
            <a:pPr marL="0" indent="0">
              <a:buNone/>
            </a:pPr>
            <a:r>
              <a:rPr lang="en-GB" dirty="0" smtClean="0"/>
              <a:t>We are very excited to welcome St. Mary’s children back to school.  They have settled in amazingly well after a five month absence.  We are very proud of them and I am sure you are too!</a:t>
            </a:r>
          </a:p>
          <a:p>
            <a:pPr marL="0" indent="0">
              <a:buNone/>
            </a:pPr>
            <a:r>
              <a:rPr lang="en-GB" dirty="0" smtClean="0"/>
              <a:t>In order to ensure children feel safe, secure and nurtured we have started a gentle approach to learning with the main focus on health and wellbeing and allowing the children lots of opportunities to talk through any fears or worries in a supportive environment</a:t>
            </a:r>
          </a:p>
          <a:p>
            <a:endParaRPr lang="en-GB" dirty="0"/>
          </a:p>
          <a:p>
            <a:r>
              <a:rPr lang="en-GB" u="sng" dirty="0"/>
              <a:t>PARENTS </a:t>
            </a:r>
            <a:r>
              <a:rPr lang="en-GB" dirty="0"/>
              <a:t>(please download the </a:t>
            </a:r>
            <a:r>
              <a:rPr lang="en-GB" dirty="0" err="1" smtClean="0"/>
              <a:t>Groupcall</a:t>
            </a:r>
            <a:r>
              <a:rPr lang="en-GB" dirty="0" smtClean="0"/>
              <a:t> </a:t>
            </a:r>
            <a:r>
              <a:rPr lang="en-GB" dirty="0" err="1" smtClean="0"/>
              <a:t>Xpressions</a:t>
            </a:r>
            <a:r>
              <a:rPr lang="en-GB" dirty="0" smtClean="0"/>
              <a:t> </a:t>
            </a:r>
            <a:r>
              <a:rPr lang="en-GB" dirty="0"/>
              <a:t>app to ensure you don’t miss vital information)</a:t>
            </a:r>
          </a:p>
          <a:p>
            <a:pPr marL="0" indent="0">
              <a:buNone/>
            </a:pPr>
            <a:r>
              <a:rPr lang="en-GB" dirty="0"/>
              <a:t>We would appreciate if all parents could drop off their children at the school gate, including P1 parents.  When collecting at 3pm I would like to invite P1-3 parents only into the playground to collect your child.  The children will be dismissed into the school playground.</a:t>
            </a:r>
          </a:p>
          <a:p>
            <a:pPr marL="0" indent="0">
              <a:buNone/>
            </a:pPr>
            <a:r>
              <a:rPr lang="en-GB" dirty="0"/>
              <a:t>I urge parents not to come into the school building but rather phone ahead and speak to a member of staff.  If your child forgets their packed lunch they will receive a school lunch instead.  If your child is ill a member of staff will bring them to the gate for you to take home.</a:t>
            </a:r>
          </a:p>
        </p:txBody>
      </p:sp>
    </p:spTree>
    <p:extLst>
      <p:ext uri="{BB962C8B-B14F-4D97-AF65-F5344CB8AC3E}">
        <p14:creationId xmlns:p14="http://schemas.microsoft.com/office/powerpoint/2010/main" val="147856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555172" y="555171"/>
            <a:ext cx="9095014" cy="1698172"/>
          </a:xfrm>
          <a:prstGeom prst="roundRect">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506184" y="2498277"/>
            <a:ext cx="9274629" cy="3641272"/>
          </a:xfrm>
          <a:prstGeom prst="roundRect">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677334" y="609599"/>
            <a:ext cx="8596668" cy="1774371"/>
          </a:xfrm>
        </p:spPr>
        <p:txBody>
          <a:bodyPr>
            <a:normAutofit fontScale="90000"/>
          </a:bodyPr>
          <a:lstStyle/>
          <a:p>
            <a:r>
              <a:rPr lang="en-GB" sz="1900" b="1" dirty="0" smtClean="0">
                <a:solidFill>
                  <a:schemeClr val="tx1"/>
                </a:solidFill>
              </a:rPr>
              <a:t>ATTENDANCE</a:t>
            </a:r>
            <a:r>
              <a:rPr lang="en-GB" sz="1800" b="1" dirty="0" smtClean="0">
                <a:solidFill>
                  <a:schemeClr val="tx1"/>
                </a:solidFill>
              </a:rPr>
              <a:t/>
            </a:r>
            <a:br>
              <a:rPr lang="en-GB" sz="1800" b="1" dirty="0" smtClean="0">
                <a:solidFill>
                  <a:schemeClr val="tx1"/>
                </a:solidFill>
              </a:rPr>
            </a:br>
            <a:r>
              <a:rPr lang="en-GB" sz="1900" dirty="0" smtClean="0">
                <a:solidFill>
                  <a:schemeClr val="tx1"/>
                </a:solidFill>
                <a:latin typeface="+mn-lt"/>
              </a:rPr>
              <a:t>We need to track every child’s attendance and reasons for non-attendance at school.  You </a:t>
            </a:r>
            <a:r>
              <a:rPr lang="en-GB" sz="1900" b="1" u="sng" dirty="0" smtClean="0">
                <a:solidFill>
                  <a:schemeClr val="tx1"/>
                </a:solidFill>
                <a:latin typeface="+mn-lt"/>
              </a:rPr>
              <a:t>must</a:t>
            </a:r>
            <a:r>
              <a:rPr lang="en-GB" sz="1900" dirty="0" smtClean="0">
                <a:solidFill>
                  <a:schemeClr val="tx1"/>
                </a:solidFill>
                <a:latin typeface="+mn-lt"/>
              </a:rPr>
              <a:t> contact the </a:t>
            </a:r>
            <a:r>
              <a:rPr lang="en-GB" sz="1900" dirty="0">
                <a:solidFill>
                  <a:schemeClr val="tx1">
                    <a:lumMod val="75000"/>
                    <a:lumOff val="25000"/>
                  </a:schemeClr>
                </a:solidFill>
                <a:latin typeface="+mn-lt"/>
                <a:ea typeface="+mn-ea"/>
                <a:cs typeface="+mn-cs"/>
              </a:rPr>
              <a:t>school</a:t>
            </a:r>
            <a:r>
              <a:rPr lang="en-GB" sz="1900" dirty="0" smtClean="0">
                <a:solidFill>
                  <a:schemeClr val="tx1"/>
                </a:solidFill>
                <a:latin typeface="+mn-lt"/>
              </a:rPr>
              <a:t> to inform us if your child is not able to come to school.</a:t>
            </a:r>
            <a:br>
              <a:rPr lang="en-GB" sz="1900" dirty="0" smtClean="0">
                <a:solidFill>
                  <a:schemeClr val="tx1"/>
                </a:solidFill>
                <a:latin typeface="+mn-lt"/>
              </a:rPr>
            </a:br>
            <a:r>
              <a:rPr lang="en-GB" sz="1900" dirty="0" smtClean="0">
                <a:solidFill>
                  <a:schemeClr val="tx1"/>
                </a:solidFill>
                <a:latin typeface="+mn-lt"/>
              </a:rPr>
              <a:t>Do </a:t>
            </a:r>
            <a:r>
              <a:rPr lang="en-GB" sz="1900" b="1" u="sng" dirty="0" smtClean="0">
                <a:solidFill>
                  <a:schemeClr val="tx1"/>
                </a:solidFill>
                <a:latin typeface="+mn-lt"/>
              </a:rPr>
              <a:t>not</a:t>
            </a:r>
            <a:r>
              <a:rPr lang="en-GB" sz="1900" dirty="0" smtClean="0">
                <a:solidFill>
                  <a:schemeClr val="tx1"/>
                </a:solidFill>
                <a:latin typeface="+mn-lt"/>
              </a:rPr>
              <a:t> send you child to </a:t>
            </a:r>
            <a:r>
              <a:rPr lang="en-GB" sz="1900" dirty="0">
                <a:solidFill>
                  <a:schemeClr val="tx1">
                    <a:lumMod val="75000"/>
                    <a:lumOff val="25000"/>
                  </a:schemeClr>
                </a:solidFill>
                <a:latin typeface="+mn-lt"/>
                <a:ea typeface="+mn-ea"/>
                <a:cs typeface="+mn-cs"/>
              </a:rPr>
              <a:t>school</a:t>
            </a:r>
            <a:r>
              <a:rPr lang="en-GB" sz="1900" dirty="0" smtClean="0">
                <a:solidFill>
                  <a:schemeClr val="tx1"/>
                </a:solidFill>
                <a:latin typeface="+mn-lt"/>
              </a:rPr>
              <a:t> if they or anyone in your household has COVID-19 symptoms.  Any child (or staff member with suspected COVID-19 symptoms must be isolated immediately and sent home.</a:t>
            </a:r>
            <a:endParaRPr lang="en-GB" sz="1900" b="1" dirty="0">
              <a:solidFill>
                <a:schemeClr val="tx1"/>
              </a:solidFill>
              <a:latin typeface="+mn-lt"/>
            </a:endParaRPr>
          </a:p>
        </p:txBody>
      </p:sp>
      <p:sp>
        <p:nvSpPr>
          <p:cNvPr id="3" name="Content Placeholder 2"/>
          <p:cNvSpPr>
            <a:spLocks noGrp="1"/>
          </p:cNvSpPr>
          <p:nvPr>
            <p:ph idx="1"/>
          </p:nvPr>
        </p:nvSpPr>
        <p:spPr>
          <a:xfrm>
            <a:off x="865413" y="2672673"/>
            <a:ext cx="8588207" cy="3417674"/>
          </a:xfrm>
        </p:spPr>
        <p:txBody>
          <a:bodyPr>
            <a:normAutofit fontScale="77500" lnSpcReduction="20000"/>
          </a:bodyPr>
          <a:lstStyle/>
          <a:p>
            <a:pPr marL="0" indent="0">
              <a:buNone/>
            </a:pPr>
            <a:r>
              <a:rPr lang="en-GB" sz="2200" b="1" cap="all" dirty="0">
                <a:solidFill>
                  <a:schemeClr val="tx1"/>
                </a:solidFill>
                <a:latin typeface="+mj-lt"/>
                <a:ea typeface="+mj-ea"/>
                <a:cs typeface="+mj-cs"/>
              </a:rPr>
              <a:t>Break and Lunchtime</a:t>
            </a:r>
          </a:p>
          <a:p>
            <a:pPr marL="0" indent="0">
              <a:buNone/>
            </a:pPr>
            <a:r>
              <a:rPr lang="en-GB" sz="2000" dirty="0"/>
              <a:t>As previously notified, we are having two different break times and two lunch sittings. This will reduce the number of children in the playground and Dining Plaza at any one time. The playground and the Dining Plaza have been zoned for St. Mary’s Primary and </a:t>
            </a:r>
            <a:r>
              <a:rPr lang="en-GB" sz="2000" dirty="0" err="1"/>
              <a:t>Largs</a:t>
            </a:r>
            <a:r>
              <a:rPr lang="en-GB" sz="2000" dirty="0"/>
              <a:t> Primary to avoid crossover, as far as possible.  The Dining Plaza will be cleaned between sittings.  </a:t>
            </a:r>
          </a:p>
          <a:p>
            <a:pPr marL="0" lvl="0" indent="0" defTabSz="914400" eaLnBrk="0" fontAlgn="base" hangingPunct="0">
              <a:spcBef>
                <a:spcPct val="0"/>
              </a:spcBef>
              <a:spcAft>
                <a:spcPct val="0"/>
              </a:spcAft>
              <a:buClrTx/>
              <a:buSzTx/>
              <a:buNone/>
            </a:pPr>
            <a:endParaRPr lang="en-US" altLang="en-US" sz="2000" dirty="0"/>
          </a:p>
          <a:p>
            <a:pPr marL="0" lvl="0" indent="0" defTabSz="914400" eaLnBrk="0" fontAlgn="base" hangingPunct="0">
              <a:spcBef>
                <a:spcPct val="0"/>
              </a:spcBef>
              <a:spcAft>
                <a:spcPct val="0"/>
              </a:spcAft>
              <a:buClrTx/>
              <a:buSzTx/>
              <a:buNone/>
            </a:pPr>
            <a:r>
              <a:rPr lang="en-US" altLang="en-US" sz="2000" dirty="0"/>
              <a:t>Catering in our schools is now completely cashless. We now only accept electronic payment facility </a:t>
            </a:r>
            <a:r>
              <a:rPr lang="en-US" altLang="en-US" sz="2000" dirty="0" smtClean="0">
                <a:hlinkClick r:id="rId2"/>
              </a:rPr>
              <a:t>@</a:t>
            </a:r>
            <a:r>
              <a:rPr lang="en-US" altLang="en-US" sz="2000" dirty="0" err="1">
                <a:hlinkClick r:id="rId2"/>
              </a:rPr>
              <a:t>ParentPay</a:t>
            </a:r>
            <a:r>
              <a:rPr lang="en-US" altLang="en-US" sz="2000" dirty="0"/>
              <a:t> for school meals &amp; snacks. We ask that parents activate their accounts and use our e-payment method.  Any queries contact </a:t>
            </a:r>
            <a:r>
              <a:rPr lang="en-US" altLang="en-US" sz="2000" dirty="0" smtClean="0"/>
              <a:t>ParentPayQueries@North-Ayrshire.gov.uk </a:t>
            </a:r>
            <a:endParaRPr lang="en-US" altLang="en-US" sz="2000" dirty="0"/>
          </a:p>
          <a:p>
            <a:pPr marL="0" indent="0">
              <a:buNone/>
            </a:pPr>
            <a:r>
              <a:rPr lang="en-GB" sz="2000" b="1" cap="all" dirty="0"/>
              <a:t>School Uniform</a:t>
            </a:r>
          </a:p>
          <a:p>
            <a:pPr marL="0" indent="0">
              <a:buNone/>
            </a:pPr>
            <a:r>
              <a:rPr lang="en-GB" sz="2000" dirty="0"/>
              <a:t>The majority of the children are looking smart and well turned out.  We always encourage the wearing of uniform to give a sense of pride.  We would ask that uniform be washed each night.</a:t>
            </a:r>
          </a:p>
        </p:txBody>
      </p:sp>
      <p:sp>
        <p:nvSpPr>
          <p:cNvPr id="10" name="Rectangle 5"/>
          <p:cNvSpPr>
            <a:spLocks noChangeArrowheads="1"/>
          </p:cNvSpPr>
          <p:nvPr/>
        </p:nvSpPr>
        <p:spPr bwMode="auto">
          <a:xfrm>
            <a:off x="0" y="-130805"/>
            <a:ext cx="65" cy="26161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700" b="0" i="0" u="none" strike="noStrike" cap="none" normalizeH="0" baseline="0" dirty="0" smtClean="0">
              <a:ln>
                <a:noFill/>
              </a:ln>
              <a:solidFill>
                <a:srgbClr val="14171A"/>
              </a:solidFill>
              <a:effectLst/>
              <a:latin typeface="system-ui"/>
            </a:endParaRPr>
          </a:p>
        </p:txBody>
      </p:sp>
      <p:sp>
        <p:nvSpPr>
          <p:cNvPr id="11" name="AutoShape 6" descr="Grinning face"/>
          <p:cNvSpPr>
            <a:spLocks noChangeAspect="1" noChangeArrowheads="1"/>
          </p:cNvSpPr>
          <p:nvPr/>
        </p:nvSpPr>
        <p:spPr bwMode="auto">
          <a:xfrm>
            <a:off x="60325"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96332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59230" y="2454727"/>
            <a:ext cx="9111342" cy="3717473"/>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449037" y="478761"/>
            <a:ext cx="8931728" cy="1845128"/>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677334" y="609599"/>
            <a:ext cx="8596668" cy="1550989"/>
          </a:xfrm>
        </p:spPr>
        <p:txBody>
          <a:bodyPr>
            <a:normAutofit/>
          </a:bodyPr>
          <a:lstStyle/>
          <a:p>
            <a:r>
              <a:rPr lang="en-GB" sz="1700" b="1" dirty="0">
                <a:solidFill>
                  <a:schemeClr val="tx1"/>
                </a:solidFill>
              </a:rPr>
              <a:t>HANDWASHING AND HYGIENE</a:t>
            </a:r>
            <a:r>
              <a:rPr lang="en-GB" sz="1800" b="1" dirty="0" smtClean="0">
                <a:solidFill>
                  <a:schemeClr val="tx1"/>
                </a:solidFill>
              </a:rPr>
              <a:t/>
            </a:r>
            <a:br>
              <a:rPr lang="en-GB" sz="1800" b="1" dirty="0" smtClean="0">
                <a:solidFill>
                  <a:schemeClr val="tx1"/>
                </a:solidFill>
              </a:rPr>
            </a:br>
            <a:r>
              <a:rPr lang="en-GB" sz="1700" dirty="0" smtClean="0">
                <a:solidFill>
                  <a:schemeClr val="tx1"/>
                </a:solidFill>
              </a:rPr>
              <a:t>Children will wash/sanitise their hands on entering and leaving the building, break times, lunch times and toilet visits.  Children have no need to wear face coverings but teachers may wear masks where it is difficult to keep a 2m distance. All staff will follow 2m distancing rules.</a:t>
            </a:r>
            <a:endParaRPr lang="en-GB" sz="1700" b="1" dirty="0">
              <a:solidFill>
                <a:schemeClr val="tx1"/>
              </a:solidFill>
            </a:endParaRPr>
          </a:p>
        </p:txBody>
      </p:sp>
      <p:sp>
        <p:nvSpPr>
          <p:cNvPr id="3" name="Content Placeholder 2"/>
          <p:cNvSpPr>
            <a:spLocks noGrp="1"/>
          </p:cNvSpPr>
          <p:nvPr>
            <p:ph idx="1"/>
          </p:nvPr>
        </p:nvSpPr>
        <p:spPr/>
        <p:txBody>
          <a:bodyPr>
            <a:normAutofit/>
          </a:bodyPr>
          <a:lstStyle/>
          <a:p>
            <a:pPr marL="0" indent="0">
              <a:buNone/>
            </a:pPr>
            <a:endParaRPr lang="en-GB" b="1" dirty="0" smtClean="0"/>
          </a:p>
          <a:p>
            <a:pPr marL="0" indent="0">
              <a:buNone/>
            </a:pPr>
            <a:r>
              <a:rPr lang="en-GB" sz="1700" b="1" dirty="0">
                <a:solidFill>
                  <a:schemeClr val="tx1"/>
                </a:solidFill>
                <a:latin typeface="+mj-lt"/>
                <a:ea typeface="+mj-ea"/>
                <a:cs typeface="+mj-cs"/>
              </a:rPr>
              <a:t>LEARNING</a:t>
            </a:r>
          </a:p>
          <a:p>
            <a:pPr marL="0" indent="0">
              <a:spcBef>
                <a:spcPct val="0"/>
              </a:spcBef>
              <a:buNone/>
            </a:pPr>
            <a:r>
              <a:rPr lang="en-GB" sz="1700" dirty="0">
                <a:solidFill>
                  <a:schemeClr val="tx1"/>
                </a:solidFill>
                <a:latin typeface="+mj-lt"/>
                <a:ea typeface="+mj-ea"/>
                <a:cs typeface="+mj-cs"/>
              </a:rPr>
              <a:t>Our main focus since returning to school has been to focus on health and wellbeing and nurture.  We will begin to pick up pace in literacy and numeracy when we feel the children are ready and certainly in the next two weeks.  There will be a huge focus on outdoor learning which encompasses all areas of the curriculum.  We are </a:t>
            </a:r>
            <a:r>
              <a:rPr lang="en-GB" sz="1700" dirty="0" smtClean="0">
                <a:solidFill>
                  <a:schemeClr val="tx1"/>
                </a:solidFill>
                <a:latin typeface="+mj-lt"/>
                <a:ea typeface="+mj-ea"/>
                <a:cs typeface="+mj-cs"/>
              </a:rPr>
              <a:t>lucky </a:t>
            </a:r>
            <a:r>
              <a:rPr lang="en-GB" sz="1700" dirty="0">
                <a:solidFill>
                  <a:schemeClr val="tx1"/>
                </a:solidFill>
                <a:latin typeface="+mj-lt"/>
                <a:ea typeface="+mj-ea"/>
                <a:cs typeface="+mj-cs"/>
              </a:rPr>
              <a:t>to have Natalie, our Active Schools leader to work with all classes for outdoor PE.</a:t>
            </a:r>
          </a:p>
          <a:p>
            <a:pPr marL="0" indent="0">
              <a:buNone/>
            </a:pPr>
            <a:r>
              <a:rPr lang="en-GB" sz="1700" b="1" dirty="0">
                <a:solidFill>
                  <a:schemeClr val="tx1"/>
                </a:solidFill>
                <a:latin typeface="+mj-lt"/>
                <a:ea typeface="+mj-ea"/>
                <a:cs typeface="+mj-cs"/>
              </a:rPr>
              <a:t>HOMEWORK</a:t>
            </a:r>
          </a:p>
          <a:p>
            <a:pPr marL="0" indent="0">
              <a:spcBef>
                <a:spcPct val="0"/>
              </a:spcBef>
              <a:buNone/>
            </a:pPr>
            <a:r>
              <a:rPr lang="en-GB" sz="1700" dirty="0">
                <a:solidFill>
                  <a:schemeClr val="tx1"/>
                </a:solidFill>
                <a:latin typeface="+mj-lt"/>
                <a:ea typeface="+mj-ea"/>
                <a:cs typeface="+mj-cs"/>
              </a:rPr>
              <a:t>We will be limiting the giving out of paper homework and will instead focus on online learning predominantly through Seesaw.  This will stand us in good stead should we go into another lockdown or a Blended Learning situation.</a:t>
            </a:r>
          </a:p>
        </p:txBody>
      </p:sp>
    </p:spTree>
    <p:extLst>
      <p:ext uri="{BB962C8B-B14F-4D97-AF65-F5344CB8AC3E}">
        <p14:creationId xmlns:p14="http://schemas.microsoft.com/office/powerpoint/2010/main" val="395114578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515</TotalTime>
  <Words>522</Words>
  <Application>Microsoft Office PowerPoint</Application>
  <PresentationFormat>Widescreen</PresentationFormat>
  <Paragraphs>27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system-ui</vt:lpstr>
      <vt:lpstr>Trebuchet MS</vt:lpstr>
      <vt:lpstr>Wingdings 3</vt:lpstr>
      <vt:lpstr>Facet</vt:lpstr>
      <vt:lpstr>ST. MARY’S PRIMARY SCHOOL 2020-21</vt:lpstr>
      <vt:lpstr>WELCOME BACK TO SCHOOL</vt:lpstr>
      <vt:lpstr>ATTENDANCE We need to track every child’s attendance and reasons for non-attendance at school.  You must contact the school to inform us if your child is not able to come to school. Do not send you child to school if they or anyone in your household has COVID-19 symptoms.  Any child (or staff member with suspected COVID-19 symptoms must be isolated immediately and sent home.</vt:lpstr>
      <vt:lpstr>HANDWASHING AND HYGIENE Children will wash/sanitise their hands on entering and leaving the building, break times, lunch times and toilet visits.  Children have no need to wear face coverings but teachers may wear masks where it is difficult to keep a 2m distance. All staff will follow 2m distancing rules.</vt:lpstr>
    </vt:vector>
  </TitlesOfParts>
  <Company>NAC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MARY’S PRIMARY SCHOOL 2020-21</dc:title>
  <dc:creator>Mary  Hume</dc:creator>
  <cp:lastModifiedBy>Audrey Gault</cp:lastModifiedBy>
  <cp:revision>18</cp:revision>
  <cp:lastPrinted>2020-08-25T12:14:33Z</cp:lastPrinted>
  <dcterms:created xsi:type="dcterms:W3CDTF">2020-08-20T07:29:17Z</dcterms:created>
  <dcterms:modified xsi:type="dcterms:W3CDTF">2020-08-26T12:19:06Z</dcterms:modified>
</cp:coreProperties>
</file>