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Canva Sans Bold" panose="020B0604020202020204" charset="0"/>
      <p:regular r:id="rId19"/>
    </p:embeddedFont>
    <p:embeddedFont>
      <p:font typeface="Playpen Sans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50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887098">
            <a:off x="908146" y="4573439"/>
            <a:ext cx="5210772" cy="4311914"/>
          </a:xfrm>
          <a:custGeom>
            <a:avLst/>
            <a:gdLst/>
            <a:ahLst/>
            <a:cxnLst/>
            <a:rect l="l" t="t" r="r" b="b"/>
            <a:pathLst>
              <a:path w="5210772" h="4311914">
                <a:moveTo>
                  <a:pt x="0" y="0"/>
                </a:moveTo>
                <a:lnTo>
                  <a:pt x="5210772" y="0"/>
                </a:lnTo>
                <a:lnTo>
                  <a:pt x="5210772" y="4311914"/>
                </a:lnTo>
                <a:lnTo>
                  <a:pt x="0" y="4311914"/>
                </a:lnTo>
                <a:lnTo>
                  <a:pt x="0" y="0"/>
                </a:lnTo>
                <a:close/>
              </a:path>
            </a:pathLst>
          </a:custGeom>
          <a:blipFill>
            <a:blip r:embed="rId3"/>
            <a:stretch>
              <a:fillRect/>
            </a:stretch>
          </a:blipFill>
        </p:spPr>
        <p:txBody>
          <a:bodyPr/>
          <a:lstStyle/>
          <a:p>
            <a:endParaRPr lang="en-GB"/>
          </a:p>
        </p:txBody>
      </p:sp>
      <p:sp>
        <p:nvSpPr>
          <p:cNvPr id="4" name="Freeform 4"/>
          <p:cNvSpPr/>
          <p:nvPr/>
        </p:nvSpPr>
        <p:spPr>
          <a:xfrm>
            <a:off x="7409070" y="4740938"/>
            <a:ext cx="3469860" cy="3976917"/>
          </a:xfrm>
          <a:custGeom>
            <a:avLst/>
            <a:gdLst/>
            <a:ahLst/>
            <a:cxnLst/>
            <a:rect l="l" t="t" r="r" b="b"/>
            <a:pathLst>
              <a:path w="3469860" h="3976917">
                <a:moveTo>
                  <a:pt x="0" y="0"/>
                </a:moveTo>
                <a:lnTo>
                  <a:pt x="3469860" y="0"/>
                </a:lnTo>
                <a:lnTo>
                  <a:pt x="3469860" y="3976916"/>
                </a:lnTo>
                <a:lnTo>
                  <a:pt x="0" y="3976916"/>
                </a:lnTo>
                <a:lnTo>
                  <a:pt x="0" y="0"/>
                </a:lnTo>
                <a:close/>
              </a:path>
            </a:pathLst>
          </a:custGeom>
          <a:blipFill>
            <a:blip r:embed="rId4"/>
            <a:stretch>
              <a:fillRect/>
            </a:stretch>
          </a:blipFill>
        </p:spPr>
        <p:txBody>
          <a:bodyPr/>
          <a:lstStyle/>
          <a:p>
            <a:endParaRPr lang="en-GB"/>
          </a:p>
        </p:txBody>
      </p:sp>
      <p:sp>
        <p:nvSpPr>
          <p:cNvPr id="5" name="Freeform 5"/>
          <p:cNvSpPr/>
          <p:nvPr/>
        </p:nvSpPr>
        <p:spPr>
          <a:xfrm rot="-772739">
            <a:off x="11667958" y="4470715"/>
            <a:ext cx="5104364" cy="4517362"/>
          </a:xfrm>
          <a:custGeom>
            <a:avLst/>
            <a:gdLst/>
            <a:ahLst/>
            <a:cxnLst/>
            <a:rect l="l" t="t" r="r" b="b"/>
            <a:pathLst>
              <a:path w="5104364" h="4517362">
                <a:moveTo>
                  <a:pt x="0" y="0"/>
                </a:moveTo>
                <a:lnTo>
                  <a:pt x="5104364" y="0"/>
                </a:lnTo>
                <a:lnTo>
                  <a:pt x="5104364" y="4517362"/>
                </a:lnTo>
                <a:lnTo>
                  <a:pt x="0" y="4517362"/>
                </a:lnTo>
                <a:lnTo>
                  <a:pt x="0" y="0"/>
                </a:lnTo>
                <a:close/>
              </a:path>
            </a:pathLst>
          </a:custGeom>
          <a:blipFill>
            <a:blip r:embed="rId5"/>
            <a:stretch>
              <a:fillRect/>
            </a:stretch>
          </a:blipFill>
        </p:spPr>
        <p:txBody>
          <a:bodyPr/>
          <a:lstStyle/>
          <a:p>
            <a:endParaRPr lang="en-GB"/>
          </a:p>
        </p:txBody>
      </p:sp>
      <p:sp>
        <p:nvSpPr>
          <p:cNvPr id="6" name="Freeform 6"/>
          <p:cNvSpPr/>
          <p:nvPr/>
        </p:nvSpPr>
        <p:spPr>
          <a:xfrm rot="-156245">
            <a:off x="-1007663" y="645127"/>
            <a:ext cx="16620712" cy="3898312"/>
          </a:xfrm>
          <a:custGeom>
            <a:avLst/>
            <a:gdLst/>
            <a:ahLst/>
            <a:cxnLst/>
            <a:rect l="l" t="t" r="r" b="b"/>
            <a:pathLst>
              <a:path w="16620712" h="3898312">
                <a:moveTo>
                  <a:pt x="0" y="0"/>
                </a:moveTo>
                <a:lnTo>
                  <a:pt x="16620712" y="0"/>
                </a:lnTo>
                <a:lnTo>
                  <a:pt x="16620712" y="3898313"/>
                </a:lnTo>
                <a:lnTo>
                  <a:pt x="0" y="389831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14220140" y="324366"/>
            <a:ext cx="3750150" cy="3422467"/>
          </a:xfrm>
          <a:custGeom>
            <a:avLst/>
            <a:gdLst/>
            <a:ahLst/>
            <a:cxnLst/>
            <a:rect l="l" t="t" r="r" b="b"/>
            <a:pathLst>
              <a:path w="3750150" h="3422467">
                <a:moveTo>
                  <a:pt x="0" y="0"/>
                </a:moveTo>
                <a:lnTo>
                  <a:pt x="3750150" y="0"/>
                </a:lnTo>
                <a:lnTo>
                  <a:pt x="3750150" y="3422467"/>
                </a:lnTo>
                <a:lnTo>
                  <a:pt x="0" y="3422467"/>
                </a:lnTo>
                <a:lnTo>
                  <a:pt x="0" y="0"/>
                </a:lnTo>
                <a:close/>
              </a:path>
            </a:pathLst>
          </a:custGeom>
          <a:blipFill>
            <a:blip r:embed="rId7"/>
            <a:stretch>
              <a:fillRect/>
            </a:stretch>
          </a:blipFill>
        </p:spPr>
        <p:txBody>
          <a:bodyPr/>
          <a:lstStyle/>
          <a:p>
            <a:endParaRPr lang="en-GB"/>
          </a:p>
        </p:txBody>
      </p:sp>
      <p:sp>
        <p:nvSpPr>
          <p:cNvPr id="8" name="TextBox 8"/>
          <p:cNvSpPr txBox="1"/>
          <p:nvPr/>
        </p:nvSpPr>
        <p:spPr>
          <a:xfrm>
            <a:off x="1607219" y="866775"/>
            <a:ext cx="12038807" cy="2726059"/>
          </a:xfrm>
          <a:prstGeom prst="rect">
            <a:avLst/>
          </a:prstGeom>
        </p:spPr>
        <p:txBody>
          <a:bodyPr lIns="0" tIns="0" rIns="0" bIns="0" rtlCol="0" anchor="t">
            <a:spAutoFit/>
          </a:bodyPr>
          <a:lstStyle/>
          <a:p>
            <a:pPr algn="ctr">
              <a:lnSpc>
                <a:spcPts val="11339"/>
              </a:lnSpc>
            </a:pPr>
            <a:r>
              <a:rPr lang="en-US" sz="8099" b="1">
                <a:solidFill>
                  <a:srgbClr val="9212D8"/>
                </a:solidFill>
                <a:latin typeface="Playpen Sans Bold"/>
                <a:ea typeface="Playpen Sans Bold"/>
                <a:cs typeface="Playpen Sans Bold"/>
                <a:sym typeface="Playpen Sans Bold"/>
              </a:rPr>
              <a:t>Meet the Teacher </a:t>
            </a:r>
          </a:p>
          <a:p>
            <a:pPr algn="ctr">
              <a:lnSpc>
                <a:spcPts val="10499"/>
              </a:lnSpc>
              <a:spcBef>
                <a:spcPct val="0"/>
              </a:spcBef>
            </a:pPr>
            <a:r>
              <a:rPr lang="en-US" sz="7499" b="1">
                <a:solidFill>
                  <a:srgbClr val="9212D8"/>
                </a:solidFill>
                <a:latin typeface="Playpen Sans Bold"/>
                <a:ea typeface="Playpen Sans Bold"/>
                <a:cs typeface="Playpen Sans Bold"/>
                <a:sym typeface="Playpen Sans Bold"/>
              </a:rPr>
              <a:t>All about the curriculum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a:off x="3637450" y="243154"/>
            <a:ext cx="10947363" cy="9803879"/>
          </a:xfrm>
          <a:custGeom>
            <a:avLst/>
            <a:gdLst/>
            <a:ahLst/>
            <a:cxnLst/>
            <a:rect l="l" t="t" r="r" b="b"/>
            <a:pathLst>
              <a:path w="10947363" h="9803879">
                <a:moveTo>
                  <a:pt x="0" y="0"/>
                </a:moveTo>
                <a:lnTo>
                  <a:pt x="10947363" y="0"/>
                </a:lnTo>
                <a:lnTo>
                  <a:pt x="10947363" y="9803879"/>
                </a:lnTo>
                <a:lnTo>
                  <a:pt x="0" y="9803879"/>
                </a:lnTo>
                <a:lnTo>
                  <a:pt x="0" y="0"/>
                </a:lnTo>
                <a:close/>
              </a:path>
            </a:pathLst>
          </a:custGeom>
          <a:blipFill>
            <a:blip r:embed="rId3"/>
            <a:stretch>
              <a:fillRect t="-318" b="-318"/>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156245">
            <a:off x="59076" y="277416"/>
            <a:ext cx="12277201" cy="2879562"/>
          </a:xfrm>
          <a:custGeom>
            <a:avLst/>
            <a:gdLst/>
            <a:ahLst/>
            <a:cxnLst/>
            <a:rect l="l" t="t" r="r" b="b"/>
            <a:pathLst>
              <a:path w="12277201" h="2879562">
                <a:moveTo>
                  <a:pt x="0" y="0"/>
                </a:moveTo>
                <a:lnTo>
                  <a:pt x="12277201" y="0"/>
                </a:lnTo>
                <a:lnTo>
                  <a:pt x="12277201" y="2879561"/>
                </a:lnTo>
                <a:lnTo>
                  <a:pt x="0" y="28795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1866273" y="203778"/>
            <a:ext cx="5393027" cy="3026836"/>
          </a:xfrm>
          <a:custGeom>
            <a:avLst/>
            <a:gdLst/>
            <a:ahLst/>
            <a:cxnLst/>
            <a:rect l="l" t="t" r="r" b="b"/>
            <a:pathLst>
              <a:path w="5393027" h="3026836">
                <a:moveTo>
                  <a:pt x="0" y="0"/>
                </a:moveTo>
                <a:lnTo>
                  <a:pt x="5393027" y="0"/>
                </a:lnTo>
                <a:lnTo>
                  <a:pt x="5393027" y="3026837"/>
                </a:lnTo>
                <a:lnTo>
                  <a:pt x="0" y="3026837"/>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0" y="1162206"/>
            <a:ext cx="12395353" cy="995681"/>
          </a:xfrm>
          <a:prstGeom prst="rect">
            <a:avLst/>
          </a:prstGeom>
        </p:spPr>
        <p:txBody>
          <a:bodyPr lIns="0" tIns="0" rIns="0" bIns="0" rtlCol="0" anchor="t">
            <a:spAutoFit/>
          </a:bodyPr>
          <a:lstStyle/>
          <a:p>
            <a:pPr algn="ctr">
              <a:lnSpc>
                <a:spcPts val="8119"/>
              </a:lnSpc>
              <a:spcBef>
                <a:spcPct val="0"/>
              </a:spcBef>
            </a:pPr>
            <a:r>
              <a:rPr lang="en-US" sz="5799" b="1">
                <a:solidFill>
                  <a:srgbClr val="9212D8"/>
                </a:solidFill>
                <a:latin typeface="Playpen Sans Bold"/>
                <a:ea typeface="Playpen Sans Bold"/>
                <a:cs typeface="Playpen Sans Bold"/>
                <a:sym typeface="Playpen Sans Bold"/>
              </a:rPr>
              <a:t>Health and Wellbeing</a:t>
            </a:r>
          </a:p>
        </p:txBody>
      </p:sp>
      <p:sp>
        <p:nvSpPr>
          <p:cNvPr id="6" name="TextBox 6"/>
          <p:cNvSpPr txBox="1"/>
          <p:nvPr/>
        </p:nvSpPr>
        <p:spPr>
          <a:xfrm>
            <a:off x="277091" y="3358193"/>
            <a:ext cx="18010909" cy="6149340"/>
          </a:xfrm>
          <a:prstGeom prst="rect">
            <a:avLst/>
          </a:prstGeom>
        </p:spPr>
        <p:txBody>
          <a:bodyPr lIns="0" tIns="0" rIns="0" bIns="0" rtlCol="0" anchor="t">
            <a:spAutoFit/>
          </a:bodyPr>
          <a:lstStyle/>
          <a:p>
            <a:pPr algn="l">
              <a:lnSpc>
                <a:spcPts val="5459"/>
              </a:lnSpc>
              <a:spcBef>
                <a:spcPct val="0"/>
              </a:spcBef>
            </a:pPr>
            <a:r>
              <a:rPr lang="en-US" sz="3899" b="1">
                <a:solidFill>
                  <a:srgbClr val="9212D8"/>
                </a:solidFill>
                <a:latin typeface="Playpen Sans Bold"/>
                <a:ea typeface="Playpen Sans Bold"/>
                <a:cs typeface="Playpen Sans Bold"/>
                <a:sym typeface="Playpen Sans Bold"/>
              </a:rPr>
              <a:t>Health and Wellbeing topics will be covered throughout the year.</a:t>
            </a:r>
          </a:p>
          <a:p>
            <a:pPr algn="l">
              <a:lnSpc>
                <a:spcPts val="5459"/>
              </a:lnSpc>
              <a:spcBef>
                <a:spcPct val="0"/>
              </a:spcBef>
            </a:pPr>
            <a:r>
              <a:rPr lang="en-US" sz="3899" b="1">
                <a:solidFill>
                  <a:srgbClr val="9212D8"/>
                </a:solidFill>
                <a:latin typeface="Playpen Sans Bold"/>
                <a:ea typeface="Playpen Sans Bold"/>
                <a:cs typeface="Playpen Sans Bold"/>
                <a:sym typeface="Playpen Sans Bold"/>
              </a:rPr>
              <a:t>*Food </a:t>
            </a:r>
          </a:p>
          <a:p>
            <a:pPr algn="l">
              <a:lnSpc>
                <a:spcPts val="5459"/>
              </a:lnSpc>
              <a:spcBef>
                <a:spcPct val="0"/>
              </a:spcBef>
            </a:pPr>
            <a:r>
              <a:rPr lang="en-US" sz="3899" b="1">
                <a:solidFill>
                  <a:srgbClr val="9212D8"/>
                </a:solidFill>
                <a:latin typeface="Playpen Sans Bold"/>
                <a:ea typeface="Playpen Sans Bold"/>
                <a:cs typeface="Playpen Sans Bold"/>
                <a:sym typeface="Playpen Sans Bold"/>
              </a:rPr>
              <a:t>*Feelings</a:t>
            </a:r>
          </a:p>
          <a:p>
            <a:pPr algn="l">
              <a:lnSpc>
                <a:spcPts val="5459"/>
              </a:lnSpc>
              <a:spcBef>
                <a:spcPct val="0"/>
              </a:spcBef>
            </a:pPr>
            <a:r>
              <a:rPr lang="en-US" sz="3899" b="1">
                <a:solidFill>
                  <a:srgbClr val="9212D8"/>
                </a:solidFill>
                <a:latin typeface="Playpen Sans Bold"/>
                <a:ea typeface="Playpen Sans Bold"/>
                <a:cs typeface="Playpen Sans Bold"/>
                <a:sym typeface="Playpen Sans Bold"/>
              </a:rPr>
              <a:t>*All about me</a:t>
            </a:r>
          </a:p>
          <a:p>
            <a:pPr algn="l">
              <a:lnSpc>
                <a:spcPts val="5459"/>
              </a:lnSpc>
              <a:spcBef>
                <a:spcPct val="0"/>
              </a:spcBef>
            </a:pPr>
            <a:r>
              <a:rPr lang="en-US" sz="3899" b="1">
                <a:solidFill>
                  <a:srgbClr val="9212D8"/>
                </a:solidFill>
                <a:latin typeface="Playpen Sans Bold"/>
                <a:ea typeface="Playpen Sans Bold"/>
                <a:cs typeface="Playpen Sans Bold"/>
                <a:sym typeface="Playpen Sans Bold"/>
              </a:rPr>
              <a:t>*Healthy mind &amp; body</a:t>
            </a:r>
          </a:p>
          <a:p>
            <a:pPr algn="l">
              <a:lnSpc>
                <a:spcPts val="5459"/>
              </a:lnSpc>
              <a:spcBef>
                <a:spcPct val="0"/>
              </a:spcBef>
            </a:pPr>
            <a:r>
              <a:rPr lang="en-US" sz="3899" b="1">
                <a:solidFill>
                  <a:srgbClr val="9212D8"/>
                </a:solidFill>
                <a:latin typeface="Playpen Sans Bold"/>
                <a:ea typeface="Playpen Sans Bold"/>
                <a:cs typeface="Playpen Sans Bold"/>
                <a:sym typeface="Playpen Sans Bold"/>
              </a:rPr>
              <a:t>*People who help us</a:t>
            </a:r>
          </a:p>
          <a:p>
            <a:pPr algn="l">
              <a:lnSpc>
                <a:spcPts val="5459"/>
              </a:lnSpc>
              <a:spcBef>
                <a:spcPct val="0"/>
              </a:spcBef>
            </a:pPr>
            <a:r>
              <a:rPr lang="en-US" sz="3899" b="1">
                <a:solidFill>
                  <a:srgbClr val="9212D8"/>
                </a:solidFill>
                <a:latin typeface="Playpen Sans Bold"/>
                <a:ea typeface="Playpen Sans Bold"/>
                <a:cs typeface="Playpen Sans Bold"/>
                <a:sym typeface="Playpen Sans Bold"/>
              </a:rPr>
              <a:t>*Keeping safe</a:t>
            </a:r>
          </a:p>
          <a:p>
            <a:pPr algn="l">
              <a:lnSpc>
                <a:spcPts val="5459"/>
              </a:lnSpc>
              <a:spcBef>
                <a:spcPct val="0"/>
              </a:spcBef>
            </a:pPr>
            <a:r>
              <a:rPr lang="en-US" sz="3899" b="1">
                <a:solidFill>
                  <a:srgbClr val="9212D8"/>
                </a:solidFill>
                <a:latin typeface="Playpen Sans Bold"/>
                <a:ea typeface="Playpen Sans Bold"/>
                <a:cs typeface="Playpen Sans Bold"/>
                <a:sym typeface="Playpen Sans Bold"/>
              </a:rPr>
              <a:t>These topics are taught through a variety of resources and experiences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156245">
            <a:off x="59076" y="277416"/>
            <a:ext cx="12277201" cy="2879562"/>
          </a:xfrm>
          <a:custGeom>
            <a:avLst/>
            <a:gdLst/>
            <a:ahLst/>
            <a:cxnLst/>
            <a:rect l="l" t="t" r="r" b="b"/>
            <a:pathLst>
              <a:path w="12277201" h="2879562">
                <a:moveTo>
                  <a:pt x="0" y="0"/>
                </a:moveTo>
                <a:lnTo>
                  <a:pt x="12277201" y="0"/>
                </a:lnTo>
                <a:lnTo>
                  <a:pt x="12277201" y="2879561"/>
                </a:lnTo>
                <a:lnTo>
                  <a:pt x="0" y="28795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3005807" y="557645"/>
            <a:ext cx="3914203" cy="4114800"/>
          </a:xfrm>
          <a:custGeom>
            <a:avLst/>
            <a:gdLst/>
            <a:ahLst/>
            <a:cxnLst/>
            <a:rect l="l" t="t" r="r" b="b"/>
            <a:pathLst>
              <a:path w="3914203" h="4114800">
                <a:moveTo>
                  <a:pt x="0" y="0"/>
                </a:moveTo>
                <a:lnTo>
                  <a:pt x="3914204" y="0"/>
                </a:lnTo>
                <a:lnTo>
                  <a:pt x="39142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8668185" y="5838157"/>
            <a:ext cx="5282074" cy="3420143"/>
          </a:xfrm>
          <a:custGeom>
            <a:avLst/>
            <a:gdLst/>
            <a:ahLst/>
            <a:cxnLst/>
            <a:rect l="l" t="t" r="r" b="b"/>
            <a:pathLst>
              <a:path w="5282074" h="3420143">
                <a:moveTo>
                  <a:pt x="0" y="0"/>
                </a:moveTo>
                <a:lnTo>
                  <a:pt x="5282074" y="0"/>
                </a:lnTo>
                <a:lnTo>
                  <a:pt x="5282074" y="3420143"/>
                </a:lnTo>
                <a:lnTo>
                  <a:pt x="0" y="34201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0" y="1143156"/>
            <a:ext cx="12395353" cy="1160782"/>
          </a:xfrm>
          <a:prstGeom prst="rect">
            <a:avLst/>
          </a:prstGeom>
        </p:spPr>
        <p:txBody>
          <a:bodyPr lIns="0" tIns="0" rIns="0" bIns="0" rtlCol="0" anchor="t">
            <a:spAutoFit/>
          </a:bodyPr>
          <a:lstStyle/>
          <a:p>
            <a:pPr algn="ctr">
              <a:lnSpc>
                <a:spcPts val="9519"/>
              </a:lnSpc>
              <a:spcBef>
                <a:spcPct val="0"/>
              </a:spcBef>
            </a:pPr>
            <a:r>
              <a:rPr lang="en-US" sz="6799" b="1">
                <a:solidFill>
                  <a:srgbClr val="9212D8"/>
                </a:solidFill>
                <a:latin typeface="Playpen Sans Bold"/>
                <a:ea typeface="Playpen Sans Bold"/>
                <a:cs typeface="Playpen Sans Bold"/>
                <a:sym typeface="Playpen Sans Bold"/>
              </a:rPr>
              <a:t>What else?</a:t>
            </a:r>
          </a:p>
        </p:txBody>
      </p:sp>
      <p:sp>
        <p:nvSpPr>
          <p:cNvPr id="7" name="TextBox 7"/>
          <p:cNvSpPr txBox="1"/>
          <p:nvPr/>
        </p:nvSpPr>
        <p:spPr>
          <a:xfrm>
            <a:off x="2077298" y="3666457"/>
            <a:ext cx="6167041" cy="6139181"/>
          </a:xfrm>
          <a:prstGeom prst="rect">
            <a:avLst/>
          </a:prstGeom>
        </p:spPr>
        <p:txBody>
          <a:bodyPr lIns="0" tIns="0" rIns="0" bIns="0" rtlCol="0" anchor="t">
            <a:spAutoFit/>
          </a:bodyPr>
          <a:lstStyle/>
          <a:p>
            <a:pPr algn="just">
              <a:lnSpc>
                <a:spcPts val="8119"/>
              </a:lnSpc>
              <a:spcBef>
                <a:spcPct val="0"/>
              </a:spcBef>
            </a:pPr>
            <a:r>
              <a:rPr lang="en-US" sz="5799" b="1">
                <a:solidFill>
                  <a:srgbClr val="9212D8"/>
                </a:solidFill>
                <a:latin typeface="Playpen Sans Bold"/>
                <a:ea typeface="Playpen Sans Bold"/>
                <a:cs typeface="Playpen Sans Bold"/>
                <a:sym typeface="Playpen Sans Bold"/>
              </a:rPr>
              <a:t>*RE</a:t>
            </a:r>
          </a:p>
          <a:p>
            <a:pPr algn="just">
              <a:lnSpc>
                <a:spcPts val="8119"/>
              </a:lnSpc>
              <a:spcBef>
                <a:spcPct val="0"/>
              </a:spcBef>
            </a:pPr>
            <a:r>
              <a:rPr lang="en-US" sz="5799" b="1">
                <a:solidFill>
                  <a:srgbClr val="9212D8"/>
                </a:solidFill>
                <a:latin typeface="Playpen Sans Bold"/>
                <a:ea typeface="Playpen Sans Bold"/>
                <a:cs typeface="Playpen Sans Bold"/>
                <a:sym typeface="Playpen Sans Bold"/>
              </a:rPr>
              <a:t>*Expressive Arts</a:t>
            </a:r>
          </a:p>
          <a:p>
            <a:pPr algn="just">
              <a:lnSpc>
                <a:spcPts val="8119"/>
              </a:lnSpc>
              <a:spcBef>
                <a:spcPct val="0"/>
              </a:spcBef>
            </a:pPr>
            <a:r>
              <a:rPr lang="en-US" sz="5799" b="1">
                <a:solidFill>
                  <a:srgbClr val="9212D8"/>
                </a:solidFill>
                <a:latin typeface="Playpen Sans Bold"/>
                <a:ea typeface="Playpen Sans Bold"/>
                <a:cs typeface="Playpen Sans Bold"/>
                <a:sym typeface="Playpen Sans Bold"/>
              </a:rPr>
              <a:t>*Social Studies</a:t>
            </a:r>
          </a:p>
          <a:p>
            <a:pPr algn="just">
              <a:lnSpc>
                <a:spcPts val="8119"/>
              </a:lnSpc>
              <a:spcBef>
                <a:spcPct val="0"/>
              </a:spcBef>
            </a:pPr>
            <a:r>
              <a:rPr lang="en-US" sz="5799" b="1">
                <a:solidFill>
                  <a:srgbClr val="9212D8"/>
                </a:solidFill>
                <a:latin typeface="Playpen Sans Bold"/>
                <a:ea typeface="Playpen Sans Bold"/>
                <a:cs typeface="Playpen Sans Bold"/>
                <a:sym typeface="Playpen Sans Bold"/>
              </a:rPr>
              <a:t>*Technology</a:t>
            </a:r>
          </a:p>
          <a:p>
            <a:pPr algn="just">
              <a:lnSpc>
                <a:spcPts val="8119"/>
              </a:lnSpc>
              <a:spcBef>
                <a:spcPct val="0"/>
              </a:spcBef>
            </a:pPr>
            <a:r>
              <a:rPr lang="en-US" sz="5799" b="1">
                <a:solidFill>
                  <a:srgbClr val="9212D8"/>
                </a:solidFill>
                <a:latin typeface="Playpen Sans Bold"/>
                <a:ea typeface="Playpen Sans Bold"/>
                <a:cs typeface="Playpen Sans Bold"/>
                <a:sym typeface="Playpen Sans Bold"/>
              </a:rPr>
              <a:t>*Science</a:t>
            </a:r>
          </a:p>
          <a:p>
            <a:pPr algn="just">
              <a:lnSpc>
                <a:spcPts val="8119"/>
              </a:lnSpc>
              <a:spcBef>
                <a:spcPct val="0"/>
              </a:spcBef>
            </a:pPr>
            <a:r>
              <a:rPr lang="en-US" sz="5799" b="1">
                <a:solidFill>
                  <a:srgbClr val="9212D8"/>
                </a:solidFill>
                <a:latin typeface="Playpen Sans Bold"/>
                <a:ea typeface="Playpen Sans Bold"/>
                <a:cs typeface="Playpen Sans Bold"/>
                <a:sym typeface="Playpen Sans Bold"/>
              </a:rPr>
              <a:t>*Spanish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156245">
            <a:off x="59076" y="277416"/>
            <a:ext cx="12277201" cy="2879562"/>
          </a:xfrm>
          <a:custGeom>
            <a:avLst/>
            <a:gdLst/>
            <a:ahLst/>
            <a:cxnLst/>
            <a:rect l="l" t="t" r="r" b="b"/>
            <a:pathLst>
              <a:path w="12277201" h="2879562">
                <a:moveTo>
                  <a:pt x="0" y="0"/>
                </a:moveTo>
                <a:lnTo>
                  <a:pt x="12277201" y="0"/>
                </a:lnTo>
                <a:lnTo>
                  <a:pt x="12277201" y="2879561"/>
                </a:lnTo>
                <a:lnTo>
                  <a:pt x="0" y="28795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2395353" y="751299"/>
            <a:ext cx="4375363" cy="3303399"/>
          </a:xfrm>
          <a:custGeom>
            <a:avLst/>
            <a:gdLst/>
            <a:ahLst/>
            <a:cxnLst/>
            <a:rect l="l" t="t" r="r" b="b"/>
            <a:pathLst>
              <a:path w="4375363" h="3303399">
                <a:moveTo>
                  <a:pt x="0" y="0"/>
                </a:moveTo>
                <a:lnTo>
                  <a:pt x="4375363" y="0"/>
                </a:lnTo>
                <a:lnTo>
                  <a:pt x="4375363" y="3303399"/>
                </a:lnTo>
                <a:lnTo>
                  <a:pt x="0" y="3303399"/>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0" y="1143156"/>
            <a:ext cx="12395353" cy="1259842"/>
          </a:xfrm>
          <a:prstGeom prst="rect">
            <a:avLst/>
          </a:prstGeom>
        </p:spPr>
        <p:txBody>
          <a:bodyPr lIns="0" tIns="0" rIns="0" bIns="0" rtlCol="0" anchor="t">
            <a:spAutoFit/>
          </a:bodyPr>
          <a:lstStyle/>
          <a:p>
            <a:pPr algn="ctr">
              <a:lnSpc>
                <a:spcPts val="10359"/>
              </a:lnSpc>
              <a:spcBef>
                <a:spcPct val="0"/>
              </a:spcBef>
            </a:pPr>
            <a:r>
              <a:rPr lang="en-US" sz="7399" b="1">
                <a:solidFill>
                  <a:srgbClr val="9212D8"/>
                </a:solidFill>
                <a:latin typeface="Playpen Sans Bold"/>
                <a:ea typeface="Playpen Sans Bold"/>
                <a:cs typeface="Playpen Sans Bold"/>
                <a:sym typeface="Playpen Sans Bold"/>
              </a:rPr>
              <a:t>Homework</a:t>
            </a:r>
          </a:p>
        </p:txBody>
      </p:sp>
      <p:sp>
        <p:nvSpPr>
          <p:cNvPr id="6" name="TextBox 6"/>
          <p:cNvSpPr txBox="1"/>
          <p:nvPr/>
        </p:nvSpPr>
        <p:spPr>
          <a:xfrm>
            <a:off x="772391" y="3578859"/>
            <a:ext cx="7226377" cy="6318250"/>
          </a:xfrm>
          <a:prstGeom prst="rect">
            <a:avLst/>
          </a:prstGeom>
        </p:spPr>
        <p:txBody>
          <a:bodyPr lIns="0" tIns="0" rIns="0" bIns="0" rtlCol="0" anchor="t">
            <a:spAutoFit/>
          </a:bodyPr>
          <a:lstStyle/>
          <a:p>
            <a:pPr algn="l">
              <a:lnSpc>
                <a:spcPts val="5599"/>
              </a:lnSpc>
            </a:pPr>
            <a:r>
              <a:rPr lang="en-US" sz="3999" b="1">
                <a:solidFill>
                  <a:srgbClr val="9212D8"/>
                </a:solidFill>
                <a:latin typeface="Playpen Sans Bold"/>
                <a:ea typeface="Playpen Sans Bold"/>
                <a:cs typeface="Playpen Sans Bold"/>
                <a:sym typeface="Playpen Sans Bold"/>
              </a:rPr>
              <a:t>*Literacy</a:t>
            </a:r>
          </a:p>
          <a:p>
            <a:pPr algn="l">
              <a:lnSpc>
                <a:spcPts val="5599"/>
              </a:lnSpc>
              <a:spcBef>
                <a:spcPct val="0"/>
              </a:spcBef>
            </a:pPr>
            <a:r>
              <a:rPr lang="en-US" sz="3999" b="1">
                <a:solidFill>
                  <a:srgbClr val="9212D8"/>
                </a:solidFill>
                <a:latin typeface="Playpen Sans Bold"/>
                <a:ea typeface="Playpen Sans Bold"/>
                <a:cs typeface="Playpen Sans Bold"/>
                <a:sym typeface="Playpen Sans Bold"/>
              </a:rPr>
              <a:t>Learning keywords</a:t>
            </a:r>
          </a:p>
          <a:p>
            <a:pPr algn="l">
              <a:lnSpc>
                <a:spcPts val="5599"/>
              </a:lnSpc>
              <a:spcBef>
                <a:spcPct val="0"/>
              </a:spcBef>
            </a:pPr>
            <a:r>
              <a:rPr lang="en-US" sz="3999" b="1">
                <a:solidFill>
                  <a:srgbClr val="9212D8"/>
                </a:solidFill>
                <a:latin typeface="Playpen Sans Bold"/>
                <a:ea typeface="Playpen Sans Bold"/>
                <a:cs typeface="Playpen Sans Bold"/>
                <a:sym typeface="Playpen Sans Bold"/>
              </a:rPr>
              <a:t>*Discussing the pictures and ask questions about the book.</a:t>
            </a:r>
          </a:p>
          <a:p>
            <a:pPr algn="l">
              <a:lnSpc>
                <a:spcPts val="5599"/>
              </a:lnSpc>
              <a:spcBef>
                <a:spcPct val="0"/>
              </a:spcBef>
            </a:pPr>
            <a:r>
              <a:rPr lang="en-US" sz="3999" b="1">
                <a:solidFill>
                  <a:srgbClr val="9212D8"/>
                </a:solidFill>
                <a:latin typeface="Playpen Sans Bold"/>
                <a:ea typeface="Playpen Sans Bold"/>
                <a:cs typeface="Playpen Sans Bold"/>
                <a:sym typeface="Playpen Sans Bold"/>
              </a:rPr>
              <a:t>*Daily reading</a:t>
            </a:r>
          </a:p>
          <a:p>
            <a:pPr algn="l">
              <a:lnSpc>
                <a:spcPts val="5599"/>
              </a:lnSpc>
              <a:spcBef>
                <a:spcPct val="0"/>
              </a:spcBef>
            </a:pPr>
            <a:r>
              <a:rPr lang="en-US" sz="3999" b="1">
                <a:solidFill>
                  <a:srgbClr val="9212D8"/>
                </a:solidFill>
                <a:latin typeface="Playpen Sans Bold"/>
                <a:ea typeface="Playpen Sans Bold"/>
                <a:cs typeface="Playpen Sans Bold"/>
                <a:sym typeface="Playpen Sans Bold"/>
              </a:rPr>
              <a:t>*Encourage your child to read in any situation will be beneficial</a:t>
            </a:r>
          </a:p>
        </p:txBody>
      </p:sp>
      <p:sp>
        <p:nvSpPr>
          <p:cNvPr id="7" name="TextBox 7"/>
          <p:cNvSpPr txBox="1"/>
          <p:nvPr/>
        </p:nvSpPr>
        <p:spPr>
          <a:xfrm>
            <a:off x="7998767" y="2973589"/>
            <a:ext cx="10741915" cy="6284711"/>
          </a:xfrm>
          <a:prstGeom prst="rect">
            <a:avLst/>
          </a:prstGeom>
        </p:spPr>
        <p:txBody>
          <a:bodyPr lIns="0" tIns="0" rIns="0" bIns="0" rtlCol="0" anchor="t">
            <a:spAutoFit/>
          </a:bodyPr>
          <a:lstStyle/>
          <a:p>
            <a:pPr algn="l">
              <a:lnSpc>
                <a:spcPts val="6278"/>
              </a:lnSpc>
            </a:pPr>
            <a:endParaRPr/>
          </a:p>
          <a:p>
            <a:pPr algn="l">
              <a:lnSpc>
                <a:spcPts val="6278"/>
              </a:lnSpc>
            </a:pPr>
            <a:r>
              <a:rPr lang="en-US" sz="4484" b="1">
                <a:solidFill>
                  <a:srgbClr val="9212D8"/>
                </a:solidFill>
                <a:latin typeface="Playpen Sans Bold"/>
                <a:ea typeface="Playpen Sans Bold"/>
                <a:cs typeface="Playpen Sans Bold"/>
                <a:sym typeface="Playpen Sans Bold"/>
              </a:rPr>
              <a:t>*Numeracy</a:t>
            </a:r>
          </a:p>
          <a:p>
            <a:pPr algn="l">
              <a:lnSpc>
                <a:spcPts val="6278"/>
              </a:lnSpc>
              <a:spcBef>
                <a:spcPct val="0"/>
              </a:spcBef>
            </a:pPr>
            <a:r>
              <a:rPr lang="en-US" sz="4484" b="1">
                <a:solidFill>
                  <a:srgbClr val="9212D8"/>
                </a:solidFill>
                <a:latin typeface="Playpen Sans Bold"/>
                <a:ea typeface="Playpen Sans Bold"/>
                <a:cs typeface="Playpen Sans Bold"/>
                <a:sym typeface="Playpen Sans Bold"/>
              </a:rPr>
              <a:t>*Using the home environment to look at real life numeracy and mathematics</a:t>
            </a:r>
          </a:p>
          <a:p>
            <a:pPr algn="l">
              <a:lnSpc>
                <a:spcPts val="6278"/>
              </a:lnSpc>
              <a:spcBef>
                <a:spcPct val="0"/>
              </a:spcBef>
            </a:pPr>
            <a:r>
              <a:rPr lang="en-US" sz="4484" b="1">
                <a:solidFill>
                  <a:srgbClr val="9212D8"/>
                </a:solidFill>
                <a:latin typeface="Playpen Sans Bold"/>
                <a:ea typeface="Playpen Sans Bold"/>
                <a:cs typeface="Playpen Sans Bold"/>
                <a:sym typeface="Playpen Sans Bold"/>
              </a:rPr>
              <a:t>*Forming numbers </a:t>
            </a:r>
          </a:p>
          <a:p>
            <a:pPr algn="l">
              <a:lnSpc>
                <a:spcPts val="6278"/>
              </a:lnSpc>
              <a:spcBef>
                <a:spcPct val="0"/>
              </a:spcBef>
            </a:pPr>
            <a:r>
              <a:rPr lang="en-US" sz="4484" b="1">
                <a:solidFill>
                  <a:srgbClr val="9212D8"/>
                </a:solidFill>
                <a:latin typeface="Playpen Sans Bold"/>
                <a:ea typeface="Playpen Sans Bold"/>
                <a:cs typeface="Playpen Sans Bold"/>
                <a:sym typeface="Playpen Sans Bold"/>
              </a:rPr>
              <a:t>*Counting real life objects</a:t>
            </a:r>
          </a:p>
          <a:p>
            <a:pPr algn="l">
              <a:lnSpc>
                <a:spcPts val="6278"/>
              </a:lnSpc>
              <a:spcBef>
                <a:spcPct val="0"/>
              </a:spcBef>
            </a:pPr>
            <a:r>
              <a:rPr lang="en-US" sz="4484" b="1">
                <a:solidFill>
                  <a:srgbClr val="9212D8"/>
                </a:solidFill>
                <a:latin typeface="Playpen Sans Bold"/>
                <a:ea typeface="Playpen Sans Bold"/>
                <a:cs typeface="Playpen Sans Bold"/>
                <a:sym typeface="Playpen Sans Bold"/>
              </a:rPr>
              <a:t>*Real life shapes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156245">
            <a:off x="59076" y="277416"/>
            <a:ext cx="12277201" cy="2879562"/>
          </a:xfrm>
          <a:custGeom>
            <a:avLst/>
            <a:gdLst/>
            <a:ahLst/>
            <a:cxnLst/>
            <a:rect l="l" t="t" r="r" b="b"/>
            <a:pathLst>
              <a:path w="12277201" h="2879562">
                <a:moveTo>
                  <a:pt x="0" y="0"/>
                </a:moveTo>
                <a:lnTo>
                  <a:pt x="12277201" y="0"/>
                </a:lnTo>
                <a:lnTo>
                  <a:pt x="12277201" y="2879561"/>
                </a:lnTo>
                <a:lnTo>
                  <a:pt x="0" y="28795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1337579" y="286474"/>
            <a:ext cx="6471988" cy="9714053"/>
          </a:xfrm>
          <a:custGeom>
            <a:avLst/>
            <a:gdLst/>
            <a:ahLst/>
            <a:cxnLst/>
            <a:rect l="l" t="t" r="r" b="b"/>
            <a:pathLst>
              <a:path w="6471988" h="9714053">
                <a:moveTo>
                  <a:pt x="0" y="0"/>
                </a:moveTo>
                <a:lnTo>
                  <a:pt x="6471988" y="0"/>
                </a:lnTo>
                <a:lnTo>
                  <a:pt x="6471988" y="9714052"/>
                </a:lnTo>
                <a:lnTo>
                  <a:pt x="0" y="9714052"/>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867746" y="1162206"/>
            <a:ext cx="6659860" cy="995681"/>
          </a:xfrm>
          <a:prstGeom prst="rect">
            <a:avLst/>
          </a:prstGeom>
        </p:spPr>
        <p:txBody>
          <a:bodyPr lIns="0" tIns="0" rIns="0" bIns="0" rtlCol="0" anchor="t">
            <a:spAutoFit/>
          </a:bodyPr>
          <a:lstStyle/>
          <a:p>
            <a:pPr algn="ctr">
              <a:lnSpc>
                <a:spcPts val="8119"/>
              </a:lnSpc>
              <a:spcBef>
                <a:spcPct val="0"/>
              </a:spcBef>
            </a:pPr>
            <a:r>
              <a:rPr lang="en-US" sz="5799" b="1">
                <a:solidFill>
                  <a:srgbClr val="9212D8"/>
                </a:solidFill>
                <a:latin typeface="Playpen Sans Bold"/>
                <a:ea typeface="Playpen Sans Bold"/>
                <a:cs typeface="Playpen Sans Bold"/>
                <a:sym typeface="Playpen Sans Bold"/>
              </a:rPr>
              <a:t>Outdoor Learning</a:t>
            </a:r>
          </a:p>
        </p:txBody>
      </p:sp>
      <p:sp>
        <p:nvSpPr>
          <p:cNvPr id="6" name="TextBox 6"/>
          <p:cNvSpPr txBox="1"/>
          <p:nvPr/>
        </p:nvSpPr>
        <p:spPr>
          <a:xfrm>
            <a:off x="311727" y="3889721"/>
            <a:ext cx="10771909" cy="5050156"/>
          </a:xfrm>
          <a:prstGeom prst="rect">
            <a:avLst/>
          </a:prstGeom>
        </p:spPr>
        <p:txBody>
          <a:bodyPr lIns="0" tIns="0" rIns="0" bIns="0" rtlCol="0" anchor="t">
            <a:spAutoFit/>
          </a:bodyPr>
          <a:lstStyle/>
          <a:p>
            <a:pPr algn="l">
              <a:lnSpc>
                <a:spcPts val="6719"/>
              </a:lnSpc>
            </a:pPr>
            <a:r>
              <a:rPr lang="en-US" sz="4799" b="1">
                <a:solidFill>
                  <a:srgbClr val="9212D8"/>
                </a:solidFill>
                <a:latin typeface="Playpen Sans Bold"/>
                <a:ea typeface="Playpen Sans Bold"/>
                <a:cs typeface="Playpen Sans Bold"/>
                <a:sym typeface="Playpen Sans Bold"/>
              </a:rPr>
              <a:t>We take part in outdoor learning across the curriculum and try to access our outdoor areas as often as possible. </a:t>
            </a:r>
          </a:p>
          <a:p>
            <a:pPr algn="l">
              <a:lnSpc>
                <a:spcPts val="6719"/>
              </a:lnSpc>
              <a:spcBef>
                <a:spcPct val="0"/>
              </a:spcBef>
            </a:pPr>
            <a:r>
              <a:rPr lang="en-US" sz="4799" b="1">
                <a:solidFill>
                  <a:srgbClr val="9212D8"/>
                </a:solidFill>
                <a:latin typeface="Playpen Sans Bold"/>
                <a:ea typeface="Playpen Sans Bold"/>
                <a:cs typeface="Playpen Sans Bold"/>
                <a:sym typeface="Playpen Sans Bold"/>
              </a:rPr>
              <a:t>We have access to some waterproofs and welly boots.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156245">
            <a:off x="59076" y="277416"/>
            <a:ext cx="12277201" cy="2879562"/>
          </a:xfrm>
          <a:custGeom>
            <a:avLst/>
            <a:gdLst/>
            <a:ahLst/>
            <a:cxnLst/>
            <a:rect l="l" t="t" r="r" b="b"/>
            <a:pathLst>
              <a:path w="12277201" h="2879562">
                <a:moveTo>
                  <a:pt x="0" y="0"/>
                </a:moveTo>
                <a:lnTo>
                  <a:pt x="12277201" y="0"/>
                </a:lnTo>
                <a:lnTo>
                  <a:pt x="12277201" y="2879561"/>
                </a:lnTo>
                <a:lnTo>
                  <a:pt x="0" y="28795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242455" y="1162206"/>
            <a:ext cx="12395353" cy="995681"/>
          </a:xfrm>
          <a:prstGeom prst="rect">
            <a:avLst/>
          </a:prstGeom>
        </p:spPr>
        <p:txBody>
          <a:bodyPr lIns="0" tIns="0" rIns="0" bIns="0" rtlCol="0" anchor="t">
            <a:spAutoFit/>
          </a:bodyPr>
          <a:lstStyle/>
          <a:p>
            <a:pPr algn="ctr">
              <a:lnSpc>
                <a:spcPts val="8119"/>
              </a:lnSpc>
              <a:spcBef>
                <a:spcPct val="0"/>
              </a:spcBef>
            </a:pPr>
            <a:r>
              <a:rPr lang="en-US" sz="5799" b="1">
                <a:solidFill>
                  <a:srgbClr val="9212D8"/>
                </a:solidFill>
                <a:latin typeface="Playpen Sans Bold"/>
                <a:ea typeface="Playpen Sans Bold"/>
                <a:cs typeface="Playpen Sans Bold"/>
                <a:sym typeface="Playpen Sans Bold"/>
              </a:rPr>
              <a:t>Getting A Head Start </a:t>
            </a:r>
          </a:p>
        </p:txBody>
      </p:sp>
      <p:sp>
        <p:nvSpPr>
          <p:cNvPr id="5" name="TextBox 5"/>
          <p:cNvSpPr txBox="1"/>
          <p:nvPr/>
        </p:nvSpPr>
        <p:spPr>
          <a:xfrm>
            <a:off x="634395" y="3358193"/>
            <a:ext cx="10217178" cy="6318250"/>
          </a:xfrm>
          <a:prstGeom prst="rect">
            <a:avLst/>
          </a:prstGeom>
        </p:spPr>
        <p:txBody>
          <a:bodyPr lIns="0" tIns="0" rIns="0" bIns="0" rtlCol="0" anchor="t">
            <a:spAutoFit/>
          </a:bodyPr>
          <a:lstStyle/>
          <a:p>
            <a:pPr algn="l">
              <a:lnSpc>
                <a:spcPts val="5599"/>
              </a:lnSpc>
              <a:spcBef>
                <a:spcPct val="0"/>
              </a:spcBef>
            </a:pPr>
            <a:r>
              <a:rPr lang="en-US" sz="3999" b="1">
                <a:solidFill>
                  <a:srgbClr val="9212D8"/>
                </a:solidFill>
                <a:latin typeface="Playpen Sans Bold"/>
                <a:ea typeface="Playpen Sans Bold"/>
                <a:cs typeface="Playpen Sans Bold"/>
                <a:sym typeface="Playpen Sans Bold"/>
              </a:rPr>
              <a:t>*Do they recognise their name?</a:t>
            </a:r>
          </a:p>
          <a:p>
            <a:pPr algn="l">
              <a:lnSpc>
                <a:spcPts val="5599"/>
              </a:lnSpc>
              <a:spcBef>
                <a:spcPct val="0"/>
              </a:spcBef>
            </a:pPr>
            <a:r>
              <a:rPr lang="en-US" sz="3999" b="1">
                <a:solidFill>
                  <a:srgbClr val="9212D8"/>
                </a:solidFill>
                <a:latin typeface="Playpen Sans Bold"/>
                <a:ea typeface="Playpen Sans Bold"/>
                <a:cs typeface="Playpen Sans Bold"/>
                <a:sym typeface="Playpen Sans Bold"/>
              </a:rPr>
              <a:t>*Only first letter of name to be written in upper case</a:t>
            </a:r>
          </a:p>
          <a:p>
            <a:pPr algn="l">
              <a:lnSpc>
                <a:spcPts val="5599"/>
              </a:lnSpc>
              <a:spcBef>
                <a:spcPct val="0"/>
              </a:spcBef>
            </a:pPr>
            <a:r>
              <a:rPr lang="en-US" sz="3999" b="1">
                <a:solidFill>
                  <a:srgbClr val="9212D8"/>
                </a:solidFill>
                <a:latin typeface="Playpen Sans Bold"/>
                <a:ea typeface="Playpen Sans Bold"/>
                <a:cs typeface="Playpen Sans Bold"/>
                <a:sym typeface="Playpen Sans Bold"/>
              </a:rPr>
              <a:t>*Label everything!</a:t>
            </a:r>
          </a:p>
          <a:p>
            <a:pPr algn="l">
              <a:lnSpc>
                <a:spcPts val="5599"/>
              </a:lnSpc>
              <a:spcBef>
                <a:spcPct val="0"/>
              </a:spcBef>
            </a:pPr>
            <a:r>
              <a:rPr lang="en-US" sz="3999" b="1">
                <a:solidFill>
                  <a:srgbClr val="9212D8"/>
                </a:solidFill>
                <a:latin typeface="Playpen Sans Bold"/>
                <a:ea typeface="Playpen Sans Bold"/>
                <a:cs typeface="Playpen Sans Bold"/>
                <a:sym typeface="Playpen Sans Bold"/>
              </a:rPr>
              <a:t>*Encourage them to open their own snacks and packets at home</a:t>
            </a:r>
          </a:p>
          <a:p>
            <a:pPr algn="l">
              <a:lnSpc>
                <a:spcPts val="5599"/>
              </a:lnSpc>
              <a:spcBef>
                <a:spcPct val="0"/>
              </a:spcBef>
            </a:pPr>
            <a:r>
              <a:rPr lang="en-US" sz="3999" b="1">
                <a:solidFill>
                  <a:srgbClr val="9212D8"/>
                </a:solidFill>
                <a:latin typeface="Playpen Sans Bold"/>
                <a:ea typeface="Playpen Sans Bold"/>
                <a:cs typeface="Playpen Sans Bold"/>
                <a:sym typeface="Playpen Sans Bold"/>
              </a:rPr>
              <a:t>*Velcro shoes are best</a:t>
            </a:r>
          </a:p>
          <a:p>
            <a:pPr algn="l">
              <a:lnSpc>
                <a:spcPts val="5599"/>
              </a:lnSpc>
              <a:spcBef>
                <a:spcPct val="0"/>
              </a:spcBef>
            </a:pPr>
            <a:r>
              <a:rPr lang="en-US" sz="3999" b="1">
                <a:solidFill>
                  <a:srgbClr val="9212D8"/>
                </a:solidFill>
                <a:latin typeface="Playpen Sans Bold"/>
                <a:ea typeface="Playpen Sans Bold"/>
                <a:cs typeface="Playpen Sans Bold"/>
                <a:sym typeface="Playpen Sans Bold"/>
              </a:rPr>
              <a:t>*Can your child put on their own jacket and zip it up?</a:t>
            </a:r>
          </a:p>
        </p:txBody>
      </p:sp>
      <p:sp>
        <p:nvSpPr>
          <p:cNvPr id="6" name="TextBox 6"/>
          <p:cNvSpPr txBox="1"/>
          <p:nvPr/>
        </p:nvSpPr>
        <p:spPr>
          <a:xfrm>
            <a:off x="10537127" y="3011277"/>
            <a:ext cx="7750873" cy="6665166"/>
          </a:xfrm>
          <a:prstGeom prst="rect">
            <a:avLst/>
          </a:prstGeom>
        </p:spPr>
        <p:txBody>
          <a:bodyPr lIns="0" tIns="0" rIns="0" bIns="0" rtlCol="0" anchor="t">
            <a:spAutoFit/>
          </a:bodyPr>
          <a:lstStyle/>
          <a:p>
            <a:pPr algn="l">
              <a:lnSpc>
                <a:spcPts val="5903"/>
              </a:lnSpc>
              <a:spcBef>
                <a:spcPct val="0"/>
              </a:spcBef>
            </a:pPr>
            <a:r>
              <a:rPr lang="en-US" sz="4216" b="1">
                <a:solidFill>
                  <a:srgbClr val="9212D8"/>
                </a:solidFill>
                <a:latin typeface="Playpen Sans Bold"/>
                <a:ea typeface="Playpen Sans Bold"/>
                <a:cs typeface="Playpen Sans Bold"/>
                <a:sym typeface="Playpen Sans Bold"/>
              </a:rPr>
              <a:t>*All P1-5 children are entitled to a free school meal. Pin up the weekly menu and read this over at home.</a:t>
            </a:r>
          </a:p>
          <a:p>
            <a:pPr algn="l">
              <a:lnSpc>
                <a:spcPts val="5903"/>
              </a:lnSpc>
              <a:spcBef>
                <a:spcPct val="0"/>
              </a:spcBef>
            </a:pPr>
            <a:r>
              <a:rPr lang="en-US" sz="4216" b="1">
                <a:solidFill>
                  <a:srgbClr val="9212D8"/>
                </a:solidFill>
                <a:latin typeface="Playpen Sans Bold"/>
                <a:ea typeface="Playpen Sans Bold"/>
                <a:cs typeface="Playpen Sans Bold"/>
                <a:sym typeface="Playpen Sans Bold"/>
              </a:rPr>
              <a:t>*Can your child get changed independently so they feel comfortable changing for PE?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156245">
            <a:off x="59076" y="277416"/>
            <a:ext cx="12277201" cy="2879562"/>
          </a:xfrm>
          <a:custGeom>
            <a:avLst/>
            <a:gdLst/>
            <a:ahLst/>
            <a:cxnLst/>
            <a:rect l="l" t="t" r="r" b="b"/>
            <a:pathLst>
              <a:path w="12277201" h="2879562">
                <a:moveTo>
                  <a:pt x="0" y="0"/>
                </a:moveTo>
                <a:lnTo>
                  <a:pt x="12277201" y="0"/>
                </a:lnTo>
                <a:lnTo>
                  <a:pt x="12277201" y="2879561"/>
                </a:lnTo>
                <a:lnTo>
                  <a:pt x="0" y="28795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028700" y="3630717"/>
            <a:ext cx="9548759" cy="6147094"/>
          </a:xfrm>
          <a:prstGeom prst="rect">
            <a:avLst/>
          </a:prstGeom>
        </p:spPr>
        <p:txBody>
          <a:bodyPr lIns="0" tIns="0" rIns="0" bIns="0" rtlCol="0" anchor="t">
            <a:spAutoFit/>
          </a:bodyPr>
          <a:lstStyle/>
          <a:p>
            <a:pPr algn="l">
              <a:lnSpc>
                <a:spcPts val="6108"/>
              </a:lnSpc>
              <a:spcBef>
                <a:spcPct val="0"/>
              </a:spcBef>
            </a:pPr>
            <a:r>
              <a:rPr lang="en-US" sz="4363" b="1">
                <a:solidFill>
                  <a:srgbClr val="9212D8"/>
                </a:solidFill>
                <a:latin typeface="Playpen Sans Bold"/>
                <a:ea typeface="Playpen Sans Bold"/>
                <a:cs typeface="Playpen Sans Bold"/>
                <a:sym typeface="Playpen Sans Bold"/>
              </a:rPr>
              <a:t>*We understand that this is a huge moment for your children and you.</a:t>
            </a:r>
          </a:p>
          <a:p>
            <a:pPr algn="l">
              <a:lnSpc>
                <a:spcPts val="6108"/>
              </a:lnSpc>
              <a:spcBef>
                <a:spcPct val="0"/>
              </a:spcBef>
            </a:pPr>
            <a:r>
              <a:rPr lang="en-US" sz="4363" b="1">
                <a:solidFill>
                  <a:srgbClr val="9212D8"/>
                </a:solidFill>
                <a:latin typeface="Playpen Sans Bold"/>
                <a:ea typeface="Playpen Sans Bold"/>
                <a:cs typeface="Playpen Sans Bold"/>
                <a:sym typeface="Playpen Sans Bold"/>
              </a:rPr>
              <a:t>*Trust that we will love your children as if they were our own.</a:t>
            </a:r>
          </a:p>
          <a:p>
            <a:pPr algn="l">
              <a:lnSpc>
                <a:spcPts val="6108"/>
              </a:lnSpc>
              <a:spcBef>
                <a:spcPct val="0"/>
              </a:spcBef>
            </a:pPr>
            <a:r>
              <a:rPr lang="en-US" sz="4363" b="1">
                <a:solidFill>
                  <a:srgbClr val="9212D8"/>
                </a:solidFill>
                <a:latin typeface="Playpen Sans Bold"/>
                <a:ea typeface="Playpen Sans Bold"/>
                <a:cs typeface="Playpen Sans Bold"/>
                <a:sym typeface="Playpen Sans Bold"/>
              </a:rPr>
              <a:t>*We have an open door policy!</a:t>
            </a:r>
          </a:p>
          <a:p>
            <a:pPr algn="l">
              <a:lnSpc>
                <a:spcPts val="6108"/>
              </a:lnSpc>
              <a:spcBef>
                <a:spcPct val="0"/>
              </a:spcBef>
            </a:pPr>
            <a:r>
              <a:rPr lang="en-US" sz="4363" b="1">
                <a:solidFill>
                  <a:srgbClr val="9212D8"/>
                </a:solidFill>
                <a:latin typeface="Playpen Sans Bold"/>
                <a:ea typeface="Playpen Sans Bold"/>
                <a:cs typeface="Playpen Sans Bold"/>
                <a:sym typeface="Playpen Sans Bold"/>
              </a:rPr>
              <a:t>*Let’s work together for your children. </a:t>
            </a:r>
          </a:p>
        </p:txBody>
      </p:sp>
      <p:sp>
        <p:nvSpPr>
          <p:cNvPr id="5" name="Freeform 5"/>
          <p:cNvSpPr/>
          <p:nvPr/>
        </p:nvSpPr>
        <p:spPr>
          <a:xfrm>
            <a:off x="11558422" y="2108357"/>
            <a:ext cx="6017851" cy="7464001"/>
          </a:xfrm>
          <a:custGeom>
            <a:avLst/>
            <a:gdLst/>
            <a:ahLst/>
            <a:cxnLst/>
            <a:rect l="l" t="t" r="r" b="b"/>
            <a:pathLst>
              <a:path w="6017851" h="7464001">
                <a:moveTo>
                  <a:pt x="0" y="0"/>
                </a:moveTo>
                <a:lnTo>
                  <a:pt x="6017851" y="0"/>
                </a:lnTo>
                <a:lnTo>
                  <a:pt x="6017851" y="7464001"/>
                </a:lnTo>
                <a:lnTo>
                  <a:pt x="0" y="746400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0" y="1171731"/>
            <a:ext cx="12395353" cy="936626"/>
          </a:xfrm>
          <a:prstGeom prst="rect">
            <a:avLst/>
          </a:prstGeom>
        </p:spPr>
        <p:txBody>
          <a:bodyPr lIns="0" tIns="0" rIns="0" bIns="0" rtlCol="0" anchor="t">
            <a:spAutoFit/>
          </a:bodyPr>
          <a:lstStyle/>
          <a:p>
            <a:pPr algn="ctr">
              <a:lnSpc>
                <a:spcPts val="7699"/>
              </a:lnSpc>
              <a:spcBef>
                <a:spcPct val="0"/>
              </a:spcBef>
            </a:pPr>
            <a:r>
              <a:rPr lang="en-US" sz="5499" b="1">
                <a:solidFill>
                  <a:srgbClr val="9212D8"/>
                </a:solidFill>
                <a:latin typeface="Playpen Sans Bold"/>
                <a:ea typeface="Playpen Sans Bold"/>
                <a:cs typeface="Playpen Sans Bold"/>
                <a:sym typeface="Playpen Sans Bold"/>
              </a:rPr>
              <a:t>We are all in this together!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a:off x="4077859" y="1678562"/>
            <a:ext cx="10016053" cy="7011237"/>
          </a:xfrm>
          <a:custGeom>
            <a:avLst/>
            <a:gdLst/>
            <a:ahLst/>
            <a:cxnLst/>
            <a:rect l="l" t="t" r="r" b="b"/>
            <a:pathLst>
              <a:path w="10016053" h="7011237">
                <a:moveTo>
                  <a:pt x="0" y="0"/>
                </a:moveTo>
                <a:lnTo>
                  <a:pt x="10016053" y="0"/>
                </a:lnTo>
                <a:lnTo>
                  <a:pt x="10016053" y="7011237"/>
                </a:lnTo>
                <a:lnTo>
                  <a:pt x="0" y="701123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TextBox 3"/>
          <p:cNvSpPr txBox="1"/>
          <p:nvPr/>
        </p:nvSpPr>
        <p:spPr>
          <a:xfrm>
            <a:off x="0" y="6827562"/>
            <a:ext cx="18288000" cy="3062607"/>
          </a:xfrm>
          <a:prstGeom prst="rect">
            <a:avLst/>
          </a:prstGeom>
        </p:spPr>
        <p:txBody>
          <a:bodyPr lIns="0" tIns="0" rIns="0" bIns="0" rtlCol="0" anchor="t">
            <a:spAutoFit/>
          </a:bodyPr>
          <a:lstStyle/>
          <a:p>
            <a:pPr algn="l">
              <a:lnSpc>
                <a:spcPts val="8119"/>
              </a:lnSpc>
              <a:spcBef>
                <a:spcPct val="0"/>
              </a:spcBef>
            </a:pPr>
            <a:r>
              <a:rPr lang="en-US" sz="5799" b="1">
                <a:solidFill>
                  <a:srgbClr val="9212D8"/>
                </a:solidFill>
                <a:latin typeface="Canva Sans Bold"/>
                <a:ea typeface="Canva Sans Bold"/>
                <a:cs typeface="Canva Sans Bold"/>
                <a:sym typeface="Canva Sans Bold"/>
              </a:rPr>
              <a:t>*An understanding of what learning and teaching will look like in P1.</a:t>
            </a:r>
          </a:p>
          <a:p>
            <a:pPr algn="ctr">
              <a:lnSpc>
                <a:spcPts val="8119"/>
              </a:lnSpc>
              <a:spcBef>
                <a:spcPct val="0"/>
              </a:spcBef>
            </a:pPr>
            <a:r>
              <a:rPr lang="en-US" sz="5799" b="1">
                <a:solidFill>
                  <a:srgbClr val="9212D8"/>
                </a:solidFill>
                <a:latin typeface="Canva Sans Bold"/>
                <a:ea typeface="Canva Sans Bold"/>
                <a:cs typeface="Canva Sans Bold"/>
                <a:sym typeface="Canva Sans Bold"/>
              </a:rPr>
              <a:t>*Confidence in us! Your children are in safe hands.</a:t>
            </a:r>
            <a:r>
              <a:rPr lang="en-US" sz="5799" b="1">
                <a:solidFill>
                  <a:srgbClr val="01B4BC"/>
                </a:solidFill>
                <a:latin typeface="Canva Sans Bold"/>
                <a:ea typeface="Canva Sans Bold"/>
                <a:cs typeface="Canva Sans Bold"/>
                <a:sym typeface="Canva Sans Bold"/>
              </a:rPr>
              <a:t> </a:t>
            </a:r>
          </a:p>
        </p:txBody>
      </p:sp>
      <p:sp>
        <p:nvSpPr>
          <p:cNvPr id="4" name="Freeform 4"/>
          <p:cNvSpPr/>
          <p:nvPr/>
        </p:nvSpPr>
        <p:spPr>
          <a:xfrm rot="-156245">
            <a:off x="616092" y="135725"/>
            <a:ext cx="16620712" cy="3898312"/>
          </a:xfrm>
          <a:custGeom>
            <a:avLst/>
            <a:gdLst/>
            <a:ahLst/>
            <a:cxnLst/>
            <a:rect l="l" t="t" r="r" b="b"/>
            <a:pathLst>
              <a:path w="16620712" h="3898312">
                <a:moveTo>
                  <a:pt x="0" y="0"/>
                </a:moveTo>
                <a:lnTo>
                  <a:pt x="16620712" y="0"/>
                </a:lnTo>
                <a:lnTo>
                  <a:pt x="16620712" y="3898313"/>
                </a:lnTo>
                <a:lnTo>
                  <a:pt x="0" y="389831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0440111" y="2525572"/>
            <a:ext cx="3889352" cy="4425815"/>
          </a:xfrm>
          <a:custGeom>
            <a:avLst/>
            <a:gdLst/>
            <a:ahLst/>
            <a:cxnLst/>
            <a:rect l="l" t="t" r="r" b="b"/>
            <a:pathLst>
              <a:path w="3889352" h="4425815">
                <a:moveTo>
                  <a:pt x="0" y="0"/>
                </a:moveTo>
                <a:lnTo>
                  <a:pt x="3889352" y="0"/>
                </a:lnTo>
                <a:lnTo>
                  <a:pt x="3889352" y="4425815"/>
                </a:lnTo>
                <a:lnTo>
                  <a:pt x="0" y="4425815"/>
                </a:lnTo>
                <a:lnTo>
                  <a:pt x="0" y="0"/>
                </a:lnTo>
                <a:close/>
              </a:path>
            </a:pathLst>
          </a:custGeom>
          <a:blipFill>
            <a:blip r:embed="rId4"/>
            <a:stretch>
              <a:fillRect/>
            </a:stretch>
          </a:blipFill>
        </p:spPr>
        <p:txBody>
          <a:bodyPr/>
          <a:lstStyle/>
          <a:p>
            <a:endParaRPr lang="en-GB"/>
          </a:p>
        </p:txBody>
      </p:sp>
      <p:sp>
        <p:nvSpPr>
          <p:cNvPr id="6" name="Freeform 6"/>
          <p:cNvSpPr/>
          <p:nvPr/>
        </p:nvSpPr>
        <p:spPr>
          <a:xfrm>
            <a:off x="3880666" y="2525572"/>
            <a:ext cx="3902608" cy="4425815"/>
          </a:xfrm>
          <a:custGeom>
            <a:avLst/>
            <a:gdLst/>
            <a:ahLst/>
            <a:cxnLst/>
            <a:rect l="l" t="t" r="r" b="b"/>
            <a:pathLst>
              <a:path w="3902608" h="4425815">
                <a:moveTo>
                  <a:pt x="0" y="0"/>
                </a:moveTo>
                <a:lnTo>
                  <a:pt x="3902607" y="0"/>
                </a:lnTo>
                <a:lnTo>
                  <a:pt x="3902607" y="4425815"/>
                </a:lnTo>
                <a:lnTo>
                  <a:pt x="0" y="4425815"/>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1995785" y="1529891"/>
            <a:ext cx="14296430" cy="962661"/>
          </a:xfrm>
          <a:prstGeom prst="rect">
            <a:avLst/>
          </a:prstGeom>
        </p:spPr>
        <p:txBody>
          <a:bodyPr lIns="0" tIns="0" rIns="0" bIns="0" rtlCol="0" anchor="t">
            <a:spAutoFit/>
          </a:bodyPr>
          <a:lstStyle/>
          <a:p>
            <a:pPr algn="ctr">
              <a:lnSpc>
                <a:spcPts val="7839"/>
              </a:lnSpc>
              <a:spcBef>
                <a:spcPct val="0"/>
              </a:spcBef>
            </a:pPr>
            <a:r>
              <a:rPr lang="en-US" sz="5599" b="1">
                <a:solidFill>
                  <a:srgbClr val="9212D8"/>
                </a:solidFill>
                <a:latin typeface="Canva Sans Bold"/>
                <a:ea typeface="Canva Sans Bold"/>
                <a:cs typeface="Canva Sans Bold"/>
                <a:sym typeface="Canva Sans Bold"/>
              </a:rPr>
              <a:t>What do we want you to take from today?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156245">
            <a:off x="458809" y="257258"/>
            <a:ext cx="11385082" cy="2670319"/>
          </a:xfrm>
          <a:custGeom>
            <a:avLst/>
            <a:gdLst/>
            <a:ahLst/>
            <a:cxnLst/>
            <a:rect l="l" t="t" r="r" b="b"/>
            <a:pathLst>
              <a:path w="11385082" h="2670319">
                <a:moveTo>
                  <a:pt x="0" y="0"/>
                </a:moveTo>
                <a:lnTo>
                  <a:pt x="11385082" y="0"/>
                </a:lnTo>
                <a:lnTo>
                  <a:pt x="11385082" y="2670319"/>
                </a:lnTo>
                <a:lnTo>
                  <a:pt x="0" y="267031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2623715" y="615435"/>
            <a:ext cx="4635585" cy="3864919"/>
          </a:xfrm>
          <a:custGeom>
            <a:avLst/>
            <a:gdLst/>
            <a:ahLst/>
            <a:cxnLst/>
            <a:rect l="l" t="t" r="r" b="b"/>
            <a:pathLst>
              <a:path w="4635585" h="3864919">
                <a:moveTo>
                  <a:pt x="0" y="0"/>
                </a:moveTo>
                <a:lnTo>
                  <a:pt x="4635585" y="0"/>
                </a:lnTo>
                <a:lnTo>
                  <a:pt x="4635585" y="3864919"/>
                </a:lnTo>
                <a:lnTo>
                  <a:pt x="0" y="3864919"/>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590499" y="3800202"/>
            <a:ext cx="12815321" cy="5981058"/>
          </a:xfrm>
          <a:prstGeom prst="rect">
            <a:avLst/>
          </a:prstGeom>
        </p:spPr>
        <p:txBody>
          <a:bodyPr lIns="0" tIns="0" rIns="0" bIns="0" rtlCol="0" anchor="t">
            <a:spAutoFit/>
          </a:bodyPr>
          <a:lstStyle/>
          <a:p>
            <a:pPr algn="l">
              <a:lnSpc>
                <a:spcPts val="5278"/>
              </a:lnSpc>
              <a:spcBef>
                <a:spcPct val="0"/>
              </a:spcBef>
            </a:pPr>
            <a:r>
              <a:rPr lang="en-US" sz="3770" b="1">
                <a:solidFill>
                  <a:srgbClr val="9212D8"/>
                </a:solidFill>
                <a:latin typeface="Playpen Sans Bold"/>
                <a:ea typeface="Playpen Sans Bold"/>
                <a:cs typeface="Playpen Sans Bold"/>
                <a:sym typeface="Playpen Sans Bold"/>
              </a:rPr>
              <a:t>Play-based learning is a key part of early education in Scotland, supported by the Curriculum for Excellence. It enables children to learn through games, role-play, and exploration, helping build confidence, develop social and communication skills, and introduce reading, writing, and maths in a natural, engaging way. It also fosters creativity and supports a smoother, less stressful transition into Primary 1.</a:t>
            </a:r>
          </a:p>
        </p:txBody>
      </p:sp>
      <p:sp>
        <p:nvSpPr>
          <p:cNvPr id="6" name="TextBox 6"/>
          <p:cNvSpPr txBox="1"/>
          <p:nvPr/>
        </p:nvSpPr>
        <p:spPr>
          <a:xfrm>
            <a:off x="4329382" y="453510"/>
            <a:ext cx="2646759" cy="1394466"/>
          </a:xfrm>
          <a:prstGeom prst="rect">
            <a:avLst/>
          </a:prstGeom>
        </p:spPr>
        <p:txBody>
          <a:bodyPr lIns="0" tIns="0" rIns="0" bIns="0" rtlCol="0" anchor="t">
            <a:spAutoFit/>
          </a:bodyPr>
          <a:lstStyle/>
          <a:p>
            <a:pPr algn="ctr">
              <a:lnSpc>
                <a:spcPts val="11339"/>
              </a:lnSpc>
              <a:spcBef>
                <a:spcPct val="0"/>
              </a:spcBef>
            </a:pPr>
            <a:r>
              <a:rPr lang="en-US" sz="8099" b="1">
                <a:solidFill>
                  <a:srgbClr val="9212D8"/>
                </a:solidFill>
                <a:latin typeface="Playpen Sans Bold"/>
                <a:ea typeface="Playpen Sans Bold"/>
                <a:cs typeface="Playpen Sans Bold"/>
                <a:sym typeface="Playpen Sans Bold"/>
              </a:rPr>
              <a:t>Play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a:off x="1524000" y="0"/>
            <a:ext cx="6826793" cy="10112801"/>
          </a:xfrm>
          <a:custGeom>
            <a:avLst/>
            <a:gdLst/>
            <a:ahLst/>
            <a:cxnLst/>
            <a:rect l="l" t="t" r="r" b="b"/>
            <a:pathLst>
              <a:path w="6826793" h="10112801">
                <a:moveTo>
                  <a:pt x="0" y="0"/>
                </a:moveTo>
                <a:lnTo>
                  <a:pt x="6826793" y="0"/>
                </a:lnTo>
                <a:lnTo>
                  <a:pt x="6826793" y="10112801"/>
                </a:lnTo>
                <a:lnTo>
                  <a:pt x="0" y="10112801"/>
                </a:lnTo>
                <a:lnTo>
                  <a:pt x="0" y="0"/>
                </a:lnTo>
                <a:close/>
              </a:path>
            </a:pathLst>
          </a:custGeom>
          <a:blipFill>
            <a:blip r:embed="rId3"/>
            <a:stretch>
              <a:fillRect t="-661" b="-661"/>
            </a:stretch>
          </a:blipFill>
        </p:spPr>
        <p:txBody>
          <a:bodyPr/>
          <a:lstStyle/>
          <a:p>
            <a:endParaRPr lang="en-GB"/>
          </a:p>
        </p:txBody>
      </p:sp>
      <p:sp>
        <p:nvSpPr>
          <p:cNvPr id="4" name="Freeform 4"/>
          <p:cNvSpPr/>
          <p:nvPr/>
        </p:nvSpPr>
        <p:spPr>
          <a:xfrm>
            <a:off x="10671430" y="-174199"/>
            <a:ext cx="6853714" cy="10287000"/>
          </a:xfrm>
          <a:custGeom>
            <a:avLst/>
            <a:gdLst/>
            <a:ahLst/>
            <a:cxnLst/>
            <a:rect l="l" t="t" r="r" b="b"/>
            <a:pathLst>
              <a:path w="6853714" h="10287000">
                <a:moveTo>
                  <a:pt x="0" y="0"/>
                </a:moveTo>
                <a:lnTo>
                  <a:pt x="6853713" y="0"/>
                </a:lnTo>
                <a:lnTo>
                  <a:pt x="6853713" y="10287000"/>
                </a:lnTo>
                <a:lnTo>
                  <a:pt x="0" y="10287000"/>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a:off x="5567618" y="-224428"/>
            <a:ext cx="7152764" cy="10735856"/>
          </a:xfrm>
          <a:custGeom>
            <a:avLst/>
            <a:gdLst/>
            <a:ahLst/>
            <a:cxnLst/>
            <a:rect l="l" t="t" r="r" b="b"/>
            <a:pathLst>
              <a:path w="7152764" h="10735856">
                <a:moveTo>
                  <a:pt x="0" y="0"/>
                </a:moveTo>
                <a:lnTo>
                  <a:pt x="7152764" y="0"/>
                </a:lnTo>
                <a:lnTo>
                  <a:pt x="7152764" y="10735856"/>
                </a:lnTo>
                <a:lnTo>
                  <a:pt x="0" y="10735856"/>
                </a:lnTo>
                <a:lnTo>
                  <a:pt x="0" y="0"/>
                </a:lnTo>
                <a:close/>
              </a:path>
            </a:pathLst>
          </a:custGeom>
          <a:blipFill>
            <a:blip r:embed="rId3"/>
            <a:stretch>
              <a:fillRect/>
            </a:stretch>
          </a:blipFill>
        </p:spPr>
        <p:txBody>
          <a:bodyPr/>
          <a:lstStyle/>
          <a:p>
            <a:endParaRPr lang="en-GB"/>
          </a:p>
        </p:txBody>
      </p:sp>
      <p:sp>
        <p:nvSpPr>
          <p:cNvPr id="4" name="Freeform 4"/>
          <p:cNvSpPr/>
          <p:nvPr/>
        </p:nvSpPr>
        <p:spPr>
          <a:xfrm>
            <a:off x="616861" y="1028700"/>
            <a:ext cx="4405990" cy="3062163"/>
          </a:xfrm>
          <a:custGeom>
            <a:avLst/>
            <a:gdLst/>
            <a:ahLst/>
            <a:cxnLst/>
            <a:rect l="l" t="t" r="r" b="b"/>
            <a:pathLst>
              <a:path w="4405990" h="3062163">
                <a:moveTo>
                  <a:pt x="0" y="0"/>
                </a:moveTo>
                <a:lnTo>
                  <a:pt x="4405990" y="0"/>
                </a:lnTo>
                <a:lnTo>
                  <a:pt x="4405990" y="3062163"/>
                </a:lnTo>
                <a:lnTo>
                  <a:pt x="0" y="306216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3642184" y="5653976"/>
            <a:ext cx="3880833" cy="3604324"/>
          </a:xfrm>
          <a:custGeom>
            <a:avLst/>
            <a:gdLst/>
            <a:ahLst/>
            <a:cxnLst/>
            <a:rect l="l" t="t" r="r" b="b"/>
            <a:pathLst>
              <a:path w="3880833" h="3604324">
                <a:moveTo>
                  <a:pt x="0" y="0"/>
                </a:moveTo>
                <a:lnTo>
                  <a:pt x="3880833" y="0"/>
                </a:lnTo>
                <a:lnTo>
                  <a:pt x="3880833" y="3604324"/>
                </a:lnTo>
                <a:lnTo>
                  <a:pt x="0" y="3604324"/>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156245">
            <a:off x="59076" y="277416"/>
            <a:ext cx="12277201" cy="2879562"/>
          </a:xfrm>
          <a:custGeom>
            <a:avLst/>
            <a:gdLst/>
            <a:ahLst/>
            <a:cxnLst/>
            <a:rect l="l" t="t" r="r" b="b"/>
            <a:pathLst>
              <a:path w="12277201" h="2879562">
                <a:moveTo>
                  <a:pt x="0" y="0"/>
                </a:moveTo>
                <a:lnTo>
                  <a:pt x="12277201" y="0"/>
                </a:lnTo>
                <a:lnTo>
                  <a:pt x="12277201" y="2879561"/>
                </a:lnTo>
                <a:lnTo>
                  <a:pt x="0" y="28795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2054474" y="281522"/>
            <a:ext cx="5413041" cy="3606438"/>
          </a:xfrm>
          <a:custGeom>
            <a:avLst/>
            <a:gdLst/>
            <a:ahLst/>
            <a:cxnLst/>
            <a:rect l="l" t="t" r="r" b="b"/>
            <a:pathLst>
              <a:path w="5413041" h="3606438">
                <a:moveTo>
                  <a:pt x="0" y="0"/>
                </a:moveTo>
                <a:lnTo>
                  <a:pt x="5413041" y="0"/>
                </a:lnTo>
                <a:lnTo>
                  <a:pt x="5413041" y="3606438"/>
                </a:lnTo>
                <a:lnTo>
                  <a:pt x="0" y="3606438"/>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17552" y="3811760"/>
            <a:ext cx="16671896" cy="6149340"/>
          </a:xfrm>
          <a:prstGeom prst="rect">
            <a:avLst/>
          </a:prstGeom>
        </p:spPr>
        <p:txBody>
          <a:bodyPr lIns="0" tIns="0" rIns="0" bIns="0" rtlCol="0" anchor="t">
            <a:spAutoFit/>
          </a:bodyPr>
          <a:lstStyle/>
          <a:p>
            <a:pPr algn="l">
              <a:lnSpc>
                <a:spcPts val="5459"/>
              </a:lnSpc>
              <a:spcBef>
                <a:spcPct val="0"/>
              </a:spcBef>
            </a:pPr>
            <a:r>
              <a:rPr lang="en-US" sz="3899" b="1">
                <a:solidFill>
                  <a:srgbClr val="9212D8"/>
                </a:solidFill>
                <a:latin typeface="Playpen Sans Bold"/>
                <a:ea typeface="Playpen Sans Bold"/>
                <a:cs typeface="Playpen Sans Bold"/>
                <a:sym typeface="Playpen Sans Bold"/>
              </a:rPr>
              <a:t>How do we teach numeracy and mathematics? </a:t>
            </a:r>
          </a:p>
          <a:p>
            <a:pPr algn="l">
              <a:lnSpc>
                <a:spcPts val="5459"/>
              </a:lnSpc>
              <a:spcBef>
                <a:spcPct val="0"/>
              </a:spcBef>
            </a:pPr>
            <a:r>
              <a:rPr lang="en-US" sz="3899" b="1">
                <a:solidFill>
                  <a:srgbClr val="9212D8"/>
                </a:solidFill>
                <a:latin typeface="Playpen Sans Bold"/>
                <a:ea typeface="Playpen Sans Bold"/>
                <a:cs typeface="Playpen Sans Bold"/>
                <a:sym typeface="Playpen Sans Bold"/>
              </a:rPr>
              <a:t>*Practical approaches</a:t>
            </a:r>
          </a:p>
          <a:p>
            <a:pPr algn="l">
              <a:lnSpc>
                <a:spcPts val="5459"/>
              </a:lnSpc>
              <a:spcBef>
                <a:spcPct val="0"/>
              </a:spcBef>
            </a:pPr>
            <a:r>
              <a:rPr lang="en-US" sz="3899" b="1">
                <a:solidFill>
                  <a:srgbClr val="9212D8"/>
                </a:solidFill>
                <a:latin typeface="Playpen Sans Bold"/>
                <a:ea typeface="Playpen Sans Bold"/>
                <a:cs typeface="Playpen Sans Bold"/>
                <a:sym typeface="Playpen Sans Bold"/>
              </a:rPr>
              <a:t>*Dripping tap effect</a:t>
            </a:r>
          </a:p>
          <a:p>
            <a:pPr algn="l">
              <a:lnSpc>
                <a:spcPts val="5459"/>
              </a:lnSpc>
              <a:spcBef>
                <a:spcPct val="0"/>
              </a:spcBef>
            </a:pPr>
            <a:r>
              <a:rPr lang="en-US" sz="3899" b="1">
                <a:solidFill>
                  <a:srgbClr val="9212D8"/>
                </a:solidFill>
                <a:latin typeface="Playpen Sans Bold"/>
                <a:ea typeface="Playpen Sans Bold"/>
                <a:cs typeface="Playpen Sans Bold"/>
                <a:sym typeface="Playpen Sans Bold"/>
              </a:rPr>
              <a:t>*Follow up written work </a:t>
            </a:r>
          </a:p>
          <a:p>
            <a:pPr algn="l">
              <a:lnSpc>
                <a:spcPts val="5459"/>
              </a:lnSpc>
              <a:spcBef>
                <a:spcPct val="0"/>
              </a:spcBef>
            </a:pPr>
            <a:r>
              <a:rPr lang="en-US" sz="3899" b="1">
                <a:solidFill>
                  <a:srgbClr val="9212D8"/>
                </a:solidFill>
                <a:latin typeface="Playpen Sans Bold"/>
                <a:ea typeface="Playpen Sans Bold"/>
                <a:cs typeface="Playpen Sans Bold"/>
                <a:sym typeface="Playpen Sans Bold"/>
              </a:rPr>
              <a:t>*Holistic assessment</a:t>
            </a:r>
          </a:p>
          <a:p>
            <a:pPr algn="l">
              <a:lnSpc>
                <a:spcPts val="5459"/>
              </a:lnSpc>
              <a:spcBef>
                <a:spcPct val="0"/>
              </a:spcBef>
            </a:pPr>
            <a:r>
              <a:rPr lang="en-US" sz="3899" b="1">
                <a:solidFill>
                  <a:srgbClr val="9212D8"/>
                </a:solidFill>
                <a:latin typeface="Playpen Sans Bold"/>
                <a:ea typeface="Playpen Sans Bold"/>
                <a:cs typeface="Playpen Sans Bold"/>
                <a:sym typeface="Playpen Sans Bold"/>
              </a:rPr>
              <a:t>“Maths is not just about getting the right answer. It is all about thinking through and finding ways of solving problems. It does not matter if your child gets the wrong answer, as long as they are able to explain their method of reasoning.”</a:t>
            </a:r>
          </a:p>
        </p:txBody>
      </p:sp>
      <p:sp>
        <p:nvSpPr>
          <p:cNvPr id="6" name="TextBox 6"/>
          <p:cNvSpPr txBox="1"/>
          <p:nvPr/>
        </p:nvSpPr>
        <p:spPr>
          <a:xfrm>
            <a:off x="1460709" y="666513"/>
            <a:ext cx="8779990" cy="1997397"/>
          </a:xfrm>
          <a:prstGeom prst="rect">
            <a:avLst/>
          </a:prstGeom>
        </p:spPr>
        <p:txBody>
          <a:bodyPr lIns="0" tIns="0" rIns="0" bIns="0" rtlCol="0" anchor="t">
            <a:spAutoFit/>
          </a:bodyPr>
          <a:lstStyle/>
          <a:p>
            <a:pPr algn="ctr">
              <a:lnSpc>
                <a:spcPts val="8032"/>
              </a:lnSpc>
              <a:spcBef>
                <a:spcPct val="0"/>
              </a:spcBef>
            </a:pPr>
            <a:r>
              <a:rPr lang="en-US" sz="5737" b="1">
                <a:solidFill>
                  <a:srgbClr val="9212D8"/>
                </a:solidFill>
                <a:latin typeface="Playpen Sans Bold"/>
                <a:ea typeface="Playpen Sans Bold"/>
                <a:cs typeface="Playpen Sans Bold"/>
                <a:sym typeface="Playpen Sans Bold"/>
              </a:rPr>
              <a:t>Numeracy &amp; Mathematics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156245">
            <a:off x="59076" y="277416"/>
            <a:ext cx="12277201" cy="2879562"/>
          </a:xfrm>
          <a:custGeom>
            <a:avLst/>
            <a:gdLst/>
            <a:ahLst/>
            <a:cxnLst/>
            <a:rect l="l" t="t" r="r" b="b"/>
            <a:pathLst>
              <a:path w="12277201" h="2879562">
                <a:moveTo>
                  <a:pt x="0" y="0"/>
                </a:moveTo>
                <a:lnTo>
                  <a:pt x="12277201" y="0"/>
                </a:lnTo>
                <a:lnTo>
                  <a:pt x="12277201" y="2879561"/>
                </a:lnTo>
                <a:lnTo>
                  <a:pt x="0" y="28795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2171026" y="582463"/>
            <a:ext cx="4717322" cy="3142916"/>
          </a:xfrm>
          <a:custGeom>
            <a:avLst/>
            <a:gdLst/>
            <a:ahLst/>
            <a:cxnLst/>
            <a:rect l="l" t="t" r="r" b="b"/>
            <a:pathLst>
              <a:path w="4717322" h="3142916">
                <a:moveTo>
                  <a:pt x="0" y="0"/>
                </a:moveTo>
                <a:lnTo>
                  <a:pt x="4717322" y="0"/>
                </a:lnTo>
                <a:lnTo>
                  <a:pt x="4717322" y="3142915"/>
                </a:lnTo>
                <a:lnTo>
                  <a:pt x="0" y="3142915"/>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24327" y="3602853"/>
            <a:ext cx="16108823" cy="6221417"/>
          </a:xfrm>
          <a:prstGeom prst="rect">
            <a:avLst/>
          </a:prstGeom>
        </p:spPr>
        <p:txBody>
          <a:bodyPr lIns="0" tIns="0" rIns="0" bIns="0" rtlCol="0" anchor="t">
            <a:spAutoFit/>
          </a:bodyPr>
          <a:lstStyle/>
          <a:p>
            <a:pPr algn="just">
              <a:lnSpc>
                <a:spcPts val="6212"/>
              </a:lnSpc>
              <a:spcBef>
                <a:spcPct val="0"/>
              </a:spcBef>
            </a:pPr>
            <a:r>
              <a:rPr lang="en-US" sz="4437" b="1">
                <a:solidFill>
                  <a:srgbClr val="9212D8"/>
                </a:solidFill>
                <a:latin typeface="Playpen Sans Bold"/>
                <a:ea typeface="Playpen Sans Bold"/>
                <a:cs typeface="Playpen Sans Bold"/>
                <a:sym typeface="Playpen Sans Bold"/>
              </a:rPr>
              <a:t>*All words are made up of sounds.</a:t>
            </a:r>
          </a:p>
          <a:p>
            <a:pPr algn="just">
              <a:lnSpc>
                <a:spcPts val="6212"/>
              </a:lnSpc>
              <a:spcBef>
                <a:spcPct val="0"/>
              </a:spcBef>
            </a:pPr>
            <a:r>
              <a:rPr lang="en-US" sz="4437" b="1">
                <a:solidFill>
                  <a:srgbClr val="9212D8"/>
                </a:solidFill>
                <a:latin typeface="Playpen Sans Bold"/>
                <a:ea typeface="Playpen Sans Bold"/>
                <a:cs typeface="Playpen Sans Bold"/>
                <a:sym typeface="Playpen Sans Bold"/>
              </a:rPr>
              <a:t>*26 letters in the alphabet, but there are 44 sounds in the English language. </a:t>
            </a:r>
          </a:p>
          <a:p>
            <a:pPr algn="just">
              <a:lnSpc>
                <a:spcPts val="6212"/>
              </a:lnSpc>
              <a:spcBef>
                <a:spcPct val="0"/>
              </a:spcBef>
            </a:pPr>
            <a:r>
              <a:rPr lang="en-US" sz="4437" b="1">
                <a:solidFill>
                  <a:srgbClr val="9212D8"/>
                </a:solidFill>
                <a:latin typeface="Playpen Sans Bold"/>
                <a:ea typeface="Playpen Sans Bold"/>
                <a:cs typeface="Playpen Sans Bold"/>
                <a:sym typeface="Playpen Sans Bold"/>
              </a:rPr>
              <a:t> *East Ayrshire Literacy is the current scheme that we use. </a:t>
            </a:r>
          </a:p>
          <a:p>
            <a:pPr algn="just">
              <a:lnSpc>
                <a:spcPts val="6212"/>
              </a:lnSpc>
              <a:spcBef>
                <a:spcPct val="0"/>
              </a:spcBef>
            </a:pPr>
            <a:r>
              <a:rPr lang="en-US" sz="4437" b="1">
                <a:solidFill>
                  <a:srgbClr val="9212D8"/>
                </a:solidFill>
                <a:latin typeface="Playpen Sans Bold"/>
                <a:ea typeface="Playpen Sans Bold"/>
                <a:cs typeface="Playpen Sans Bold"/>
                <a:sym typeface="Playpen Sans Bold"/>
              </a:rPr>
              <a:t>*Daily lesson involves learning the sound and letter name, letter formation, a song and words that begin with the particular letter being taught. </a:t>
            </a:r>
          </a:p>
        </p:txBody>
      </p:sp>
      <p:sp>
        <p:nvSpPr>
          <p:cNvPr id="6" name="TextBox 6"/>
          <p:cNvSpPr txBox="1"/>
          <p:nvPr/>
        </p:nvSpPr>
        <p:spPr>
          <a:xfrm>
            <a:off x="-224327" y="1147123"/>
            <a:ext cx="12395353" cy="1218888"/>
          </a:xfrm>
          <a:prstGeom prst="rect">
            <a:avLst/>
          </a:prstGeom>
        </p:spPr>
        <p:txBody>
          <a:bodyPr lIns="0" tIns="0" rIns="0" bIns="0" rtlCol="0" anchor="t">
            <a:spAutoFit/>
          </a:bodyPr>
          <a:lstStyle/>
          <a:p>
            <a:pPr algn="ctr">
              <a:lnSpc>
                <a:spcPts val="9992"/>
              </a:lnSpc>
              <a:spcBef>
                <a:spcPct val="0"/>
              </a:spcBef>
            </a:pPr>
            <a:r>
              <a:rPr lang="en-US" sz="7137" b="1">
                <a:solidFill>
                  <a:srgbClr val="9212D8"/>
                </a:solidFill>
                <a:latin typeface="Playpen Sans Bold"/>
                <a:ea typeface="Playpen Sans Bold"/>
                <a:cs typeface="Playpen Sans Bold"/>
                <a:sym typeface="Playpen Sans Bold"/>
              </a:rPr>
              <a:t>Phonics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156245">
            <a:off x="59076" y="277416"/>
            <a:ext cx="12277201" cy="2879562"/>
          </a:xfrm>
          <a:custGeom>
            <a:avLst/>
            <a:gdLst/>
            <a:ahLst/>
            <a:cxnLst/>
            <a:rect l="l" t="t" r="r" b="b"/>
            <a:pathLst>
              <a:path w="12277201" h="2879562">
                <a:moveTo>
                  <a:pt x="0" y="0"/>
                </a:moveTo>
                <a:lnTo>
                  <a:pt x="12277201" y="0"/>
                </a:lnTo>
                <a:lnTo>
                  <a:pt x="12277201" y="2879561"/>
                </a:lnTo>
                <a:lnTo>
                  <a:pt x="0" y="28795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1442930" y="6154419"/>
            <a:ext cx="5110481" cy="3832861"/>
          </a:xfrm>
          <a:custGeom>
            <a:avLst/>
            <a:gdLst/>
            <a:ahLst/>
            <a:cxnLst/>
            <a:rect l="l" t="t" r="r" b="b"/>
            <a:pathLst>
              <a:path w="5110481" h="3832861">
                <a:moveTo>
                  <a:pt x="0" y="0"/>
                </a:moveTo>
                <a:lnTo>
                  <a:pt x="5110481" y="0"/>
                </a:lnTo>
                <a:lnTo>
                  <a:pt x="5110481" y="3832861"/>
                </a:lnTo>
                <a:lnTo>
                  <a:pt x="0" y="3832861"/>
                </a:lnTo>
                <a:lnTo>
                  <a:pt x="0" y="0"/>
                </a:lnTo>
                <a:close/>
              </a:path>
            </a:pathLst>
          </a:custGeom>
          <a:blipFill>
            <a:blip r:embed="rId4"/>
            <a:stretch>
              <a:fillRect/>
            </a:stretch>
          </a:blipFill>
        </p:spPr>
        <p:txBody>
          <a:bodyPr/>
          <a:lstStyle/>
          <a:p>
            <a:endParaRPr lang="en-GB"/>
          </a:p>
        </p:txBody>
      </p:sp>
      <p:sp>
        <p:nvSpPr>
          <p:cNvPr id="5" name="Freeform 5"/>
          <p:cNvSpPr/>
          <p:nvPr/>
        </p:nvSpPr>
        <p:spPr>
          <a:xfrm>
            <a:off x="12885430" y="261573"/>
            <a:ext cx="4373870" cy="2914091"/>
          </a:xfrm>
          <a:custGeom>
            <a:avLst/>
            <a:gdLst/>
            <a:ahLst/>
            <a:cxnLst/>
            <a:rect l="l" t="t" r="r" b="b"/>
            <a:pathLst>
              <a:path w="4373870" h="2914091">
                <a:moveTo>
                  <a:pt x="0" y="0"/>
                </a:moveTo>
                <a:lnTo>
                  <a:pt x="4373870" y="0"/>
                </a:lnTo>
                <a:lnTo>
                  <a:pt x="4373870" y="2914091"/>
                </a:lnTo>
                <a:lnTo>
                  <a:pt x="0" y="2914091"/>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381000" y="649278"/>
            <a:ext cx="12395353" cy="2024381"/>
          </a:xfrm>
          <a:prstGeom prst="rect">
            <a:avLst/>
          </a:prstGeom>
        </p:spPr>
        <p:txBody>
          <a:bodyPr lIns="0" tIns="0" rIns="0" bIns="0" rtlCol="0" anchor="t">
            <a:spAutoFit/>
          </a:bodyPr>
          <a:lstStyle/>
          <a:p>
            <a:pPr algn="ctr">
              <a:lnSpc>
                <a:spcPts val="8119"/>
              </a:lnSpc>
              <a:spcBef>
                <a:spcPct val="0"/>
              </a:spcBef>
            </a:pPr>
            <a:r>
              <a:rPr lang="en-US" sz="5799" b="1">
                <a:solidFill>
                  <a:srgbClr val="9212D8"/>
                </a:solidFill>
                <a:latin typeface="Playpen Sans Bold"/>
                <a:ea typeface="Playpen Sans Bold"/>
                <a:cs typeface="Playpen Sans Bold"/>
                <a:sym typeface="Playpen Sans Bold"/>
              </a:rPr>
              <a:t>Literacy- </a:t>
            </a:r>
          </a:p>
          <a:p>
            <a:pPr algn="ctr">
              <a:lnSpc>
                <a:spcPts val="8119"/>
              </a:lnSpc>
              <a:spcBef>
                <a:spcPct val="0"/>
              </a:spcBef>
            </a:pPr>
            <a:r>
              <a:rPr lang="en-US" sz="5799" b="1">
                <a:solidFill>
                  <a:srgbClr val="9212D8"/>
                </a:solidFill>
                <a:latin typeface="Playpen Sans Bold"/>
                <a:ea typeface="Playpen Sans Bold"/>
                <a:cs typeface="Playpen Sans Bold"/>
                <a:sym typeface="Playpen Sans Bold"/>
              </a:rPr>
              <a:t>Letter Formation</a:t>
            </a:r>
          </a:p>
        </p:txBody>
      </p:sp>
      <p:sp>
        <p:nvSpPr>
          <p:cNvPr id="7" name="TextBox 7"/>
          <p:cNvSpPr txBox="1"/>
          <p:nvPr/>
        </p:nvSpPr>
        <p:spPr>
          <a:xfrm>
            <a:off x="762000" y="3531871"/>
            <a:ext cx="16209818" cy="6455409"/>
          </a:xfrm>
          <a:prstGeom prst="rect">
            <a:avLst/>
          </a:prstGeom>
        </p:spPr>
        <p:txBody>
          <a:bodyPr lIns="0" tIns="0" rIns="0" bIns="0" rtlCol="0" anchor="t">
            <a:spAutoFit/>
          </a:bodyPr>
          <a:lstStyle/>
          <a:p>
            <a:pPr algn="l">
              <a:lnSpc>
                <a:spcPts val="6440"/>
              </a:lnSpc>
              <a:spcBef>
                <a:spcPct val="0"/>
              </a:spcBef>
            </a:pPr>
            <a:r>
              <a:rPr lang="en-US" sz="4600" b="1">
                <a:solidFill>
                  <a:srgbClr val="9212D8"/>
                </a:solidFill>
                <a:latin typeface="Playpen Sans Bold"/>
                <a:ea typeface="Playpen Sans Bold"/>
                <a:cs typeface="Playpen Sans Bold"/>
                <a:sym typeface="Playpen Sans Bold"/>
              </a:rPr>
              <a:t>*At this stage in their development it is important that children learn to form their letters correctly.</a:t>
            </a:r>
          </a:p>
          <a:p>
            <a:pPr algn="l">
              <a:lnSpc>
                <a:spcPts val="6440"/>
              </a:lnSpc>
              <a:spcBef>
                <a:spcPct val="0"/>
              </a:spcBef>
            </a:pPr>
            <a:r>
              <a:rPr lang="en-US" sz="4600" b="1">
                <a:solidFill>
                  <a:srgbClr val="9212D8"/>
                </a:solidFill>
                <a:latin typeface="Playpen Sans Bold"/>
                <a:ea typeface="Playpen Sans Bold"/>
                <a:cs typeface="Playpen Sans Bold"/>
                <a:sym typeface="Playpen Sans Bold"/>
              </a:rPr>
              <a:t>*A variety of activities will be used to ensure this, for example </a:t>
            </a:r>
          </a:p>
          <a:p>
            <a:pPr algn="l">
              <a:lnSpc>
                <a:spcPts val="6440"/>
              </a:lnSpc>
              <a:spcBef>
                <a:spcPct val="0"/>
              </a:spcBef>
            </a:pPr>
            <a:r>
              <a:rPr lang="en-US" sz="4600" b="1">
                <a:solidFill>
                  <a:srgbClr val="9212D8"/>
                </a:solidFill>
                <a:latin typeface="Playpen Sans Bold"/>
                <a:ea typeface="Playpen Sans Bold"/>
                <a:cs typeface="Playpen Sans Bold"/>
                <a:sym typeface="Playpen Sans Bold"/>
              </a:rPr>
              <a:t>*Mark making</a:t>
            </a:r>
          </a:p>
          <a:p>
            <a:pPr algn="l">
              <a:lnSpc>
                <a:spcPts val="6440"/>
              </a:lnSpc>
              <a:spcBef>
                <a:spcPct val="0"/>
              </a:spcBef>
            </a:pPr>
            <a:r>
              <a:rPr lang="en-US" sz="4600" b="1">
                <a:solidFill>
                  <a:srgbClr val="9212D8"/>
                </a:solidFill>
                <a:latin typeface="Playpen Sans Bold"/>
                <a:ea typeface="Playpen Sans Bold"/>
                <a:cs typeface="Playpen Sans Bold"/>
                <a:sym typeface="Playpen Sans Bold"/>
              </a:rPr>
              <a:t>*Sand/glitter/shaving foam trays</a:t>
            </a:r>
          </a:p>
          <a:p>
            <a:pPr algn="l">
              <a:lnSpc>
                <a:spcPts val="6440"/>
              </a:lnSpc>
              <a:spcBef>
                <a:spcPct val="0"/>
              </a:spcBef>
            </a:pPr>
            <a:r>
              <a:rPr lang="en-US" sz="4600" b="1">
                <a:solidFill>
                  <a:srgbClr val="9212D8"/>
                </a:solidFill>
                <a:latin typeface="Playpen Sans Bold"/>
                <a:ea typeface="Playpen Sans Bold"/>
                <a:cs typeface="Playpen Sans Bold"/>
                <a:sym typeface="Playpen Sans Bold"/>
              </a:rPr>
              <a:t>*Daily written practice</a:t>
            </a:r>
          </a:p>
          <a:p>
            <a:pPr algn="l">
              <a:lnSpc>
                <a:spcPts val="6440"/>
              </a:lnSpc>
              <a:spcBef>
                <a:spcPct val="0"/>
              </a:spcBef>
            </a:pPr>
            <a:r>
              <a:rPr lang="en-US" sz="4600" b="1">
                <a:solidFill>
                  <a:srgbClr val="9212D8"/>
                </a:solidFill>
                <a:latin typeface="Playpen Sans Bold"/>
                <a:ea typeface="Playpen Sans Bold"/>
                <a:cs typeface="Playpen Sans Bold"/>
                <a:sym typeface="Playpen Sans Bold"/>
              </a:rPr>
              <a:t>*Observation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156245">
            <a:off x="59076" y="277416"/>
            <a:ext cx="12277201" cy="2879562"/>
          </a:xfrm>
          <a:custGeom>
            <a:avLst/>
            <a:gdLst/>
            <a:ahLst/>
            <a:cxnLst/>
            <a:rect l="l" t="t" r="r" b="b"/>
            <a:pathLst>
              <a:path w="12277201" h="2879562">
                <a:moveTo>
                  <a:pt x="0" y="0"/>
                </a:moveTo>
                <a:lnTo>
                  <a:pt x="12277201" y="0"/>
                </a:lnTo>
                <a:lnTo>
                  <a:pt x="12277201" y="2879561"/>
                </a:lnTo>
                <a:lnTo>
                  <a:pt x="0" y="28795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2926041" y="-118018"/>
            <a:ext cx="3779077" cy="3670429"/>
          </a:xfrm>
          <a:custGeom>
            <a:avLst/>
            <a:gdLst/>
            <a:ahLst/>
            <a:cxnLst/>
            <a:rect l="l" t="t" r="r" b="b"/>
            <a:pathLst>
              <a:path w="3779077" h="3670429">
                <a:moveTo>
                  <a:pt x="0" y="0"/>
                </a:moveTo>
                <a:lnTo>
                  <a:pt x="3779077" y="0"/>
                </a:lnTo>
                <a:lnTo>
                  <a:pt x="3779077" y="3670429"/>
                </a:lnTo>
                <a:lnTo>
                  <a:pt x="0" y="3670429"/>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07818" y="1162206"/>
            <a:ext cx="12395353" cy="995681"/>
          </a:xfrm>
          <a:prstGeom prst="rect">
            <a:avLst/>
          </a:prstGeom>
        </p:spPr>
        <p:txBody>
          <a:bodyPr lIns="0" tIns="0" rIns="0" bIns="0" rtlCol="0" anchor="t">
            <a:spAutoFit/>
          </a:bodyPr>
          <a:lstStyle/>
          <a:p>
            <a:pPr algn="ctr">
              <a:lnSpc>
                <a:spcPts val="8119"/>
              </a:lnSpc>
              <a:spcBef>
                <a:spcPct val="0"/>
              </a:spcBef>
            </a:pPr>
            <a:r>
              <a:rPr lang="en-US" sz="5799" b="1">
                <a:solidFill>
                  <a:srgbClr val="9212D8"/>
                </a:solidFill>
                <a:latin typeface="Playpen Sans Bold"/>
                <a:ea typeface="Playpen Sans Bold"/>
                <a:cs typeface="Playpen Sans Bold"/>
                <a:sym typeface="Playpen Sans Bold"/>
              </a:rPr>
              <a:t>Literacy- Reading</a:t>
            </a:r>
          </a:p>
        </p:txBody>
      </p:sp>
      <p:sp>
        <p:nvSpPr>
          <p:cNvPr id="6" name="TextBox 6"/>
          <p:cNvSpPr txBox="1"/>
          <p:nvPr/>
        </p:nvSpPr>
        <p:spPr>
          <a:xfrm>
            <a:off x="474518" y="3358193"/>
            <a:ext cx="16230600" cy="6120756"/>
          </a:xfrm>
          <a:prstGeom prst="rect">
            <a:avLst/>
          </a:prstGeom>
        </p:spPr>
        <p:txBody>
          <a:bodyPr lIns="0" tIns="0" rIns="0" bIns="0" rtlCol="0" anchor="t">
            <a:spAutoFit/>
          </a:bodyPr>
          <a:lstStyle/>
          <a:p>
            <a:pPr algn="l">
              <a:lnSpc>
                <a:spcPts val="5460"/>
              </a:lnSpc>
            </a:pPr>
            <a:r>
              <a:rPr lang="en-US" sz="3900" b="1">
                <a:solidFill>
                  <a:srgbClr val="9212D8"/>
                </a:solidFill>
                <a:latin typeface="Playpen Sans Bold"/>
                <a:ea typeface="Playpen Sans Bold"/>
                <a:cs typeface="Playpen Sans Bold"/>
                <a:sym typeface="Playpen Sans Bold"/>
              </a:rPr>
              <a:t>*As a whole school we will be taking part in the North Ayrshire Reads programme</a:t>
            </a:r>
          </a:p>
          <a:p>
            <a:pPr algn="l">
              <a:lnSpc>
                <a:spcPts val="5180"/>
              </a:lnSpc>
              <a:spcBef>
                <a:spcPct val="0"/>
              </a:spcBef>
            </a:pPr>
            <a:r>
              <a:rPr lang="en-US" sz="3700" b="1">
                <a:solidFill>
                  <a:srgbClr val="9212D8"/>
                </a:solidFill>
                <a:latin typeface="Playpen Sans Bold"/>
                <a:ea typeface="Playpen Sans Bold"/>
                <a:cs typeface="Playpen Sans Bold"/>
                <a:sym typeface="Playpen Sans Bold"/>
              </a:rPr>
              <a:t>*In Primary 1 we will use a range of reading resources and books.</a:t>
            </a:r>
          </a:p>
          <a:p>
            <a:pPr algn="l">
              <a:lnSpc>
                <a:spcPts val="5460"/>
              </a:lnSpc>
              <a:spcBef>
                <a:spcPct val="0"/>
              </a:spcBef>
            </a:pPr>
            <a:r>
              <a:rPr lang="en-US" sz="3900" b="1">
                <a:solidFill>
                  <a:srgbClr val="9212D8"/>
                </a:solidFill>
                <a:latin typeface="Playpen Sans Bold"/>
                <a:ea typeface="Playpen Sans Bold"/>
                <a:cs typeface="Playpen Sans Bold"/>
                <a:sym typeface="Playpen Sans Bold"/>
              </a:rPr>
              <a:t>*The books begin with picture books with an extended story to go with the book, this reinforces that illustrations also tell a story. </a:t>
            </a:r>
          </a:p>
          <a:p>
            <a:pPr algn="l">
              <a:lnSpc>
                <a:spcPts val="5460"/>
              </a:lnSpc>
              <a:spcBef>
                <a:spcPct val="0"/>
              </a:spcBef>
            </a:pPr>
            <a:r>
              <a:rPr lang="en-US" sz="3900" b="1">
                <a:solidFill>
                  <a:srgbClr val="9212D8"/>
                </a:solidFill>
                <a:latin typeface="Playpen Sans Bold"/>
                <a:ea typeface="Playpen Sans Bold"/>
                <a:cs typeface="Playpen Sans Bold"/>
                <a:sym typeface="Playpen Sans Bold"/>
              </a:rPr>
              <a:t>*Most key words can be sounded out which links to our phonics. Some words just need to be learned for example: was, her and put.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705</Words>
  <Application>Microsoft Office PowerPoint</Application>
  <PresentationFormat>Custom</PresentationFormat>
  <Paragraphs>77</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Playpen Sans Bold</vt:lpstr>
      <vt:lpstr>Arial</vt:lpstr>
      <vt:lpstr>Canva Sans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the teacher induction</dc:title>
  <dc:creator>Sarah Louise ( Targeted Support Teacher / St John's Primary School )</dc:creator>
  <cp:lastModifiedBy>Joanne Boyle ( Head Teacher / St John's Primary School )</cp:lastModifiedBy>
  <cp:revision>1</cp:revision>
  <dcterms:created xsi:type="dcterms:W3CDTF">2006-08-16T00:00:00Z</dcterms:created>
  <dcterms:modified xsi:type="dcterms:W3CDTF">2026-06-28T16:16:30Z</dcterms:modified>
  <dc:identifier>DAHENKcWg7Q</dc:identifier>
</cp:coreProperties>
</file>