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17"/>
  </p:notesMasterIdLst>
  <p:handoutMasterIdLst>
    <p:handoutMasterId r:id="rId18"/>
  </p:handoutMasterIdLst>
  <p:sldIdLst>
    <p:sldId id="256" r:id="rId2"/>
    <p:sldId id="263" r:id="rId3"/>
    <p:sldId id="264" r:id="rId4"/>
    <p:sldId id="276" r:id="rId5"/>
    <p:sldId id="262" r:id="rId6"/>
    <p:sldId id="259" r:id="rId7"/>
    <p:sldId id="267" r:id="rId8"/>
    <p:sldId id="265" r:id="rId9"/>
    <p:sldId id="268" r:id="rId10"/>
    <p:sldId id="274" r:id="rId11"/>
    <p:sldId id="275" r:id="rId12"/>
    <p:sldId id="266" r:id="rId13"/>
    <p:sldId id="273" r:id="rId14"/>
    <p:sldId id="270" r:id="rId15"/>
    <p:sldId id="271" r:id="rId16"/>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59" autoAdjust="0"/>
    <p:restoredTop sz="86355" autoAdjust="0"/>
  </p:normalViewPr>
  <p:slideViewPr>
    <p:cSldViewPr snapToGrid="0">
      <p:cViewPr varScale="1">
        <p:scale>
          <a:sx n="41" d="100"/>
          <a:sy n="41" d="100"/>
        </p:scale>
        <p:origin x="40" y="432"/>
      </p:cViewPr>
      <p:guideLst/>
    </p:cSldViewPr>
  </p:slideViewPr>
  <p:outlineViewPr>
    <p:cViewPr>
      <p:scale>
        <a:sx n="33" d="100"/>
        <a:sy n="33" d="100"/>
      </p:scale>
      <p:origin x="0" y="-6414"/>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48" d="100"/>
          <a:sy n="48" d="100"/>
        </p:scale>
        <p:origin x="2764" y="4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FB2BBF3-DA6C-4246-9F74-0D01754651E4}"/>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05548AD2-BFEA-9A41-91D9-1586C07E3EEA}"/>
              </a:ext>
            </a:extLst>
          </p:cNvPr>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30850A8A-E0EE-3E47-A2B2-54CE06F36A9D}" type="datetimeFigureOut">
              <a:rPr lang="en-US" smtClean="0"/>
              <a:t>10/23/2025</a:t>
            </a:fld>
            <a:endParaRPr lang="en-US"/>
          </a:p>
        </p:txBody>
      </p:sp>
      <p:sp>
        <p:nvSpPr>
          <p:cNvPr id="4" name="Footer Placeholder 3">
            <a:extLst>
              <a:ext uri="{FF2B5EF4-FFF2-40B4-BE49-F238E27FC236}">
                <a16:creationId xmlns:a16="http://schemas.microsoft.com/office/drawing/2014/main" id="{E9B4FAC3-4565-D649-BAA0-738E9769101E}"/>
              </a:ext>
            </a:extLst>
          </p:cNvPr>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80A723E-AC53-E54C-B0B7-C6B3B399BCA0}"/>
              </a:ext>
            </a:extLst>
          </p:cNvPr>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DF187977-845B-2845-BBB9-BBDF0EC65F03}" type="slidenum">
              <a:rPr lang="en-US" smtClean="0"/>
              <a:t>‹#›</a:t>
            </a:fld>
            <a:endParaRPr lang="en-US"/>
          </a:p>
        </p:txBody>
      </p:sp>
    </p:spTree>
    <p:extLst>
      <p:ext uri="{BB962C8B-B14F-4D97-AF65-F5344CB8AC3E}">
        <p14:creationId xmlns:p14="http://schemas.microsoft.com/office/powerpoint/2010/main" val="18895903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934D6F73-557A-8F41-BC06-807DE8BA03E7}" type="datetimeFigureOut">
              <a:rPr lang="en-US" smtClean="0"/>
              <a:t>10/23/2025</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B9872188-1966-534A-BA97-7EB5D3A03ABB}" type="slidenum">
              <a:rPr lang="en-US" smtClean="0"/>
              <a:t>‹#›</a:t>
            </a:fld>
            <a:endParaRPr lang="en-US"/>
          </a:p>
        </p:txBody>
      </p:sp>
    </p:spTree>
    <p:extLst>
      <p:ext uri="{BB962C8B-B14F-4D97-AF65-F5344CB8AC3E}">
        <p14:creationId xmlns:p14="http://schemas.microsoft.com/office/powerpoint/2010/main" val="32259807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to our Primary 1 Induction Slide Show. This power point is hosted by </a:t>
            </a:r>
            <a:r>
              <a:rPr lang="en-US" dirty="0" err="1" smtClean="0"/>
              <a:t>Mrs</a:t>
            </a:r>
            <a:r>
              <a:rPr lang="en-US" baseline="0" dirty="0" smtClean="0"/>
              <a:t> </a:t>
            </a:r>
            <a:r>
              <a:rPr lang="en-US" baseline="0" dirty="0" err="1" smtClean="0"/>
              <a:t>Cavani</a:t>
            </a:r>
            <a:r>
              <a:rPr lang="en-US" dirty="0" smtClean="0"/>
              <a:t>. I</a:t>
            </a:r>
            <a:r>
              <a:rPr lang="en-US" baseline="0" dirty="0" smtClean="0"/>
              <a:t> am</a:t>
            </a:r>
            <a:r>
              <a:rPr lang="en-US" dirty="0" smtClean="0"/>
              <a:t> </a:t>
            </a:r>
            <a:r>
              <a:rPr lang="en-US" dirty="0"/>
              <a:t>the Primary 1 </a:t>
            </a:r>
            <a:r>
              <a:rPr lang="en-US" dirty="0" smtClean="0"/>
              <a:t>teacher </a:t>
            </a:r>
            <a:r>
              <a:rPr lang="en-US" dirty="0"/>
              <a:t>for the session beginning August </a:t>
            </a:r>
            <a:r>
              <a:rPr lang="en-US" dirty="0" smtClean="0"/>
              <a:t>2024. </a:t>
            </a:r>
            <a:r>
              <a:rPr lang="en-US" dirty="0"/>
              <a:t>In the following power point </a:t>
            </a:r>
            <a:r>
              <a:rPr lang="en-US" dirty="0" smtClean="0"/>
              <a:t>I </a:t>
            </a:r>
            <a:r>
              <a:rPr lang="en-US" dirty="0"/>
              <a:t>will share with you different aspects of the curriculum </a:t>
            </a:r>
            <a:r>
              <a:rPr lang="en-US" dirty="0" smtClean="0"/>
              <a:t>I </a:t>
            </a:r>
            <a:r>
              <a:rPr lang="en-US" dirty="0"/>
              <a:t>will teach and how </a:t>
            </a:r>
            <a:r>
              <a:rPr lang="en-US" dirty="0" smtClean="0"/>
              <a:t>I </a:t>
            </a:r>
            <a:r>
              <a:rPr lang="en-US" dirty="0"/>
              <a:t>will implement this for your </a:t>
            </a:r>
            <a:r>
              <a:rPr lang="en-US" dirty="0" smtClean="0"/>
              <a:t>child. I</a:t>
            </a:r>
            <a:r>
              <a:rPr lang="en-US" baseline="0" dirty="0" smtClean="0"/>
              <a:t> am</a:t>
            </a:r>
            <a:r>
              <a:rPr lang="en-US" dirty="0" smtClean="0"/>
              <a:t> </a:t>
            </a:r>
            <a:r>
              <a:rPr lang="en-US" dirty="0"/>
              <a:t>looking forward to welcoming all children soon. </a:t>
            </a:r>
          </a:p>
        </p:txBody>
      </p:sp>
      <p:sp>
        <p:nvSpPr>
          <p:cNvPr id="4" name="Slide Number Placeholder 3"/>
          <p:cNvSpPr>
            <a:spLocks noGrp="1"/>
          </p:cNvSpPr>
          <p:nvPr>
            <p:ph type="sldNum" sz="quarter" idx="5"/>
          </p:nvPr>
        </p:nvSpPr>
        <p:spPr/>
        <p:txBody>
          <a:bodyPr/>
          <a:lstStyle/>
          <a:p>
            <a:fld id="{B9872188-1966-534A-BA97-7EB5D3A03ABB}" type="slidenum">
              <a:rPr lang="en-US" smtClean="0"/>
              <a:t>1</a:t>
            </a:fld>
            <a:endParaRPr lang="en-US"/>
          </a:p>
        </p:txBody>
      </p:sp>
    </p:spTree>
    <p:extLst>
      <p:ext uri="{BB962C8B-B14F-4D97-AF65-F5344CB8AC3E}">
        <p14:creationId xmlns:p14="http://schemas.microsoft.com/office/powerpoint/2010/main" val="21215255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9872188-1966-534A-BA97-7EB5D3A03ABB}" type="slidenum">
              <a:rPr lang="en-US" smtClean="0"/>
              <a:t>14</a:t>
            </a:fld>
            <a:endParaRPr lang="en-US"/>
          </a:p>
        </p:txBody>
      </p:sp>
    </p:spTree>
    <p:extLst>
      <p:ext uri="{BB962C8B-B14F-4D97-AF65-F5344CB8AC3E}">
        <p14:creationId xmlns:p14="http://schemas.microsoft.com/office/powerpoint/2010/main" val="24808514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9872188-1966-534A-BA97-7EB5D3A03ABB}" type="slidenum">
              <a:rPr lang="en-US" smtClean="0"/>
              <a:t>15</a:t>
            </a:fld>
            <a:endParaRPr lang="en-US"/>
          </a:p>
        </p:txBody>
      </p:sp>
    </p:spTree>
    <p:extLst>
      <p:ext uri="{BB962C8B-B14F-4D97-AF65-F5344CB8AC3E}">
        <p14:creationId xmlns:p14="http://schemas.microsoft.com/office/powerpoint/2010/main" val="30178188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872188-1966-534A-BA97-7EB5D3A03ABB}" type="slidenum">
              <a:rPr lang="en-US" smtClean="0"/>
              <a:t>2</a:t>
            </a:fld>
            <a:endParaRPr lang="en-US"/>
          </a:p>
        </p:txBody>
      </p:sp>
    </p:spTree>
    <p:extLst>
      <p:ext uri="{BB962C8B-B14F-4D97-AF65-F5344CB8AC3E}">
        <p14:creationId xmlns:p14="http://schemas.microsoft.com/office/powerpoint/2010/main" val="32042206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Play is a huge part of your child’s learning. </a:t>
            </a:r>
            <a:r>
              <a:rPr lang="en-US" dirty="0" smtClean="0"/>
              <a:t>We have a play zone</a:t>
            </a:r>
            <a:r>
              <a:rPr lang="en-US" baseline="0" dirty="0" smtClean="0"/>
              <a:t> within the open area. We plan the areas with the children and we have access to this all week. This provides a balance of play based learning and focused learning and teaching strategies. Examples of the areas available are the home corner, art table and writing table. </a:t>
            </a:r>
            <a:r>
              <a:rPr lang="en-US" dirty="0" smtClean="0"/>
              <a:t> The development of this area this year has been really successful with the classes who use it and is always really enjoyed by all.</a:t>
            </a:r>
            <a:endParaRPr lang="en-US" dirty="0"/>
          </a:p>
        </p:txBody>
      </p:sp>
      <p:sp>
        <p:nvSpPr>
          <p:cNvPr id="4" name="Slide Number Placeholder 3"/>
          <p:cNvSpPr>
            <a:spLocks noGrp="1"/>
          </p:cNvSpPr>
          <p:nvPr>
            <p:ph type="sldNum" sz="quarter" idx="5"/>
          </p:nvPr>
        </p:nvSpPr>
        <p:spPr/>
        <p:txBody>
          <a:bodyPr/>
          <a:lstStyle/>
          <a:p>
            <a:fld id="{B9872188-1966-534A-BA97-7EB5D3A03ABB}" type="slidenum">
              <a:rPr lang="en-US" smtClean="0"/>
              <a:t>3</a:t>
            </a:fld>
            <a:endParaRPr lang="en-US"/>
          </a:p>
        </p:txBody>
      </p:sp>
    </p:spTree>
    <p:extLst>
      <p:ext uri="{BB962C8B-B14F-4D97-AF65-F5344CB8AC3E}">
        <p14:creationId xmlns:p14="http://schemas.microsoft.com/office/powerpoint/2010/main" val="5207115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Primary 1 the teaching of Numeracy and Mathematics is developed through </a:t>
            </a:r>
            <a:r>
              <a:rPr lang="en-US" dirty="0" smtClean="0"/>
              <a:t>play, active approaches, song and rhymes. </a:t>
            </a:r>
            <a:r>
              <a:rPr lang="en-US" dirty="0"/>
              <a:t>Number work is the main focus and the teaching of this is weaved through all daily </a:t>
            </a:r>
            <a:r>
              <a:rPr lang="en-US" dirty="0" smtClean="0"/>
              <a:t>activities for example through discussing dates, birthdays, ages and daily mental </a:t>
            </a:r>
            <a:r>
              <a:rPr lang="en-US" dirty="0" err="1" smtClean="0"/>
              <a:t>maths</a:t>
            </a:r>
            <a:r>
              <a:rPr lang="en-US" dirty="0" smtClean="0"/>
              <a:t> activities.  </a:t>
            </a:r>
            <a:r>
              <a:rPr lang="en-US" dirty="0"/>
              <a:t>Ensuring all children are secure with numbers 1-20 and have the ability to add and subtract within this bracket is our main priority</a:t>
            </a:r>
            <a:r>
              <a:rPr lang="en-US" dirty="0" smtClean="0"/>
              <a:t>. We use a variety of resources to support this learning for example number lines and </a:t>
            </a:r>
            <a:r>
              <a:rPr lang="en-US" dirty="0" err="1" smtClean="0"/>
              <a:t>rekenreks</a:t>
            </a:r>
            <a:r>
              <a:rPr lang="en-US" dirty="0" smtClean="0"/>
              <a:t>. </a:t>
            </a:r>
            <a:r>
              <a:rPr lang="en-US" dirty="0"/>
              <a:t>We will explore shape, pattern, money and measurement alongside all number work. </a:t>
            </a:r>
            <a:r>
              <a:rPr lang="en-US" dirty="0" smtClean="0"/>
              <a:t>We will always make learning relevant to real life and experiences for the children.</a:t>
            </a:r>
            <a:endParaRPr lang="en-US" dirty="0"/>
          </a:p>
        </p:txBody>
      </p:sp>
      <p:sp>
        <p:nvSpPr>
          <p:cNvPr id="4" name="Slide Number Placeholder 3"/>
          <p:cNvSpPr>
            <a:spLocks noGrp="1"/>
          </p:cNvSpPr>
          <p:nvPr>
            <p:ph type="sldNum" sz="quarter" idx="5"/>
          </p:nvPr>
        </p:nvSpPr>
        <p:spPr/>
        <p:txBody>
          <a:bodyPr/>
          <a:lstStyle/>
          <a:p>
            <a:fld id="{B9872188-1966-534A-BA97-7EB5D3A03ABB}" type="slidenum">
              <a:rPr lang="en-US" smtClean="0"/>
              <a:t>5</a:t>
            </a:fld>
            <a:endParaRPr lang="en-US"/>
          </a:p>
        </p:txBody>
      </p:sp>
    </p:spTree>
    <p:extLst>
      <p:ext uri="{BB962C8B-B14F-4D97-AF65-F5344CB8AC3E}">
        <p14:creationId xmlns:p14="http://schemas.microsoft.com/office/powerpoint/2010/main" val="33545346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Having a secure phonological awareness is the foundation to learning how to read and write. In Primary 1 </a:t>
            </a:r>
            <a:r>
              <a:rPr lang="en-US" dirty="0" smtClean="0"/>
              <a:t>we </a:t>
            </a:r>
            <a:r>
              <a:rPr lang="en-US" dirty="0"/>
              <a:t>will teach a variety of sounds as well as the individual letters of the alphabet. Through practical activities, songs and play based tasks your child will expand their knowledge and understanding of various sounds. It is important for your child to identify the initial sound of a word and the sounds within a word before they move forward. Using this learning your child will begin blending various sounds to create words. In addition to learning their sounds, all children will be exposed to common words such as the, what and her. These words cannot be </a:t>
            </a:r>
            <a:r>
              <a:rPr lang="en-US" dirty="0" smtClean="0"/>
              <a:t>sounded </a:t>
            </a:r>
            <a:r>
              <a:rPr lang="en-US" dirty="0"/>
              <a:t>out using the blending method so therefore the children will be encouraged to learn the shape and letters of these words. </a:t>
            </a:r>
            <a:r>
              <a:rPr lang="en-US" dirty="0" smtClean="0"/>
              <a:t>Children will learn roughly two sounds a week and will come home with these within a sounds jotter to practice. We ask for your support in helping your child learn these sounds at home and there are so many way to do this without it seeming like another piece of homework. Looking for the sound in the house, when in the car, in there books.</a:t>
            </a:r>
            <a:endParaRPr lang="en-US" dirty="0"/>
          </a:p>
        </p:txBody>
      </p:sp>
      <p:sp>
        <p:nvSpPr>
          <p:cNvPr id="4" name="Slide Number Placeholder 3"/>
          <p:cNvSpPr>
            <a:spLocks noGrp="1"/>
          </p:cNvSpPr>
          <p:nvPr>
            <p:ph type="sldNum" sz="quarter" idx="5"/>
          </p:nvPr>
        </p:nvSpPr>
        <p:spPr/>
        <p:txBody>
          <a:bodyPr/>
          <a:lstStyle/>
          <a:p>
            <a:fld id="{B9872188-1966-534A-BA97-7EB5D3A03ABB}" type="slidenum">
              <a:rPr lang="en-US" smtClean="0"/>
              <a:t>6</a:t>
            </a:fld>
            <a:endParaRPr lang="en-US"/>
          </a:p>
        </p:txBody>
      </p:sp>
    </p:spTree>
    <p:extLst>
      <p:ext uri="{BB962C8B-B14F-4D97-AF65-F5344CB8AC3E}">
        <p14:creationId xmlns:p14="http://schemas.microsoft.com/office/powerpoint/2010/main" val="21115336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children to be able to form letters properly it is important that they have developed their fine motor skills needed for a pencil grip. You can develop this through the use of tweezers, threading beads, holding pens/paintbrushes/pencils/crayons etc. </a:t>
            </a:r>
            <a:r>
              <a:rPr lang="en-US" dirty="0" smtClean="0"/>
              <a:t> We will encourage letter formation through active play. On the resource table you will see a mixture of material we use to encourage the children to form letters in a fun way. </a:t>
            </a:r>
            <a:endParaRPr lang="en-US" dirty="0"/>
          </a:p>
        </p:txBody>
      </p:sp>
      <p:sp>
        <p:nvSpPr>
          <p:cNvPr id="4" name="Slide Number Placeholder 3"/>
          <p:cNvSpPr>
            <a:spLocks noGrp="1"/>
          </p:cNvSpPr>
          <p:nvPr>
            <p:ph type="sldNum" sz="quarter" idx="5"/>
          </p:nvPr>
        </p:nvSpPr>
        <p:spPr/>
        <p:txBody>
          <a:bodyPr/>
          <a:lstStyle/>
          <a:p>
            <a:fld id="{B9872188-1966-534A-BA97-7EB5D3A03ABB}" type="slidenum">
              <a:rPr lang="en-US" smtClean="0"/>
              <a:t>7</a:t>
            </a:fld>
            <a:endParaRPr lang="en-US"/>
          </a:p>
        </p:txBody>
      </p:sp>
    </p:spTree>
    <p:extLst>
      <p:ext uri="{BB962C8B-B14F-4D97-AF65-F5344CB8AC3E}">
        <p14:creationId xmlns:p14="http://schemas.microsoft.com/office/powerpoint/2010/main" val="12277786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important to expose children to as many genres of texts as possible. Additionally, reading can be developed through everyday activities. For example, reading road signs, supermarket labels, TV screens etc. It is common for children to </a:t>
            </a:r>
            <a:r>
              <a:rPr lang="en-US" dirty="0" err="1"/>
              <a:t>memorise</a:t>
            </a:r>
            <a:r>
              <a:rPr lang="en-US" dirty="0"/>
              <a:t> books they read often and </a:t>
            </a:r>
            <a:r>
              <a:rPr lang="en-US" dirty="0" smtClean="0"/>
              <a:t>they </a:t>
            </a:r>
            <a:r>
              <a:rPr lang="en-US" dirty="0"/>
              <a:t>may present </a:t>
            </a:r>
            <a:r>
              <a:rPr lang="en-US" dirty="0" smtClean="0"/>
              <a:t>themselves </a:t>
            </a:r>
            <a:r>
              <a:rPr lang="en-US" dirty="0"/>
              <a:t>as a confident reader. Strategies to avoid this could be pointing at each word as they read, opening the book at random pages, covering the pictures and ask them to read the sentence backwards. </a:t>
            </a:r>
            <a:r>
              <a:rPr lang="en-US" dirty="0" smtClean="0"/>
              <a:t> Again this is something we ask for your support with at home.</a:t>
            </a:r>
            <a:endParaRPr lang="en-US" dirty="0"/>
          </a:p>
        </p:txBody>
      </p:sp>
      <p:sp>
        <p:nvSpPr>
          <p:cNvPr id="4" name="Slide Number Placeholder 3"/>
          <p:cNvSpPr>
            <a:spLocks noGrp="1"/>
          </p:cNvSpPr>
          <p:nvPr>
            <p:ph type="sldNum" sz="quarter" idx="5"/>
          </p:nvPr>
        </p:nvSpPr>
        <p:spPr/>
        <p:txBody>
          <a:bodyPr/>
          <a:lstStyle/>
          <a:p>
            <a:fld id="{B9872188-1966-534A-BA97-7EB5D3A03ABB}" type="slidenum">
              <a:rPr lang="en-US" smtClean="0"/>
              <a:t>8</a:t>
            </a:fld>
            <a:endParaRPr lang="en-US"/>
          </a:p>
        </p:txBody>
      </p:sp>
    </p:spTree>
    <p:extLst>
      <p:ext uri="{BB962C8B-B14F-4D97-AF65-F5344CB8AC3E}">
        <p14:creationId xmlns:p14="http://schemas.microsoft.com/office/powerpoint/2010/main" val="3375111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9872188-1966-534A-BA97-7EB5D3A03ABB}" type="slidenum">
              <a:rPr lang="en-US" smtClean="0"/>
              <a:t>9</a:t>
            </a:fld>
            <a:endParaRPr lang="en-US"/>
          </a:p>
        </p:txBody>
      </p:sp>
    </p:spTree>
    <p:extLst>
      <p:ext uri="{BB962C8B-B14F-4D97-AF65-F5344CB8AC3E}">
        <p14:creationId xmlns:p14="http://schemas.microsoft.com/office/powerpoint/2010/main" val="2467232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Homework will take many forms. At first your child will receive written homework for further consolidation. Active games will also be distributed to reinforce learning at home. Your child will receive a homework </a:t>
            </a:r>
            <a:r>
              <a:rPr lang="en-US" dirty="0" smtClean="0"/>
              <a:t>record </a:t>
            </a:r>
            <a:r>
              <a:rPr lang="en-US" dirty="0"/>
              <a:t>which is a key form of </a:t>
            </a:r>
            <a:r>
              <a:rPr lang="en-US" dirty="0" smtClean="0"/>
              <a:t>communication. The children will come home with their purple bag with their homework for the week. They do not have to complete all the homework until the Thursday however we do ask that they bring their purple bags back to school everyday so we can do their reading with them in class. Reading and phonics/keyword revision should be done daily with other homework to be done within the week. It </a:t>
            </a:r>
            <a:r>
              <a:rPr lang="en-US" dirty="0"/>
              <a:t>is really important for the children to read every day at home whether this be their school reading book or online resources. </a:t>
            </a:r>
          </a:p>
        </p:txBody>
      </p:sp>
      <p:sp>
        <p:nvSpPr>
          <p:cNvPr id="4" name="Slide Number Placeholder 3"/>
          <p:cNvSpPr>
            <a:spLocks noGrp="1"/>
          </p:cNvSpPr>
          <p:nvPr>
            <p:ph type="sldNum" sz="quarter" idx="5"/>
          </p:nvPr>
        </p:nvSpPr>
        <p:spPr/>
        <p:txBody>
          <a:bodyPr/>
          <a:lstStyle/>
          <a:p>
            <a:fld id="{B9872188-1966-534A-BA97-7EB5D3A03ABB}" type="slidenum">
              <a:rPr lang="en-US" smtClean="0"/>
              <a:t>12</a:t>
            </a:fld>
            <a:endParaRPr lang="en-US"/>
          </a:p>
        </p:txBody>
      </p:sp>
    </p:spTree>
    <p:extLst>
      <p:ext uri="{BB962C8B-B14F-4D97-AF65-F5344CB8AC3E}">
        <p14:creationId xmlns:p14="http://schemas.microsoft.com/office/powerpoint/2010/main" val="26124540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rot="10800000">
              <a:off x="0" y="0"/>
              <a:ext cx="842596" cy="5666154"/>
            </a:xfrm>
            <a:prstGeom prst="triangle">
              <a:avLst>
                <a:gd name="adj" fmla="val 10000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lumMod val="7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C0A9B80-F683-489B-8258-689937304976}" type="datetimeFigureOut">
              <a:rPr lang="en-GB" smtClean="0"/>
              <a:t>23/10/2025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29BE929-CFB1-42DC-9053-122AB62EC939}" type="slidenum">
              <a:rPr lang="en-GB" smtClean="0"/>
              <a:t>‹#›</a:t>
            </a:fld>
            <a:endParaRPr lang="en-GB"/>
          </a:p>
        </p:txBody>
      </p:sp>
    </p:spTree>
    <p:extLst>
      <p:ext uri="{BB962C8B-B14F-4D97-AF65-F5344CB8AC3E}">
        <p14:creationId xmlns:p14="http://schemas.microsoft.com/office/powerpoint/2010/main" val="22539519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C0A9B80-F683-489B-8258-689937304976}" type="datetimeFigureOut">
              <a:rPr lang="en-GB" smtClean="0"/>
              <a:t>23/10/2025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29BE929-CFB1-42DC-9053-122AB62EC939}" type="slidenum">
              <a:rPr lang="en-GB" smtClean="0"/>
              <a:t>‹#›</a:t>
            </a:fld>
            <a:endParaRPr lang="en-GB"/>
          </a:p>
        </p:txBody>
      </p:sp>
    </p:spTree>
    <p:extLst>
      <p:ext uri="{BB962C8B-B14F-4D97-AF65-F5344CB8AC3E}">
        <p14:creationId xmlns:p14="http://schemas.microsoft.com/office/powerpoint/2010/main" val="15414515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C0A9B80-F683-489B-8258-689937304976}" type="datetimeFigureOut">
              <a:rPr lang="en-GB" smtClean="0"/>
              <a:t>23/10/2025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29BE929-CFB1-42DC-9053-122AB62EC939}" type="slidenum">
              <a:rPr lang="en-GB" smtClean="0"/>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5929245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C0A9B80-F683-489B-8258-689937304976}" type="datetimeFigureOut">
              <a:rPr lang="en-GB" smtClean="0"/>
              <a:t>23/10/2025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29BE929-CFB1-42DC-9053-122AB62EC939}" type="slidenum">
              <a:rPr lang="en-GB" smtClean="0"/>
              <a:t>‹#›</a:t>
            </a:fld>
            <a:endParaRPr lang="en-GB"/>
          </a:p>
        </p:txBody>
      </p:sp>
    </p:spTree>
    <p:extLst>
      <p:ext uri="{BB962C8B-B14F-4D97-AF65-F5344CB8AC3E}">
        <p14:creationId xmlns:p14="http://schemas.microsoft.com/office/powerpoint/2010/main" val="5297624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C0A9B80-F683-489B-8258-689937304976}" type="datetimeFigureOut">
              <a:rPr lang="en-GB" smtClean="0"/>
              <a:t>23/10/2025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29BE929-CFB1-42DC-9053-122AB62EC939}" type="slidenum">
              <a:rPr lang="en-GB" smtClean="0"/>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841721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C0A9B80-F683-489B-8258-689937304976}" type="datetimeFigureOut">
              <a:rPr lang="en-GB" smtClean="0"/>
              <a:t>23/10/2025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29BE929-CFB1-42DC-9053-122AB62EC939}" type="slidenum">
              <a:rPr lang="en-GB" smtClean="0"/>
              <a:t>‹#›</a:t>
            </a:fld>
            <a:endParaRPr lang="en-GB"/>
          </a:p>
        </p:txBody>
      </p:sp>
    </p:spTree>
    <p:extLst>
      <p:ext uri="{BB962C8B-B14F-4D97-AF65-F5344CB8AC3E}">
        <p14:creationId xmlns:p14="http://schemas.microsoft.com/office/powerpoint/2010/main" val="9098432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C0A9B80-F683-489B-8258-689937304976}" type="datetimeFigureOut">
              <a:rPr lang="en-GB" smtClean="0"/>
              <a:t>23/10/2025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29BE929-CFB1-42DC-9053-122AB62EC939}" type="slidenum">
              <a:rPr lang="en-GB" smtClean="0"/>
              <a:t>‹#›</a:t>
            </a:fld>
            <a:endParaRPr lang="en-GB"/>
          </a:p>
        </p:txBody>
      </p:sp>
    </p:spTree>
    <p:extLst>
      <p:ext uri="{BB962C8B-B14F-4D97-AF65-F5344CB8AC3E}">
        <p14:creationId xmlns:p14="http://schemas.microsoft.com/office/powerpoint/2010/main" val="285986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C0A9B80-F683-489B-8258-689937304976}" type="datetimeFigureOut">
              <a:rPr lang="en-GB" smtClean="0"/>
              <a:t>23/10/2025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29BE929-CFB1-42DC-9053-122AB62EC939}" type="slidenum">
              <a:rPr lang="en-GB" smtClean="0"/>
              <a:t>‹#›</a:t>
            </a:fld>
            <a:endParaRPr lang="en-GB"/>
          </a:p>
        </p:txBody>
      </p:sp>
    </p:spTree>
    <p:extLst>
      <p:ext uri="{BB962C8B-B14F-4D97-AF65-F5344CB8AC3E}">
        <p14:creationId xmlns:p14="http://schemas.microsoft.com/office/powerpoint/2010/main" val="3210563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C0A9B80-F683-489B-8258-689937304976}" type="datetimeFigureOut">
              <a:rPr lang="en-GB" smtClean="0"/>
              <a:t>23/10/2025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29BE929-CFB1-42DC-9053-122AB62EC939}" type="slidenum">
              <a:rPr lang="en-GB" smtClean="0"/>
              <a:t>‹#›</a:t>
            </a:fld>
            <a:endParaRPr lang="en-GB"/>
          </a:p>
        </p:txBody>
      </p:sp>
    </p:spTree>
    <p:extLst>
      <p:ext uri="{BB962C8B-B14F-4D97-AF65-F5344CB8AC3E}">
        <p14:creationId xmlns:p14="http://schemas.microsoft.com/office/powerpoint/2010/main" val="11062628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C0A9B80-F683-489B-8258-689937304976}" type="datetimeFigureOut">
              <a:rPr lang="en-GB" smtClean="0"/>
              <a:t>23/10/2025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29BE929-CFB1-42DC-9053-122AB62EC939}" type="slidenum">
              <a:rPr lang="en-GB" smtClean="0"/>
              <a:t>‹#›</a:t>
            </a:fld>
            <a:endParaRPr lang="en-GB"/>
          </a:p>
        </p:txBody>
      </p:sp>
    </p:spTree>
    <p:extLst>
      <p:ext uri="{BB962C8B-B14F-4D97-AF65-F5344CB8AC3E}">
        <p14:creationId xmlns:p14="http://schemas.microsoft.com/office/powerpoint/2010/main" val="21784486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C0A9B80-F683-489B-8258-689937304976}" type="datetimeFigureOut">
              <a:rPr lang="en-GB" smtClean="0"/>
              <a:t>23/10/2025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29BE929-CFB1-42DC-9053-122AB62EC939}" type="slidenum">
              <a:rPr lang="en-GB" smtClean="0"/>
              <a:t>‹#›</a:t>
            </a:fld>
            <a:endParaRPr lang="en-GB"/>
          </a:p>
        </p:txBody>
      </p:sp>
    </p:spTree>
    <p:extLst>
      <p:ext uri="{BB962C8B-B14F-4D97-AF65-F5344CB8AC3E}">
        <p14:creationId xmlns:p14="http://schemas.microsoft.com/office/powerpoint/2010/main" val="38266783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C0A9B80-F683-489B-8258-689937304976}" type="datetimeFigureOut">
              <a:rPr lang="en-GB" smtClean="0"/>
              <a:t>23/10/2025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29BE929-CFB1-42DC-9053-122AB62EC939}" type="slidenum">
              <a:rPr lang="en-GB" smtClean="0"/>
              <a:t>‹#›</a:t>
            </a:fld>
            <a:endParaRPr lang="en-GB"/>
          </a:p>
        </p:txBody>
      </p:sp>
    </p:spTree>
    <p:extLst>
      <p:ext uri="{BB962C8B-B14F-4D97-AF65-F5344CB8AC3E}">
        <p14:creationId xmlns:p14="http://schemas.microsoft.com/office/powerpoint/2010/main" val="42325170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C0A9B80-F683-489B-8258-689937304976}" type="datetimeFigureOut">
              <a:rPr lang="en-GB" smtClean="0"/>
              <a:t>23/10/2025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29BE929-CFB1-42DC-9053-122AB62EC939}" type="slidenum">
              <a:rPr lang="en-GB" smtClean="0"/>
              <a:t>‹#›</a:t>
            </a:fld>
            <a:endParaRPr lang="en-GB"/>
          </a:p>
        </p:txBody>
      </p:sp>
    </p:spTree>
    <p:extLst>
      <p:ext uri="{BB962C8B-B14F-4D97-AF65-F5344CB8AC3E}">
        <p14:creationId xmlns:p14="http://schemas.microsoft.com/office/powerpoint/2010/main" val="35918779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0A9B80-F683-489B-8258-689937304976}" type="datetimeFigureOut">
              <a:rPr lang="en-GB" smtClean="0"/>
              <a:t>23/10/2025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29BE929-CFB1-42DC-9053-122AB62EC939}" type="slidenum">
              <a:rPr lang="en-GB" smtClean="0"/>
              <a:t>‹#›</a:t>
            </a:fld>
            <a:endParaRPr lang="en-GB"/>
          </a:p>
        </p:txBody>
      </p:sp>
    </p:spTree>
    <p:extLst>
      <p:ext uri="{BB962C8B-B14F-4D97-AF65-F5344CB8AC3E}">
        <p14:creationId xmlns:p14="http://schemas.microsoft.com/office/powerpoint/2010/main" val="39268767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0A9B80-F683-489B-8258-689937304976}" type="datetimeFigureOut">
              <a:rPr lang="en-GB" smtClean="0"/>
              <a:t>23/10/2025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29BE929-CFB1-42DC-9053-122AB62EC939}" type="slidenum">
              <a:rPr lang="en-GB" smtClean="0"/>
              <a:t>‹#›</a:t>
            </a:fld>
            <a:endParaRPr lang="en-GB"/>
          </a:p>
        </p:txBody>
      </p:sp>
    </p:spTree>
    <p:extLst>
      <p:ext uri="{BB962C8B-B14F-4D97-AF65-F5344CB8AC3E}">
        <p14:creationId xmlns:p14="http://schemas.microsoft.com/office/powerpoint/2010/main" val="22834859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0A9B80-F683-489B-8258-689937304976}" type="datetimeFigureOut">
              <a:rPr lang="en-GB" smtClean="0"/>
              <a:t>23/10/2025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29BE929-CFB1-42DC-9053-122AB62EC939}" type="slidenum">
              <a:rPr lang="en-GB" smtClean="0"/>
              <a:t>‹#›</a:t>
            </a:fld>
            <a:endParaRPr lang="en-GB"/>
          </a:p>
        </p:txBody>
      </p:sp>
    </p:spTree>
    <p:extLst>
      <p:ext uri="{BB962C8B-B14F-4D97-AF65-F5344CB8AC3E}">
        <p14:creationId xmlns:p14="http://schemas.microsoft.com/office/powerpoint/2010/main" val="19660749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tint val="80000"/>
                <a:satMod val="300000"/>
              </a:schemeClr>
            </a:gs>
            <a:gs pos="100000">
              <a:schemeClr val="bg1">
                <a:shade val="30000"/>
                <a:satMod val="200000"/>
              </a:schemeClr>
            </a:gs>
          </a:gsLst>
          <a:path path="circle">
            <a:fillToRect l="50000" t="50000" r="50000" b="50000"/>
          </a:path>
          <a:tileRect/>
        </a:gradFill>
        <a:effectLst/>
      </p:bgPr>
    </p:bg>
    <p:spTree>
      <p:nvGrpSpPr>
        <p:cNvPr id="1" name=""/>
        <p:cNvGrpSpPr/>
        <p:nvPr/>
      </p:nvGrpSpPr>
      <p:grpSpPr>
        <a:xfrm>
          <a:off x="0" y="0"/>
          <a:ext cx="0" cy="0"/>
          <a:chOff x="0" y="0"/>
          <a:chExt cx="0" cy="0"/>
        </a:xfrm>
      </p:grpSpPr>
      <p:grpSp>
        <p:nvGrpSpPr>
          <p:cNvPr id="29" name="Group 28"/>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C0A9B80-F683-489B-8258-689937304976}" type="datetimeFigureOut">
              <a:rPr lang="en-GB" smtClean="0"/>
              <a:t>23/10/2025</a:t>
            </a:fld>
            <a:endParaRPr lang="en-GB"/>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fld id="{029BE929-CFB1-42DC-9053-122AB62EC939}" type="slidenum">
              <a:rPr lang="en-GB" smtClean="0"/>
              <a:t>‹#›</a:t>
            </a:fld>
            <a:endParaRPr lang="en-GB"/>
          </a:p>
        </p:txBody>
      </p:sp>
    </p:spTree>
    <p:extLst>
      <p:ext uri="{BB962C8B-B14F-4D97-AF65-F5344CB8AC3E}">
        <p14:creationId xmlns:p14="http://schemas.microsoft.com/office/powerpoint/2010/main" val="4188222563"/>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3" Type="http://schemas.openxmlformats.org/officeDocument/2006/relationships/image" Target="../media/image20.tiff"/><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66651" y="1332411"/>
            <a:ext cx="8307352" cy="2718425"/>
          </a:xfrm>
        </p:spPr>
        <p:txBody>
          <a:bodyPr/>
          <a:lstStyle/>
          <a:p>
            <a:r>
              <a:rPr lang="en-GB" sz="6600" dirty="0"/>
              <a:t>Primary 1 Induction- The curriculum</a:t>
            </a:r>
          </a:p>
        </p:txBody>
      </p:sp>
      <p:sp>
        <p:nvSpPr>
          <p:cNvPr id="3" name="Subtitle 2"/>
          <p:cNvSpPr>
            <a:spLocks noGrp="1"/>
          </p:cNvSpPr>
          <p:nvPr>
            <p:ph type="subTitle" idx="1"/>
          </p:nvPr>
        </p:nvSpPr>
        <p:spPr/>
        <p:txBody>
          <a:bodyPr>
            <a:normAutofit/>
          </a:bodyPr>
          <a:lstStyle/>
          <a:p>
            <a:pPr algn="ctr"/>
            <a:r>
              <a:rPr lang="en-GB" sz="2800" dirty="0" smtClean="0"/>
              <a:t>Mrs Cavani</a:t>
            </a:r>
            <a:endParaRPr lang="en-GB" sz="2800" dirty="0"/>
          </a:p>
        </p:txBody>
      </p:sp>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4761885" y="5325624"/>
            <a:ext cx="1257300" cy="1148080"/>
          </a:xfrm>
          <a:prstGeom prst="rect">
            <a:avLst/>
          </a:prstGeom>
          <a:noFill/>
          <a:ln>
            <a:noFill/>
          </a:ln>
        </p:spPr>
      </p:pic>
    </p:spTree>
    <p:extLst>
      <p:ext uri="{BB962C8B-B14F-4D97-AF65-F5344CB8AC3E}">
        <p14:creationId xmlns:p14="http://schemas.microsoft.com/office/powerpoint/2010/main" val="33129420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Health and Wellbeing</a:t>
            </a:r>
            <a:endParaRPr lang="en-GB" dirty="0"/>
          </a:p>
        </p:txBody>
      </p:sp>
      <p:sp>
        <p:nvSpPr>
          <p:cNvPr id="3" name="Content Placeholder 2"/>
          <p:cNvSpPr>
            <a:spLocks noGrp="1"/>
          </p:cNvSpPr>
          <p:nvPr>
            <p:ph idx="1"/>
          </p:nvPr>
        </p:nvSpPr>
        <p:spPr/>
        <p:txBody>
          <a:bodyPr>
            <a:normAutofit fontScale="85000" lnSpcReduction="10000"/>
          </a:bodyPr>
          <a:lstStyle/>
          <a:p>
            <a:pPr>
              <a:buFont typeface="Wingdings" panose="05000000000000000000" pitchFamily="2" charset="2"/>
              <a:buChar char="§"/>
            </a:pPr>
            <a:r>
              <a:rPr lang="en-GB" sz="2000" dirty="0"/>
              <a:t> </a:t>
            </a:r>
            <a:r>
              <a:rPr lang="en-GB" sz="2000" dirty="0" smtClean="0"/>
              <a:t>Health and Wellbeing topics will be covered throughout the year.</a:t>
            </a:r>
          </a:p>
          <a:p>
            <a:pPr lvl="1">
              <a:buFont typeface="Wingdings" panose="05000000000000000000" pitchFamily="2" charset="2"/>
              <a:buChar char="ü"/>
            </a:pPr>
            <a:r>
              <a:rPr lang="en-GB" sz="2000" dirty="0" smtClean="0"/>
              <a:t> Food </a:t>
            </a:r>
          </a:p>
          <a:p>
            <a:pPr lvl="1">
              <a:buFont typeface="Wingdings" panose="05000000000000000000" pitchFamily="2" charset="2"/>
              <a:buChar char="ü"/>
            </a:pPr>
            <a:r>
              <a:rPr lang="en-GB" sz="2000" dirty="0" smtClean="0"/>
              <a:t>Feelings</a:t>
            </a:r>
          </a:p>
          <a:p>
            <a:pPr lvl="1">
              <a:buFont typeface="Wingdings" panose="05000000000000000000" pitchFamily="2" charset="2"/>
              <a:buChar char="ü"/>
            </a:pPr>
            <a:r>
              <a:rPr lang="en-GB" sz="2000" dirty="0" smtClean="0"/>
              <a:t>All about me</a:t>
            </a:r>
          </a:p>
          <a:p>
            <a:pPr lvl="1">
              <a:buFont typeface="Wingdings" panose="05000000000000000000" pitchFamily="2" charset="2"/>
              <a:buChar char="ü"/>
            </a:pPr>
            <a:r>
              <a:rPr lang="en-GB" sz="2000" dirty="0" smtClean="0"/>
              <a:t>Healthy mind &amp; body</a:t>
            </a:r>
          </a:p>
          <a:p>
            <a:pPr lvl="1">
              <a:buFont typeface="Wingdings" panose="05000000000000000000" pitchFamily="2" charset="2"/>
              <a:buChar char="ü"/>
            </a:pPr>
            <a:r>
              <a:rPr lang="en-GB" sz="2000" dirty="0" smtClean="0"/>
              <a:t>People who help us</a:t>
            </a:r>
          </a:p>
          <a:p>
            <a:pPr lvl="1">
              <a:buFont typeface="Wingdings" panose="05000000000000000000" pitchFamily="2" charset="2"/>
              <a:buChar char="ü"/>
            </a:pPr>
            <a:r>
              <a:rPr lang="en-GB" sz="2000" dirty="0" smtClean="0"/>
              <a:t>Keeping safe</a:t>
            </a:r>
          </a:p>
          <a:p>
            <a:pPr lvl="1">
              <a:buFont typeface="Wingdings" panose="05000000000000000000" pitchFamily="2" charset="2"/>
              <a:buChar char="ü"/>
            </a:pPr>
            <a:endParaRPr lang="en-GB" sz="2000" dirty="0"/>
          </a:p>
          <a:p>
            <a:pPr lvl="1">
              <a:buFont typeface="Wingdings" panose="05000000000000000000" pitchFamily="2" charset="2"/>
              <a:buChar char="§"/>
            </a:pPr>
            <a:r>
              <a:rPr lang="en-GB" sz="2000" dirty="0" smtClean="0"/>
              <a:t>These topics are taught through a variety of resources and experiences</a:t>
            </a:r>
          </a:p>
          <a:p>
            <a:pPr lvl="1">
              <a:buFont typeface="Wingdings" panose="05000000000000000000" pitchFamily="2" charset="2"/>
              <a:buChar char="ü"/>
            </a:pPr>
            <a:endParaRPr lang="en-GB" dirty="0"/>
          </a:p>
          <a:p>
            <a:pPr marL="457200" lvl="1" indent="0">
              <a:buNone/>
            </a:pPr>
            <a:r>
              <a:rPr lang="en-GB" dirty="0" smtClean="0"/>
              <a:t>       </a:t>
            </a:r>
          </a:p>
          <a:p>
            <a:pPr marL="0" indent="0">
              <a:buNone/>
            </a:pPr>
            <a:endParaRPr lang="en-GB" dirty="0" smtClean="0"/>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10117644" y="302283"/>
            <a:ext cx="1257300" cy="1148080"/>
          </a:xfrm>
          <a:prstGeom prst="rect">
            <a:avLst/>
          </a:prstGeom>
          <a:noFill/>
          <a:ln>
            <a:noFill/>
          </a:ln>
        </p:spPr>
      </p:pic>
    </p:spTree>
    <p:extLst>
      <p:ext uri="{BB962C8B-B14F-4D97-AF65-F5344CB8AC3E}">
        <p14:creationId xmlns:p14="http://schemas.microsoft.com/office/powerpoint/2010/main" val="27110894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else?</a:t>
            </a:r>
            <a:endParaRPr lang="en-GB" dirty="0"/>
          </a:p>
        </p:txBody>
      </p:sp>
      <p:sp>
        <p:nvSpPr>
          <p:cNvPr id="3" name="Content Placeholder 2"/>
          <p:cNvSpPr>
            <a:spLocks noGrp="1"/>
          </p:cNvSpPr>
          <p:nvPr>
            <p:ph idx="1"/>
          </p:nvPr>
        </p:nvSpPr>
        <p:spPr>
          <a:xfrm>
            <a:off x="677334" y="1714275"/>
            <a:ext cx="8596668" cy="3880773"/>
          </a:xfrm>
        </p:spPr>
        <p:txBody>
          <a:bodyPr/>
          <a:lstStyle/>
          <a:p>
            <a:r>
              <a:rPr lang="en-GB" dirty="0" smtClean="0"/>
              <a:t>RE</a:t>
            </a:r>
          </a:p>
          <a:p>
            <a:r>
              <a:rPr lang="en-GB" dirty="0" smtClean="0"/>
              <a:t>Expressive Arts</a:t>
            </a:r>
          </a:p>
          <a:p>
            <a:r>
              <a:rPr lang="en-GB" dirty="0" smtClean="0"/>
              <a:t>Social Studies</a:t>
            </a:r>
            <a:endParaRPr lang="en-GB" dirty="0"/>
          </a:p>
          <a:p>
            <a:r>
              <a:rPr lang="en-GB" dirty="0" smtClean="0"/>
              <a:t>Technology</a:t>
            </a:r>
          </a:p>
          <a:p>
            <a:r>
              <a:rPr lang="en-GB" dirty="0" smtClean="0"/>
              <a:t>Science</a:t>
            </a:r>
          </a:p>
          <a:p>
            <a:r>
              <a:rPr lang="en-GB" dirty="0" smtClean="0"/>
              <a:t>Spanish</a:t>
            </a:r>
          </a:p>
          <a:p>
            <a:endParaRPr lang="en-GB" dirty="0"/>
          </a:p>
        </p:txBody>
      </p:sp>
      <p:pic>
        <p:nvPicPr>
          <p:cNvPr id="3074" name="Picture 2" descr="Quotes about Busy in school (45 quot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67037" y="1567544"/>
            <a:ext cx="4933419" cy="36953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44184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3" y="348343"/>
            <a:ext cx="8596668" cy="1320800"/>
          </a:xfrm>
        </p:spPr>
        <p:txBody>
          <a:bodyPr/>
          <a:lstStyle/>
          <a:p>
            <a:r>
              <a:rPr lang="en-GB" dirty="0"/>
              <a:t>Homework</a:t>
            </a:r>
          </a:p>
        </p:txBody>
      </p:sp>
      <p:sp>
        <p:nvSpPr>
          <p:cNvPr id="3" name="Text Placeholder 2"/>
          <p:cNvSpPr>
            <a:spLocks noGrp="1"/>
          </p:cNvSpPr>
          <p:nvPr>
            <p:ph type="body" idx="1"/>
          </p:nvPr>
        </p:nvSpPr>
        <p:spPr>
          <a:xfrm>
            <a:off x="559631" y="1381012"/>
            <a:ext cx="4185623" cy="576262"/>
          </a:xfrm>
        </p:spPr>
        <p:txBody>
          <a:bodyPr/>
          <a:lstStyle/>
          <a:p>
            <a:r>
              <a:rPr lang="en-GB" dirty="0"/>
              <a:t>Literacy</a:t>
            </a:r>
          </a:p>
        </p:txBody>
      </p:sp>
      <p:sp>
        <p:nvSpPr>
          <p:cNvPr id="4" name="Content Placeholder 3"/>
          <p:cNvSpPr>
            <a:spLocks noGrp="1"/>
          </p:cNvSpPr>
          <p:nvPr>
            <p:ph sz="half" idx="2"/>
          </p:nvPr>
        </p:nvSpPr>
        <p:spPr>
          <a:xfrm>
            <a:off x="675745" y="2162629"/>
            <a:ext cx="4185623" cy="3878733"/>
          </a:xfrm>
        </p:spPr>
        <p:txBody>
          <a:bodyPr>
            <a:normAutofit/>
          </a:bodyPr>
          <a:lstStyle/>
          <a:p>
            <a:r>
              <a:rPr lang="en-GB" sz="2000" dirty="0"/>
              <a:t>Learning keywords</a:t>
            </a:r>
          </a:p>
          <a:p>
            <a:r>
              <a:rPr lang="en-GB" sz="2000" dirty="0"/>
              <a:t>Discussing the pictures and </a:t>
            </a:r>
            <a:r>
              <a:rPr lang="en-GB" sz="2000" dirty="0" smtClean="0"/>
              <a:t>ask </a:t>
            </a:r>
            <a:r>
              <a:rPr lang="en-GB" sz="2000" smtClean="0"/>
              <a:t>questions about the book.</a:t>
            </a:r>
            <a:endParaRPr lang="en-GB" sz="2000" dirty="0"/>
          </a:p>
          <a:p>
            <a:r>
              <a:rPr lang="en-GB" sz="2000" dirty="0"/>
              <a:t>Daily reading</a:t>
            </a:r>
          </a:p>
          <a:p>
            <a:r>
              <a:rPr lang="en-GB" sz="2000" dirty="0"/>
              <a:t>Encourage your child to read in any situation will be beneficial</a:t>
            </a:r>
          </a:p>
        </p:txBody>
      </p:sp>
      <p:sp>
        <p:nvSpPr>
          <p:cNvPr id="5" name="Text Placeholder 4"/>
          <p:cNvSpPr>
            <a:spLocks noGrp="1"/>
          </p:cNvSpPr>
          <p:nvPr>
            <p:ph type="body" sz="quarter" idx="3"/>
          </p:nvPr>
        </p:nvSpPr>
        <p:spPr>
          <a:xfrm>
            <a:off x="5088383" y="1338801"/>
            <a:ext cx="4185618" cy="576262"/>
          </a:xfrm>
        </p:spPr>
        <p:txBody>
          <a:bodyPr/>
          <a:lstStyle/>
          <a:p>
            <a:r>
              <a:rPr lang="en-GB" dirty="0"/>
              <a:t>Numeracy</a:t>
            </a:r>
          </a:p>
        </p:txBody>
      </p:sp>
      <p:sp>
        <p:nvSpPr>
          <p:cNvPr id="6" name="Content Placeholder 5"/>
          <p:cNvSpPr>
            <a:spLocks noGrp="1"/>
          </p:cNvSpPr>
          <p:nvPr>
            <p:ph sz="quarter" idx="4"/>
          </p:nvPr>
        </p:nvSpPr>
        <p:spPr>
          <a:xfrm>
            <a:off x="5088384" y="2162629"/>
            <a:ext cx="4185617" cy="3878733"/>
          </a:xfrm>
        </p:spPr>
        <p:txBody>
          <a:bodyPr/>
          <a:lstStyle/>
          <a:p>
            <a:r>
              <a:rPr lang="en-GB" sz="2000" dirty="0"/>
              <a:t>Using the home environment to look at real life numeracy and mathematics</a:t>
            </a:r>
          </a:p>
          <a:p>
            <a:r>
              <a:rPr lang="en-GB" sz="2000" dirty="0"/>
              <a:t>Forming numbers </a:t>
            </a:r>
          </a:p>
          <a:p>
            <a:r>
              <a:rPr lang="en-GB" sz="2000" dirty="0"/>
              <a:t>Counting real life objects</a:t>
            </a:r>
          </a:p>
          <a:p>
            <a:r>
              <a:rPr lang="en-GB" sz="2000" dirty="0"/>
              <a:t>Real life shapes </a:t>
            </a:r>
          </a:p>
          <a:p>
            <a:pPr marL="0" indent="0">
              <a:buNone/>
            </a:pPr>
            <a:endParaRPr lang="en-GB" dirty="0"/>
          </a:p>
        </p:txBody>
      </p:sp>
      <p:sp>
        <p:nvSpPr>
          <p:cNvPr id="7" name="TextBox 6"/>
          <p:cNvSpPr txBox="1"/>
          <p:nvPr/>
        </p:nvSpPr>
        <p:spPr>
          <a:xfrm>
            <a:off x="675745" y="5123543"/>
            <a:ext cx="8598256" cy="1200329"/>
          </a:xfrm>
          <a:prstGeom prst="rect">
            <a:avLst/>
          </a:prstGeom>
          <a:noFill/>
        </p:spPr>
        <p:txBody>
          <a:bodyPr wrap="square" rtlCol="0">
            <a:spAutoFit/>
          </a:bodyPr>
          <a:lstStyle/>
          <a:p>
            <a:r>
              <a:rPr lang="en-GB" sz="3600" dirty="0"/>
              <a:t>Communication is key for the development of your child.</a:t>
            </a:r>
          </a:p>
        </p:txBody>
      </p:sp>
      <p:pic>
        <p:nvPicPr>
          <p:cNvPr id="10" name="Picture 9">
            <a:extLst>
              <a:ext uri="{FF2B5EF4-FFF2-40B4-BE49-F238E27FC236}">
                <a16:creationId xmlns:a16="http://schemas.microsoft.com/office/drawing/2014/main" id="{63D0C1C0-F823-6A4C-8A5F-F1209C5CD73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4143" b="14256"/>
          <a:stretch/>
        </p:blipFill>
        <p:spPr>
          <a:xfrm>
            <a:off x="8927394" y="2905521"/>
            <a:ext cx="3169847" cy="3780527"/>
          </a:xfrm>
          <a:prstGeom prst="rect">
            <a:avLst/>
          </a:prstGeom>
        </p:spPr>
      </p:pic>
      <p:pic>
        <p:nvPicPr>
          <p:cNvPr id="11" name="Picture 10"/>
          <p:cNvPicPr/>
          <p:nvPr/>
        </p:nvPicPr>
        <p:blipFill>
          <a:blip r:embed="rId4">
            <a:extLst>
              <a:ext uri="{28A0092B-C50C-407E-A947-70E740481C1C}">
                <a14:useLocalDpi xmlns:a14="http://schemas.microsoft.com/office/drawing/2010/main" val="0"/>
              </a:ext>
            </a:extLst>
          </a:blip>
          <a:srcRect/>
          <a:stretch>
            <a:fillRect/>
          </a:stretch>
        </p:blipFill>
        <p:spPr bwMode="auto">
          <a:xfrm>
            <a:off x="10204729" y="190721"/>
            <a:ext cx="1257300" cy="1148080"/>
          </a:xfrm>
          <a:prstGeom prst="rect">
            <a:avLst/>
          </a:prstGeom>
          <a:noFill/>
          <a:ln>
            <a:noFill/>
          </a:ln>
        </p:spPr>
      </p:pic>
    </p:spTree>
    <p:extLst>
      <p:ext uri="{BB962C8B-B14F-4D97-AF65-F5344CB8AC3E}">
        <p14:creationId xmlns:p14="http://schemas.microsoft.com/office/powerpoint/2010/main" val="4908023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smtClean="0"/>
              <a:t>Outdoor Learning</a:t>
            </a:r>
            <a:endParaRPr lang="en-GB" dirty="0"/>
          </a:p>
        </p:txBody>
      </p:sp>
      <p:pic>
        <p:nvPicPr>
          <p:cNvPr id="2050" name="Picture 2" descr="Beach Schools NI - Love this quote. Outdoor learning will be more essential  than ever as schools return in September. Beach Schools NI is excited to  support teachers as they plan ahead. #"/>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rot="20786561">
            <a:off x="581806" y="2014391"/>
            <a:ext cx="3501049" cy="437195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WEATHERPROOF NATURE ALPHABET POSTER £7.2 | Buy Online @ CosyDirect.co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21674" y="1356005"/>
            <a:ext cx="3918069" cy="5080383"/>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Quotes About Outdoor Play. QuotesGra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843634">
            <a:off x="7806543" y="2068255"/>
            <a:ext cx="3235823" cy="44635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54986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5936E2-55BE-044A-951D-FA2EAED4CDC6}"/>
              </a:ext>
            </a:extLst>
          </p:cNvPr>
          <p:cNvSpPr>
            <a:spLocks noGrp="1"/>
          </p:cNvSpPr>
          <p:nvPr>
            <p:ph type="title"/>
          </p:nvPr>
        </p:nvSpPr>
        <p:spPr/>
        <p:txBody>
          <a:bodyPr/>
          <a:lstStyle/>
          <a:p>
            <a:r>
              <a:rPr lang="en-US" dirty="0"/>
              <a:t>Getting A </a:t>
            </a:r>
            <a:r>
              <a:rPr lang="en-US" dirty="0" smtClean="0"/>
              <a:t>Head Start </a:t>
            </a:r>
            <a:endParaRPr lang="en-US" dirty="0"/>
          </a:p>
        </p:txBody>
      </p:sp>
      <p:sp>
        <p:nvSpPr>
          <p:cNvPr id="3" name="Text Placeholder 2">
            <a:extLst>
              <a:ext uri="{FF2B5EF4-FFF2-40B4-BE49-F238E27FC236}">
                <a16:creationId xmlns:a16="http://schemas.microsoft.com/office/drawing/2014/main" id="{25ECED05-341D-0C44-BAA0-20F836718ECC}"/>
              </a:ext>
            </a:extLst>
          </p:cNvPr>
          <p:cNvSpPr>
            <a:spLocks noGrp="1"/>
          </p:cNvSpPr>
          <p:nvPr>
            <p:ph type="body" idx="1"/>
          </p:nvPr>
        </p:nvSpPr>
        <p:spPr>
          <a:xfrm>
            <a:off x="675744" y="1642269"/>
            <a:ext cx="4185623" cy="576262"/>
          </a:xfrm>
        </p:spPr>
        <p:txBody>
          <a:bodyPr/>
          <a:lstStyle/>
          <a:p>
            <a:r>
              <a:rPr lang="en-US" dirty="0"/>
              <a:t>Things to consider…</a:t>
            </a:r>
          </a:p>
        </p:txBody>
      </p:sp>
      <p:sp>
        <p:nvSpPr>
          <p:cNvPr id="4" name="Content Placeholder 3">
            <a:extLst>
              <a:ext uri="{FF2B5EF4-FFF2-40B4-BE49-F238E27FC236}">
                <a16:creationId xmlns:a16="http://schemas.microsoft.com/office/drawing/2014/main" id="{45767A91-5251-5B46-9E6D-34E4E0DDEF25}"/>
              </a:ext>
            </a:extLst>
          </p:cNvPr>
          <p:cNvSpPr>
            <a:spLocks noGrp="1"/>
          </p:cNvSpPr>
          <p:nvPr>
            <p:ph sz="half" idx="2"/>
          </p:nvPr>
        </p:nvSpPr>
        <p:spPr/>
        <p:txBody>
          <a:bodyPr/>
          <a:lstStyle/>
          <a:p>
            <a:r>
              <a:rPr lang="en-US" dirty="0"/>
              <a:t>Do they </a:t>
            </a:r>
            <a:r>
              <a:rPr lang="en-US" dirty="0" err="1"/>
              <a:t>recognise</a:t>
            </a:r>
            <a:r>
              <a:rPr lang="en-US" dirty="0"/>
              <a:t> their name?</a:t>
            </a:r>
          </a:p>
          <a:p>
            <a:r>
              <a:rPr lang="en-US" dirty="0"/>
              <a:t>Only first letter of name to be written in upper case</a:t>
            </a:r>
          </a:p>
          <a:p>
            <a:r>
              <a:rPr lang="en-US" dirty="0"/>
              <a:t>Label everything!</a:t>
            </a:r>
          </a:p>
          <a:p>
            <a:r>
              <a:rPr lang="en-US" dirty="0"/>
              <a:t>Encourage them to open their own </a:t>
            </a:r>
            <a:r>
              <a:rPr lang="en-US" dirty="0" smtClean="0"/>
              <a:t>snacks </a:t>
            </a:r>
            <a:r>
              <a:rPr lang="en-US" dirty="0"/>
              <a:t>and packets at home</a:t>
            </a:r>
          </a:p>
          <a:p>
            <a:r>
              <a:rPr lang="en-US" dirty="0"/>
              <a:t>Velcro shoes are best</a:t>
            </a:r>
          </a:p>
          <a:p>
            <a:r>
              <a:rPr lang="en-US" dirty="0"/>
              <a:t>Can your child put on their own jacket and zip it up?</a:t>
            </a:r>
          </a:p>
          <a:p>
            <a:endParaRPr lang="en-US" dirty="0"/>
          </a:p>
        </p:txBody>
      </p:sp>
      <p:sp>
        <p:nvSpPr>
          <p:cNvPr id="7" name="Content Placeholder 3">
            <a:extLst>
              <a:ext uri="{FF2B5EF4-FFF2-40B4-BE49-F238E27FC236}">
                <a16:creationId xmlns:a16="http://schemas.microsoft.com/office/drawing/2014/main" id="{3526D5E0-322C-E246-A7CC-2F197757A1CE}"/>
              </a:ext>
            </a:extLst>
          </p:cNvPr>
          <p:cNvSpPr txBox="1">
            <a:spLocks/>
          </p:cNvSpPr>
          <p:nvPr/>
        </p:nvSpPr>
        <p:spPr>
          <a:xfrm>
            <a:off x="5088379" y="2737244"/>
            <a:ext cx="4185623" cy="3304117"/>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dirty="0"/>
              <a:t>All </a:t>
            </a:r>
            <a:r>
              <a:rPr lang="en-US" dirty="0" smtClean="0"/>
              <a:t>P1-5 </a:t>
            </a:r>
            <a:r>
              <a:rPr lang="en-US" dirty="0"/>
              <a:t>children are entitled to a free school meal. Pin up the weekly menu and read this over at home.</a:t>
            </a:r>
          </a:p>
          <a:p>
            <a:r>
              <a:rPr lang="en-US" dirty="0" smtClean="0"/>
              <a:t>Can </a:t>
            </a:r>
            <a:r>
              <a:rPr lang="en-US" dirty="0"/>
              <a:t>your child get changed independently so they feel comfortable changing for PE?</a:t>
            </a:r>
          </a:p>
          <a:p>
            <a:pPr marL="0" indent="0">
              <a:buNone/>
            </a:pPr>
            <a:endParaRPr lang="en-US" dirty="0"/>
          </a:p>
          <a:p>
            <a:endParaRPr lang="en-US" dirty="0"/>
          </a:p>
        </p:txBody>
      </p:sp>
      <p:pic>
        <p:nvPicPr>
          <p:cNvPr id="8" name="Picture 7">
            <a:extLst>
              <a:ext uri="{FF2B5EF4-FFF2-40B4-BE49-F238E27FC236}">
                <a16:creationId xmlns:a16="http://schemas.microsoft.com/office/drawing/2014/main" id="{905B2FBF-9BA6-1F4B-AA52-13279B9FB090}"/>
              </a:ext>
            </a:extLst>
          </p:cNvPr>
          <p:cNvPicPr>
            <a:picLocks noChangeAspect="1"/>
          </p:cNvPicPr>
          <p:nvPr/>
        </p:nvPicPr>
        <p:blipFill>
          <a:blip r:embed="rId3"/>
          <a:stretch>
            <a:fillRect/>
          </a:stretch>
        </p:blipFill>
        <p:spPr>
          <a:xfrm>
            <a:off x="9083842" y="131529"/>
            <a:ext cx="2913487" cy="3021479"/>
          </a:xfrm>
          <a:prstGeom prst="rect">
            <a:avLst/>
          </a:prstGeom>
        </p:spPr>
      </p:pic>
    </p:spTree>
    <p:extLst>
      <p:ext uri="{BB962C8B-B14F-4D97-AF65-F5344CB8AC3E}">
        <p14:creationId xmlns:p14="http://schemas.microsoft.com/office/powerpoint/2010/main" val="39374525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smtClean="0"/>
              <a:t>Team work makes the dream work.</a:t>
            </a:r>
            <a:endParaRPr lang="en-GB" dirty="0"/>
          </a:p>
        </p:txBody>
      </p:sp>
      <p:sp>
        <p:nvSpPr>
          <p:cNvPr id="7" name="Content Placeholder 6"/>
          <p:cNvSpPr>
            <a:spLocks noGrp="1"/>
          </p:cNvSpPr>
          <p:nvPr>
            <p:ph sz="half" idx="1"/>
          </p:nvPr>
        </p:nvSpPr>
        <p:spPr/>
        <p:txBody>
          <a:bodyPr/>
          <a:lstStyle/>
          <a:p>
            <a:r>
              <a:rPr lang="en-GB" dirty="0" smtClean="0"/>
              <a:t>We understand that this is a huge moment for your children and you.</a:t>
            </a:r>
          </a:p>
          <a:p>
            <a:r>
              <a:rPr lang="en-GB" dirty="0" smtClean="0"/>
              <a:t>Trust that we will love your children as if they were our own.</a:t>
            </a:r>
          </a:p>
          <a:p>
            <a:r>
              <a:rPr lang="en-GB" dirty="0" smtClean="0"/>
              <a:t>We have an open door policy!</a:t>
            </a:r>
          </a:p>
          <a:p>
            <a:r>
              <a:rPr lang="en-GB" dirty="0" smtClean="0"/>
              <a:t>Let’s work together for your children. </a:t>
            </a:r>
          </a:p>
          <a:p>
            <a:endParaRPr lang="en-GB" dirty="0"/>
          </a:p>
        </p:txBody>
      </p:sp>
      <p:pic>
        <p:nvPicPr>
          <p:cNvPr id="9" name="Picture 2" descr="Edukids - Children are the future, believe in the beauty..."/>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5671458" y="1709057"/>
            <a:ext cx="4528456" cy="43323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18534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What do we want you to take from today?</a:t>
            </a:r>
            <a:endParaRPr lang="en-GB" dirty="0"/>
          </a:p>
        </p:txBody>
      </p:sp>
      <p:sp>
        <p:nvSpPr>
          <p:cNvPr id="3" name="Content Placeholder 2"/>
          <p:cNvSpPr>
            <a:spLocks noGrp="1"/>
          </p:cNvSpPr>
          <p:nvPr>
            <p:ph idx="1"/>
          </p:nvPr>
        </p:nvSpPr>
        <p:spPr/>
        <p:txBody>
          <a:bodyPr/>
          <a:lstStyle/>
          <a:p>
            <a:r>
              <a:rPr lang="en-GB" dirty="0" smtClean="0"/>
              <a:t>An understanding of what learning and teaching will look like in P1.</a:t>
            </a:r>
          </a:p>
          <a:p>
            <a:r>
              <a:rPr lang="en-GB" dirty="0" smtClean="0"/>
              <a:t>Confidence in us! Your children are in safe hands. </a:t>
            </a:r>
            <a:endParaRPr lang="en-GB" dirty="0"/>
          </a:p>
          <a:p>
            <a:endParaRPr lang="en-GB" dirty="0"/>
          </a:p>
          <a:p>
            <a:endParaRPr lang="en-GB" dirty="0"/>
          </a:p>
          <a:p>
            <a:endParaRPr lang="en-GB" dirty="0"/>
          </a:p>
          <a:p>
            <a:endParaRPr lang="en-GB" dirty="0"/>
          </a:p>
        </p:txBody>
      </p:sp>
      <p:pic>
        <p:nvPicPr>
          <p:cNvPr id="6" name="Picture 5">
            <a:extLst>
              <a:ext uri="{FF2B5EF4-FFF2-40B4-BE49-F238E27FC236}">
                <a16:creationId xmlns:a16="http://schemas.microsoft.com/office/drawing/2014/main" id="{35111CE5-F4CA-264C-9324-718062B7357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1333" b="20000"/>
          <a:stretch/>
        </p:blipFill>
        <p:spPr>
          <a:xfrm>
            <a:off x="4905848" y="3295457"/>
            <a:ext cx="2663300" cy="2779112"/>
          </a:xfrm>
          <a:prstGeom prst="rect">
            <a:avLst/>
          </a:prstGeom>
        </p:spPr>
      </p:pic>
      <p:pic>
        <p:nvPicPr>
          <p:cNvPr id="7" name="Picture 6"/>
          <p:cNvPicPr/>
          <p:nvPr/>
        </p:nvPicPr>
        <p:blipFill>
          <a:blip r:embed="rId4">
            <a:extLst>
              <a:ext uri="{28A0092B-C50C-407E-A947-70E740481C1C}">
                <a14:useLocalDpi xmlns:a14="http://schemas.microsoft.com/office/drawing/2010/main" val="0"/>
              </a:ext>
            </a:extLst>
          </a:blip>
          <a:srcRect/>
          <a:stretch>
            <a:fillRect/>
          </a:stretch>
        </p:blipFill>
        <p:spPr bwMode="auto">
          <a:xfrm>
            <a:off x="799815" y="5467322"/>
            <a:ext cx="1257300" cy="1148080"/>
          </a:xfrm>
          <a:prstGeom prst="rect">
            <a:avLst/>
          </a:prstGeom>
          <a:noFill/>
          <a:ln>
            <a:noFill/>
          </a:ln>
        </p:spPr>
      </p:pic>
      <p:pic>
        <p:nvPicPr>
          <p:cNvPr id="1026" name="Picture 2" descr="Free Printable Teacher Quote #teachergifts free teacher quote printable a…  | Teacher quotes inspirational, Teacher encouragement quotes, Teacher  appreciation quote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0684721">
            <a:off x="2090218" y="3510340"/>
            <a:ext cx="2141112" cy="267009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he Most Inspiring Preschool Quotes For Learning And Development - Kid's  World Preschool"/>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894858">
            <a:off x="8469305" y="3546432"/>
            <a:ext cx="2331339" cy="29112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94038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Play </a:t>
            </a:r>
          </a:p>
        </p:txBody>
      </p:sp>
      <p:sp>
        <p:nvSpPr>
          <p:cNvPr id="3" name="Content Placeholder 2"/>
          <p:cNvSpPr>
            <a:spLocks noGrp="1"/>
          </p:cNvSpPr>
          <p:nvPr>
            <p:ph idx="1"/>
          </p:nvPr>
        </p:nvSpPr>
        <p:spPr>
          <a:xfrm>
            <a:off x="677334" y="1436915"/>
            <a:ext cx="8596668" cy="4604448"/>
          </a:xfrm>
        </p:spPr>
        <p:txBody>
          <a:bodyPr>
            <a:normAutofit/>
          </a:bodyPr>
          <a:lstStyle/>
          <a:p>
            <a:pPr marL="0" indent="0" algn="ctr">
              <a:buNone/>
            </a:pPr>
            <a:r>
              <a:rPr lang="en-GB" sz="2400" dirty="0"/>
              <a:t>“Play is the natural way in which children learn. Young children are learning new concepts all of the time during a range of play activities”</a:t>
            </a:r>
          </a:p>
          <a:p>
            <a:pPr marL="0" indent="0">
              <a:buNone/>
            </a:pPr>
            <a:endParaRPr lang="en-GB" sz="2000" dirty="0"/>
          </a:p>
          <a:p>
            <a:pPr marL="0" indent="0">
              <a:buNone/>
            </a:pPr>
            <a:r>
              <a:rPr lang="en-GB" sz="2000" dirty="0"/>
              <a:t>Types: Role play</a:t>
            </a:r>
          </a:p>
          <a:p>
            <a:pPr marL="0" indent="0">
              <a:buNone/>
            </a:pPr>
            <a:r>
              <a:rPr lang="en-GB" sz="2000" dirty="0"/>
              <a:t>	    Small world</a:t>
            </a:r>
          </a:p>
          <a:p>
            <a:pPr marL="0" indent="0">
              <a:buNone/>
            </a:pPr>
            <a:r>
              <a:rPr lang="en-GB" sz="2000" dirty="0"/>
              <a:t>           Tuff trays</a:t>
            </a:r>
          </a:p>
          <a:p>
            <a:pPr marL="0" indent="0">
              <a:buNone/>
            </a:pPr>
            <a:r>
              <a:rPr lang="en-GB" sz="2000" dirty="0"/>
              <a:t>           Water/sand</a:t>
            </a:r>
          </a:p>
          <a:p>
            <a:pPr marL="0" indent="0">
              <a:buNone/>
            </a:pPr>
            <a:r>
              <a:rPr lang="en-GB" sz="2000" dirty="0"/>
              <a:t>           Cooking </a:t>
            </a:r>
          </a:p>
          <a:p>
            <a:pPr marL="0" indent="0">
              <a:buNone/>
            </a:pPr>
            <a:r>
              <a:rPr lang="en-GB" sz="2000" dirty="0"/>
              <a:t>	     ICT</a:t>
            </a:r>
          </a:p>
        </p:txBody>
      </p:sp>
      <p:pic>
        <p:nvPicPr>
          <p:cNvPr id="6" name="Picture 5">
            <a:extLst>
              <a:ext uri="{FF2B5EF4-FFF2-40B4-BE49-F238E27FC236}">
                <a16:creationId xmlns:a16="http://schemas.microsoft.com/office/drawing/2014/main" id="{E7DC520D-E71C-F149-9509-8615DC9648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0710" y="2683463"/>
            <a:ext cx="3092840" cy="4019081"/>
          </a:xfrm>
          <a:prstGeom prst="rect">
            <a:avLst/>
          </a:prstGeom>
        </p:spPr>
      </p:pic>
      <p:pic>
        <p:nvPicPr>
          <p:cNvPr id="7" name="Picture 6"/>
          <p:cNvPicPr/>
          <p:nvPr/>
        </p:nvPicPr>
        <p:blipFill>
          <a:blip r:embed="rId4">
            <a:extLst>
              <a:ext uri="{28A0092B-C50C-407E-A947-70E740481C1C}">
                <a14:useLocalDpi xmlns:a14="http://schemas.microsoft.com/office/drawing/2010/main" val="0"/>
              </a:ext>
            </a:extLst>
          </a:blip>
          <a:srcRect/>
          <a:stretch>
            <a:fillRect/>
          </a:stretch>
        </p:blipFill>
        <p:spPr bwMode="auto">
          <a:xfrm>
            <a:off x="513212" y="5709920"/>
            <a:ext cx="1257300" cy="1148080"/>
          </a:xfrm>
          <a:prstGeom prst="rect">
            <a:avLst/>
          </a:prstGeom>
          <a:noFill/>
          <a:ln>
            <a:noFill/>
          </a:ln>
        </p:spPr>
      </p:pic>
    </p:spTree>
    <p:extLst>
      <p:ext uri="{BB962C8B-B14F-4D97-AF65-F5344CB8AC3E}">
        <p14:creationId xmlns:p14="http://schemas.microsoft.com/office/powerpoint/2010/main" val="19470293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4442670">
            <a:off x="363566" y="885201"/>
            <a:ext cx="2787196" cy="2090397"/>
          </a:xfr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3429897" y="996043"/>
            <a:ext cx="3091541" cy="2318656"/>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953824">
            <a:off x="7083391" y="1016248"/>
            <a:ext cx="3316514" cy="2487386"/>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4263899">
            <a:off x="771069" y="4051300"/>
            <a:ext cx="2801259" cy="2100944"/>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6073871">
            <a:off x="6168686" y="4012261"/>
            <a:ext cx="3057112" cy="2292834"/>
          </a:xfrm>
          <a:prstGeom prst="rect">
            <a:avLst/>
          </a:prstGeom>
        </p:spPr>
      </p:pic>
    </p:spTree>
    <p:extLst>
      <p:ext uri="{BB962C8B-B14F-4D97-AF65-F5344CB8AC3E}">
        <p14:creationId xmlns:p14="http://schemas.microsoft.com/office/powerpoint/2010/main" val="22160607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Numeracy and Mathematics </a:t>
            </a:r>
          </a:p>
        </p:txBody>
      </p:sp>
      <p:sp>
        <p:nvSpPr>
          <p:cNvPr id="3" name="Content Placeholder 2"/>
          <p:cNvSpPr>
            <a:spLocks noGrp="1"/>
          </p:cNvSpPr>
          <p:nvPr>
            <p:ph idx="1"/>
          </p:nvPr>
        </p:nvSpPr>
        <p:spPr>
          <a:xfrm>
            <a:off x="339709" y="1448972"/>
            <a:ext cx="8785980" cy="5101771"/>
          </a:xfrm>
        </p:spPr>
        <p:txBody>
          <a:bodyPr>
            <a:normAutofit fontScale="92500" lnSpcReduction="20000"/>
          </a:bodyPr>
          <a:lstStyle/>
          <a:p>
            <a:r>
              <a:rPr lang="en-GB" sz="3100" dirty="0"/>
              <a:t>How do we teach numeracy and mathematics?	</a:t>
            </a:r>
          </a:p>
          <a:p>
            <a:pPr lvl="1">
              <a:buFont typeface="Wingdings" panose="05000000000000000000" pitchFamily="2" charset="2"/>
              <a:buChar char="ü"/>
            </a:pPr>
            <a:r>
              <a:rPr lang="en-GB" sz="3100" dirty="0"/>
              <a:t>Practical approaches</a:t>
            </a:r>
          </a:p>
          <a:p>
            <a:pPr lvl="1">
              <a:buFont typeface="Wingdings" panose="05000000000000000000" pitchFamily="2" charset="2"/>
              <a:buChar char="ü"/>
            </a:pPr>
            <a:r>
              <a:rPr lang="en-GB" sz="3100" dirty="0"/>
              <a:t>Dripping tap effect</a:t>
            </a:r>
          </a:p>
          <a:p>
            <a:pPr lvl="1">
              <a:buFont typeface="Wingdings" panose="05000000000000000000" pitchFamily="2" charset="2"/>
              <a:buChar char="ü"/>
            </a:pPr>
            <a:r>
              <a:rPr lang="en-GB" sz="3100" dirty="0"/>
              <a:t>Follow up written work </a:t>
            </a:r>
          </a:p>
          <a:p>
            <a:pPr lvl="1">
              <a:buFont typeface="Wingdings" panose="05000000000000000000" pitchFamily="2" charset="2"/>
              <a:buChar char="ü"/>
            </a:pPr>
            <a:r>
              <a:rPr lang="en-GB" sz="3100" dirty="0"/>
              <a:t>Holistic assessment</a:t>
            </a:r>
          </a:p>
          <a:p>
            <a:pPr marL="457200" lvl="1" indent="0">
              <a:buNone/>
            </a:pPr>
            <a:endParaRPr lang="en-GB" sz="3100" dirty="0"/>
          </a:p>
          <a:p>
            <a:pPr marL="457200" lvl="1" indent="0">
              <a:buNone/>
            </a:pPr>
            <a:r>
              <a:rPr lang="en-GB" sz="3100" dirty="0"/>
              <a:t>“Maths is not just about getting the right answer. It is all about thinking through and finding ways of solving problems. It does not matter if your child gets the wrong answer, as long as they are able to explain their method of reasoning.”</a:t>
            </a:r>
          </a:p>
          <a:p>
            <a:pPr marL="457200" lvl="1" indent="0">
              <a:buNone/>
            </a:pPr>
            <a:endParaRPr lang="en-GB" sz="2600" dirty="0"/>
          </a:p>
          <a:p>
            <a:pPr>
              <a:buFont typeface="Wingdings" panose="05000000000000000000" pitchFamily="2" charset="2"/>
              <a:buChar char="ü"/>
            </a:pPr>
            <a:endParaRPr lang="en-GB" dirty="0"/>
          </a:p>
        </p:txBody>
      </p:sp>
      <p:pic>
        <p:nvPicPr>
          <p:cNvPr id="6" name="Picture 5">
            <a:extLst>
              <a:ext uri="{FF2B5EF4-FFF2-40B4-BE49-F238E27FC236}">
                <a16:creationId xmlns:a16="http://schemas.microsoft.com/office/drawing/2014/main" id="{97A7BBBB-8D01-B441-B777-4253E8828A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25030" y="1815612"/>
            <a:ext cx="3681297" cy="2555872"/>
          </a:xfrm>
          <a:prstGeom prst="rect">
            <a:avLst/>
          </a:prstGeom>
        </p:spPr>
      </p:pic>
      <p:pic>
        <p:nvPicPr>
          <p:cNvPr id="7" name="Picture 6"/>
          <p:cNvPicPr/>
          <p:nvPr/>
        </p:nvPicPr>
        <p:blipFill>
          <a:blip r:embed="rId4">
            <a:extLst>
              <a:ext uri="{28A0092B-C50C-407E-A947-70E740481C1C}">
                <a14:useLocalDpi xmlns:a14="http://schemas.microsoft.com/office/drawing/2010/main" val="0"/>
              </a:ext>
            </a:extLst>
          </a:blip>
          <a:srcRect/>
          <a:stretch>
            <a:fillRect/>
          </a:stretch>
        </p:blipFill>
        <p:spPr bwMode="auto">
          <a:xfrm>
            <a:off x="8016702" y="117572"/>
            <a:ext cx="1257300" cy="1148080"/>
          </a:xfrm>
          <a:prstGeom prst="rect">
            <a:avLst/>
          </a:prstGeom>
          <a:noFill/>
          <a:ln>
            <a:noFill/>
          </a:ln>
        </p:spPr>
      </p:pic>
    </p:spTree>
    <p:extLst>
      <p:ext uri="{BB962C8B-B14F-4D97-AF65-F5344CB8AC3E}">
        <p14:creationId xmlns:p14="http://schemas.microsoft.com/office/powerpoint/2010/main" val="10418526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Literacy- Phonics</a:t>
            </a:r>
          </a:p>
        </p:txBody>
      </p:sp>
      <p:sp>
        <p:nvSpPr>
          <p:cNvPr id="3" name="Content Placeholder 2"/>
          <p:cNvSpPr>
            <a:spLocks noGrp="1"/>
          </p:cNvSpPr>
          <p:nvPr>
            <p:ph idx="1"/>
          </p:nvPr>
        </p:nvSpPr>
        <p:spPr>
          <a:xfrm>
            <a:off x="677334" y="1596571"/>
            <a:ext cx="8596668" cy="4444791"/>
          </a:xfrm>
        </p:spPr>
        <p:txBody>
          <a:bodyPr>
            <a:normAutofit/>
          </a:bodyPr>
          <a:lstStyle/>
          <a:p>
            <a:r>
              <a:rPr lang="en-GB" sz="2800" dirty="0"/>
              <a:t>All words are made up of sounds.</a:t>
            </a:r>
          </a:p>
          <a:p>
            <a:r>
              <a:rPr lang="en-GB" sz="2800" dirty="0"/>
              <a:t>26 letters in the alphabet, but there are 44 sounds in the English language. </a:t>
            </a:r>
          </a:p>
          <a:p>
            <a:r>
              <a:rPr lang="en-GB" sz="2800" dirty="0"/>
              <a:t>North Lanarkshire Literacy, supported by </a:t>
            </a:r>
            <a:r>
              <a:rPr lang="en-GB" sz="2800" dirty="0" smtClean="0"/>
              <a:t>Jolly </a:t>
            </a:r>
            <a:r>
              <a:rPr lang="en-GB" sz="2800" dirty="0"/>
              <a:t>P</a:t>
            </a:r>
            <a:r>
              <a:rPr lang="en-GB" sz="2800" dirty="0" smtClean="0"/>
              <a:t>honics</a:t>
            </a:r>
            <a:r>
              <a:rPr lang="en-GB" sz="2800" dirty="0"/>
              <a:t>, is the current scheme that we use. </a:t>
            </a:r>
          </a:p>
          <a:p>
            <a:r>
              <a:rPr lang="en-GB" sz="2800" dirty="0"/>
              <a:t>Daily lesson involves learning the sound, letter formation, a song and words that begin with the particular letter being taught. </a:t>
            </a:r>
          </a:p>
        </p:txBody>
      </p:sp>
      <p:pic>
        <p:nvPicPr>
          <p:cNvPr id="7" name="Picture 6">
            <a:extLst>
              <a:ext uri="{FF2B5EF4-FFF2-40B4-BE49-F238E27FC236}">
                <a16:creationId xmlns:a16="http://schemas.microsoft.com/office/drawing/2014/main" id="{29FD3B0E-9ED9-4A4E-A703-7E800414F252}"/>
              </a:ext>
            </a:extLst>
          </p:cNvPr>
          <p:cNvPicPr>
            <a:picLocks noChangeAspect="1"/>
          </p:cNvPicPr>
          <p:nvPr/>
        </p:nvPicPr>
        <p:blipFill rotWithShape="1">
          <a:blip r:embed="rId3">
            <a:extLst>
              <a:ext uri="{28A0092B-C50C-407E-A947-70E740481C1C}">
                <a14:useLocalDpi xmlns:a14="http://schemas.microsoft.com/office/drawing/2010/main" val="0"/>
              </a:ext>
            </a:extLst>
          </a:blip>
          <a:srcRect t="11677" b="11659"/>
          <a:stretch/>
        </p:blipFill>
        <p:spPr>
          <a:xfrm>
            <a:off x="7198556" y="40975"/>
            <a:ext cx="2075446" cy="2124221"/>
          </a:xfrm>
          <a:prstGeom prst="rect">
            <a:avLst/>
          </a:prstGeom>
        </p:spPr>
      </p:pic>
      <p:pic>
        <p:nvPicPr>
          <p:cNvPr id="6" name="Picture 5"/>
          <p:cNvPicPr/>
          <p:nvPr/>
        </p:nvPicPr>
        <p:blipFill>
          <a:blip r:embed="rId4">
            <a:extLst>
              <a:ext uri="{28A0092B-C50C-407E-A947-70E740481C1C}">
                <a14:useLocalDpi xmlns:a14="http://schemas.microsoft.com/office/drawing/2010/main" val="0"/>
              </a:ext>
            </a:extLst>
          </a:blip>
          <a:srcRect/>
          <a:stretch>
            <a:fillRect/>
          </a:stretch>
        </p:blipFill>
        <p:spPr bwMode="auto">
          <a:xfrm>
            <a:off x="677334" y="5570864"/>
            <a:ext cx="1257300" cy="1148080"/>
          </a:xfrm>
          <a:prstGeom prst="rect">
            <a:avLst/>
          </a:prstGeom>
          <a:noFill/>
          <a:ln>
            <a:noFill/>
          </a:ln>
        </p:spPr>
      </p:pic>
    </p:spTree>
    <p:extLst>
      <p:ext uri="{BB962C8B-B14F-4D97-AF65-F5344CB8AC3E}">
        <p14:creationId xmlns:p14="http://schemas.microsoft.com/office/powerpoint/2010/main" val="20900590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Literacy- Letter Formation</a:t>
            </a:r>
          </a:p>
        </p:txBody>
      </p:sp>
      <p:sp>
        <p:nvSpPr>
          <p:cNvPr id="3" name="Content Placeholder 2"/>
          <p:cNvSpPr>
            <a:spLocks noGrp="1"/>
          </p:cNvSpPr>
          <p:nvPr>
            <p:ph idx="1"/>
          </p:nvPr>
        </p:nvSpPr>
        <p:spPr/>
        <p:txBody>
          <a:bodyPr>
            <a:normAutofit/>
          </a:bodyPr>
          <a:lstStyle/>
          <a:p>
            <a:r>
              <a:rPr lang="en-GB" sz="2400" dirty="0"/>
              <a:t>At this stage in their development it is important that children learn to form their letters correctly.</a:t>
            </a:r>
          </a:p>
          <a:p>
            <a:r>
              <a:rPr lang="en-GB" sz="2400" dirty="0"/>
              <a:t>A variety of activities will be used to ensure this, for example </a:t>
            </a:r>
          </a:p>
          <a:p>
            <a:pPr lvl="1">
              <a:buFont typeface="Wingdings" pitchFamily="2" charset="2"/>
              <a:buChar char="ü"/>
            </a:pPr>
            <a:r>
              <a:rPr lang="en-GB" sz="2000" dirty="0"/>
              <a:t>Mark making</a:t>
            </a:r>
          </a:p>
          <a:p>
            <a:pPr lvl="1">
              <a:buFont typeface="Wingdings" pitchFamily="2" charset="2"/>
              <a:buChar char="ü"/>
            </a:pPr>
            <a:r>
              <a:rPr lang="en-GB" sz="2000" dirty="0"/>
              <a:t>Sand/glitter/shaving foam trays</a:t>
            </a:r>
          </a:p>
          <a:p>
            <a:pPr lvl="1">
              <a:buFont typeface="Wingdings" pitchFamily="2" charset="2"/>
              <a:buChar char="ü"/>
            </a:pPr>
            <a:r>
              <a:rPr lang="en-GB" sz="2000" dirty="0"/>
              <a:t>Daily written practice</a:t>
            </a:r>
          </a:p>
          <a:p>
            <a:pPr lvl="1">
              <a:buFont typeface="Wingdings" pitchFamily="2" charset="2"/>
              <a:buChar char="ü"/>
            </a:pPr>
            <a:r>
              <a:rPr lang="en-GB" sz="2000" dirty="0"/>
              <a:t>Observation</a:t>
            </a:r>
          </a:p>
        </p:txBody>
      </p:sp>
      <p:pic>
        <p:nvPicPr>
          <p:cNvPr id="6" name="Picture 5">
            <a:extLst>
              <a:ext uri="{FF2B5EF4-FFF2-40B4-BE49-F238E27FC236}">
                <a16:creationId xmlns:a16="http://schemas.microsoft.com/office/drawing/2014/main" id="{E9478F77-2084-5D49-B116-90D95BDD36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5902" y="3826339"/>
            <a:ext cx="4143314" cy="2697625"/>
          </a:xfrm>
          <a:prstGeom prst="rect">
            <a:avLst/>
          </a:prstGeom>
        </p:spPr>
      </p:pic>
      <p:pic>
        <p:nvPicPr>
          <p:cNvPr id="7" name="Picture 6"/>
          <p:cNvPicPr/>
          <p:nvPr/>
        </p:nvPicPr>
        <p:blipFill>
          <a:blip r:embed="rId4">
            <a:extLst>
              <a:ext uri="{28A0092B-C50C-407E-A947-70E740481C1C}">
                <a14:useLocalDpi xmlns:a14="http://schemas.microsoft.com/office/drawing/2010/main" val="0"/>
              </a:ext>
            </a:extLst>
          </a:blip>
          <a:srcRect/>
          <a:stretch>
            <a:fillRect/>
          </a:stretch>
        </p:blipFill>
        <p:spPr bwMode="auto">
          <a:xfrm>
            <a:off x="554156" y="5709920"/>
            <a:ext cx="1257300" cy="1148080"/>
          </a:xfrm>
          <a:prstGeom prst="rect">
            <a:avLst/>
          </a:prstGeom>
          <a:noFill/>
          <a:ln>
            <a:noFill/>
          </a:ln>
        </p:spPr>
      </p:pic>
    </p:spTree>
    <p:extLst>
      <p:ext uri="{BB962C8B-B14F-4D97-AF65-F5344CB8AC3E}">
        <p14:creationId xmlns:p14="http://schemas.microsoft.com/office/powerpoint/2010/main" val="12805289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Literacy- Reading</a:t>
            </a:r>
          </a:p>
        </p:txBody>
      </p:sp>
      <p:sp>
        <p:nvSpPr>
          <p:cNvPr id="3" name="Content Placeholder 2"/>
          <p:cNvSpPr>
            <a:spLocks noGrp="1"/>
          </p:cNvSpPr>
          <p:nvPr>
            <p:ph idx="1"/>
          </p:nvPr>
        </p:nvSpPr>
        <p:spPr>
          <a:xfrm>
            <a:off x="677334" y="1669143"/>
            <a:ext cx="8596668" cy="4372219"/>
          </a:xfrm>
        </p:spPr>
        <p:txBody>
          <a:bodyPr/>
          <a:lstStyle/>
          <a:p>
            <a:r>
              <a:rPr lang="en-GB" sz="2800" dirty="0"/>
              <a:t>In Primary 1 we will use a range of reading resources and books.</a:t>
            </a:r>
          </a:p>
          <a:p>
            <a:r>
              <a:rPr lang="en-GB" sz="2800" dirty="0"/>
              <a:t>The books begin with picture books with an extended story to go with the book, this reinforces that illustrations also tell a story. </a:t>
            </a:r>
          </a:p>
          <a:p>
            <a:r>
              <a:rPr lang="en-GB" sz="2800" dirty="0"/>
              <a:t>Most key words can be sounded out which links to our phonics. Some words just need to be learned for example: was, her and put.</a:t>
            </a:r>
          </a:p>
          <a:p>
            <a:pPr marL="0" indent="0">
              <a:buNone/>
            </a:pPr>
            <a:endParaRPr lang="en-GB" dirty="0"/>
          </a:p>
        </p:txBody>
      </p:sp>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677334" y="5709920"/>
            <a:ext cx="1257300" cy="1148080"/>
          </a:xfrm>
          <a:prstGeom prst="rect">
            <a:avLst/>
          </a:prstGeom>
          <a:noFill/>
          <a:ln>
            <a:noFill/>
          </a:ln>
        </p:spPr>
      </p:pic>
    </p:spTree>
    <p:extLst>
      <p:ext uri="{BB962C8B-B14F-4D97-AF65-F5344CB8AC3E}">
        <p14:creationId xmlns:p14="http://schemas.microsoft.com/office/powerpoint/2010/main" val="27129433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57A9081-4A5F-A34C-8CF4-905E34E302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4516" y="0"/>
            <a:ext cx="7610621" cy="6858000"/>
          </a:xfrm>
          <a:prstGeom prst="rect">
            <a:avLst/>
          </a:prstGeom>
        </p:spPr>
      </p:pic>
    </p:spTree>
    <p:extLst>
      <p:ext uri="{BB962C8B-B14F-4D97-AF65-F5344CB8AC3E}">
        <p14:creationId xmlns:p14="http://schemas.microsoft.com/office/powerpoint/2010/main" val="3981589325"/>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23659B44-6E34-4CE8-8F0D-387DA79968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26692</TotalTime>
  <Words>1431</Words>
  <Application>Microsoft Office PowerPoint</Application>
  <PresentationFormat>Widescreen</PresentationFormat>
  <Paragraphs>105</Paragraphs>
  <Slides>15</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Trebuchet MS</vt:lpstr>
      <vt:lpstr>Wingdings</vt:lpstr>
      <vt:lpstr>Wingdings 3</vt:lpstr>
      <vt:lpstr>Facet</vt:lpstr>
      <vt:lpstr>Primary 1 Induction- The curriculum</vt:lpstr>
      <vt:lpstr>What do we want you to take from today?</vt:lpstr>
      <vt:lpstr>Play </vt:lpstr>
      <vt:lpstr>PowerPoint Presentation</vt:lpstr>
      <vt:lpstr>Numeracy and Mathematics </vt:lpstr>
      <vt:lpstr>Literacy- Phonics</vt:lpstr>
      <vt:lpstr>Literacy- Letter Formation</vt:lpstr>
      <vt:lpstr>Literacy- Reading</vt:lpstr>
      <vt:lpstr>PowerPoint Presentation</vt:lpstr>
      <vt:lpstr>Health and Wellbeing</vt:lpstr>
      <vt:lpstr>What else?</vt:lpstr>
      <vt:lpstr>Homework</vt:lpstr>
      <vt:lpstr>Outdoor Learning</vt:lpstr>
      <vt:lpstr>Getting A Head Start </vt:lpstr>
      <vt:lpstr>Team work makes the dream work.</vt:lpstr>
    </vt:vector>
  </TitlesOfParts>
  <Company>NAC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Primary 1 Induction- The curriculum</dc:title>
  <dc:creator>Laura Bonn</dc:creator>
  <cp:lastModifiedBy>Joanne Boyle ( Depute Head Teacher / St John's Primary School )</cp:lastModifiedBy>
  <cp:revision>64</cp:revision>
  <cp:lastPrinted>2022-05-16T14:13:04Z</cp:lastPrinted>
  <dcterms:created xsi:type="dcterms:W3CDTF">2019-05-17T14:12:17Z</dcterms:created>
  <dcterms:modified xsi:type="dcterms:W3CDTF">2025-10-23T13:45:59Z</dcterms:modified>
</cp:coreProperties>
</file>