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3" r:id="rId3"/>
    <p:sldId id="264" r:id="rId4"/>
    <p:sldId id="262" r:id="rId5"/>
    <p:sldId id="259" r:id="rId6"/>
    <p:sldId id="267" r:id="rId7"/>
    <p:sldId id="269" r:id="rId8"/>
    <p:sldId id="265" r:id="rId9"/>
    <p:sldId id="268" r:id="rId10"/>
    <p:sldId id="266"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94610"/>
  </p:normalViewPr>
  <p:slideViewPr>
    <p:cSldViewPr snapToGrid="0">
      <p:cViewPr varScale="1">
        <p:scale>
          <a:sx n="68" d="100"/>
          <a:sy n="68" d="100"/>
        </p:scale>
        <p:origin x="216"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B2BBF3-DA6C-4246-9F74-0D01754651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548AD2-BFEA-9A41-91D9-1586C07E3E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850A8A-E0EE-3E47-A2B2-54CE06F36A9D}" type="datetimeFigureOut">
              <a:rPr lang="en-US" smtClean="0"/>
              <a:t>6/5/20</a:t>
            </a:fld>
            <a:endParaRPr lang="en-US"/>
          </a:p>
        </p:txBody>
      </p:sp>
      <p:sp>
        <p:nvSpPr>
          <p:cNvPr id="4" name="Footer Placeholder 3">
            <a:extLst>
              <a:ext uri="{FF2B5EF4-FFF2-40B4-BE49-F238E27FC236}">
                <a16:creationId xmlns:a16="http://schemas.microsoft.com/office/drawing/2014/main" id="{E9B4FAC3-4565-D649-BAA0-738E976910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A723E-AC53-E54C-B0B7-C6B3B399B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87977-845B-2845-BBB9-BBDF0EC65F03}" type="slidenum">
              <a:rPr lang="en-US" smtClean="0"/>
              <a:t>‹#›</a:t>
            </a:fld>
            <a:endParaRPr lang="en-US"/>
          </a:p>
        </p:txBody>
      </p:sp>
    </p:spTree>
    <p:extLst>
      <p:ext uri="{BB962C8B-B14F-4D97-AF65-F5344CB8AC3E}">
        <p14:creationId xmlns:p14="http://schemas.microsoft.com/office/powerpoint/2010/main" val="1889590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D6F73-557A-8F41-BC06-807DE8BA03E7}" type="datetimeFigureOut">
              <a:rPr lang="en-US" smtClean="0"/>
              <a:t>6/5/20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72188-1966-534A-BA97-7EB5D3A03ABB}" type="slidenum">
              <a:rPr lang="en-US" smtClean="0"/>
              <a:t>‹#›</a:t>
            </a:fld>
            <a:endParaRPr lang="en-US"/>
          </a:p>
        </p:txBody>
      </p:sp>
    </p:spTree>
    <p:extLst>
      <p:ext uri="{BB962C8B-B14F-4D97-AF65-F5344CB8AC3E}">
        <p14:creationId xmlns:p14="http://schemas.microsoft.com/office/powerpoint/2010/main" val="322598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Primary 1 Induction Slide Show. This power point is hosted by Miss Hopkins and Miss Bonn. We are the Primary 1 teachers for the session beginning August 2020. In the following power point we will share with you different aspects of the curriculum we will teach and how we will implement this for your children. We are looking forward to welcoming all children soon. </a:t>
            </a:r>
          </a:p>
        </p:txBody>
      </p:sp>
      <p:sp>
        <p:nvSpPr>
          <p:cNvPr id="4" name="Slide Number Placeholder 3"/>
          <p:cNvSpPr>
            <a:spLocks noGrp="1"/>
          </p:cNvSpPr>
          <p:nvPr>
            <p:ph type="sldNum" sz="quarter" idx="5"/>
          </p:nvPr>
        </p:nvSpPr>
        <p:spPr/>
        <p:txBody>
          <a:bodyPr/>
          <a:lstStyle/>
          <a:p>
            <a:fld id="{B9872188-1966-534A-BA97-7EB5D3A03ABB}" type="slidenum">
              <a:rPr lang="en-US" smtClean="0"/>
              <a:t>1</a:t>
            </a:fld>
            <a:endParaRPr lang="en-US"/>
          </a:p>
        </p:txBody>
      </p:sp>
    </p:spTree>
    <p:extLst>
      <p:ext uri="{BB962C8B-B14F-4D97-AF65-F5344CB8AC3E}">
        <p14:creationId xmlns:p14="http://schemas.microsoft.com/office/powerpoint/2010/main" val="212152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will take many forms. At first your child will receive written homework for further consolidation. Active games will also be distributed to reinforce learning at home. Your child will receive a homework diary which is a key form of communication. Within this diary the children will set targets and evaluate their learning. Parental engagement with this diary is important for communication. It is really important for the children to read every day at home whether this be their school reading book or online resources. </a:t>
            </a:r>
          </a:p>
        </p:txBody>
      </p:sp>
      <p:sp>
        <p:nvSpPr>
          <p:cNvPr id="4" name="Slide Number Placeholder 3"/>
          <p:cNvSpPr>
            <a:spLocks noGrp="1"/>
          </p:cNvSpPr>
          <p:nvPr>
            <p:ph type="sldNum" sz="quarter" idx="5"/>
          </p:nvPr>
        </p:nvSpPr>
        <p:spPr/>
        <p:txBody>
          <a:bodyPr/>
          <a:lstStyle/>
          <a:p>
            <a:fld id="{B9872188-1966-534A-BA97-7EB5D3A03ABB}" type="slidenum">
              <a:rPr lang="en-US" smtClean="0"/>
              <a:t>10</a:t>
            </a:fld>
            <a:endParaRPr lang="en-US"/>
          </a:p>
        </p:txBody>
      </p:sp>
    </p:spTree>
    <p:extLst>
      <p:ext uri="{BB962C8B-B14F-4D97-AF65-F5344CB8AC3E}">
        <p14:creationId xmlns:p14="http://schemas.microsoft.com/office/powerpoint/2010/main" val="261245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2</a:t>
            </a:fld>
            <a:endParaRPr lang="en-US"/>
          </a:p>
        </p:txBody>
      </p:sp>
    </p:spTree>
    <p:extLst>
      <p:ext uri="{BB962C8B-B14F-4D97-AF65-F5344CB8AC3E}">
        <p14:creationId xmlns:p14="http://schemas.microsoft.com/office/powerpoint/2010/main" val="320422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is a huge part of your child’s learning. We understand that due to current circumstances that play may look different come August. However, we truly believe play has an enormous impact on a child’s learning and therefore we will be finding creative ways to ensure we continue our play based approach to teaching and learning. </a:t>
            </a:r>
          </a:p>
        </p:txBody>
      </p:sp>
      <p:sp>
        <p:nvSpPr>
          <p:cNvPr id="4" name="Slide Number Placeholder 3"/>
          <p:cNvSpPr>
            <a:spLocks noGrp="1"/>
          </p:cNvSpPr>
          <p:nvPr>
            <p:ph type="sldNum" sz="quarter" idx="5"/>
          </p:nvPr>
        </p:nvSpPr>
        <p:spPr/>
        <p:txBody>
          <a:bodyPr/>
          <a:lstStyle/>
          <a:p>
            <a:fld id="{B9872188-1966-534A-BA97-7EB5D3A03ABB}" type="slidenum">
              <a:rPr lang="en-US" smtClean="0"/>
              <a:t>3</a:t>
            </a:fld>
            <a:endParaRPr lang="en-US"/>
          </a:p>
        </p:txBody>
      </p:sp>
    </p:spTree>
    <p:extLst>
      <p:ext uri="{BB962C8B-B14F-4D97-AF65-F5344CB8AC3E}">
        <p14:creationId xmlns:p14="http://schemas.microsoft.com/office/powerpoint/2010/main" val="52071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Primary 1 the teaching of Numeracy and Mathematics is developed through play and active approaches. Number work is the main focus and the teaching of this is weaved through all daily activities. Ensuring all children are secure with numbers 1-20 and have the ability to add and subtract within this bracket is our main priority. We will explore shape, pattern, money and measurement alongside all number work. </a:t>
            </a:r>
          </a:p>
        </p:txBody>
      </p:sp>
      <p:sp>
        <p:nvSpPr>
          <p:cNvPr id="4" name="Slide Number Placeholder 3"/>
          <p:cNvSpPr>
            <a:spLocks noGrp="1"/>
          </p:cNvSpPr>
          <p:nvPr>
            <p:ph type="sldNum" sz="quarter" idx="5"/>
          </p:nvPr>
        </p:nvSpPr>
        <p:spPr/>
        <p:txBody>
          <a:bodyPr/>
          <a:lstStyle/>
          <a:p>
            <a:fld id="{B9872188-1966-534A-BA97-7EB5D3A03ABB}" type="slidenum">
              <a:rPr lang="en-US" smtClean="0"/>
              <a:t>4</a:t>
            </a:fld>
            <a:endParaRPr lang="en-US"/>
          </a:p>
        </p:txBody>
      </p:sp>
    </p:spTree>
    <p:extLst>
      <p:ext uri="{BB962C8B-B14F-4D97-AF65-F5344CB8AC3E}">
        <p14:creationId xmlns:p14="http://schemas.microsoft.com/office/powerpoint/2010/main" val="335453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secure phonological awareness is the foundation to learning how to read and write. In Primary 1 we will teach a variety of sounds as well as the individual letters of the alphabet. Through practical activities, songs and play based tasks your child will expand their knowledge and understanding of various sounds. It is important for your child to identify the initial sound of a word and the sounds within a word before they move forward. Using this learning your child will begin blending various sounds to create words. In addition to learning their sounds, all children will be exposed to common words such as the, what and her. These words cannot be sounding out using the blending method so therefore the children will be encouraged to learn the shape and letters of these words. </a:t>
            </a:r>
          </a:p>
        </p:txBody>
      </p:sp>
      <p:sp>
        <p:nvSpPr>
          <p:cNvPr id="4" name="Slide Number Placeholder 3"/>
          <p:cNvSpPr>
            <a:spLocks noGrp="1"/>
          </p:cNvSpPr>
          <p:nvPr>
            <p:ph type="sldNum" sz="quarter" idx="5"/>
          </p:nvPr>
        </p:nvSpPr>
        <p:spPr/>
        <p:txBody>
          <a:bodyPr/>
          <a:lstStyle/>
          <a:p>
            <a:fld id="{B9872188-1966-534A-BA97-7EB5D3A03ABB}" type="slidenum">
              <a:rPr lang="en-US" smtClean="0"/>
              <a:t>5</a:t>
            </a:fld>
            <a:endParaRPr lang="en-US"/>
          </a:p>
        </p:txBody>
      </p:sp>
    </p:spTree>
    <p:extLst>
      <p:ext uri="{BB962C8B-B14F-4D97-AF65-F5344CB8AC3E}">
        <p14:creationId xmlns:p14="http://schemas.microsoft.com/office/powerpoint/2010/main" val="211153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children to be able to form letters properly it is important that they have developed their fine motor skills needed for a pencil grip. You can develop this through the use of tweezers, threading beads, holding pens/paintbrushes/pencils/crayons etc. </a:t>
            </a:r>
          </a:p>
        </p:txBody>
      </p:sp>
      <p:sp>
        <p:nvSpPr>
          <p:cNvPr id="4" name="Slide Number Placeholder 3"/>
          <p:cNvSpPr>
            <a:spLocks noGrp="1"/>
          </p:cNvSpPr>
          <p:nvPr>
            <p:ph type="sldNum" sz="quarter" idx="5"/>
          </p:nvPr>
        </p:nvSpPr>
        <p:spPr/>
        <p:txBody>
          <a:bodyPr/>
          <a:lstStyle/>
          <a:p>
            <a:fld id="{B9872188-1966-534A-BA97-7EB5D3A03ABB}" type="slidenum">
              <a:rPr lang="en-US" smtClean="0"/>
              <a:t>6</a:t>
            </a:fld>
            <a:endParaRPr lang="en-US"/>
          </a:p>
        </p:txBody>
      </p:sp>
    </p:spTree>
    <p:extLst>
      <p:ext uri="{BB962C8B-B14F-4D97-AF65-F5344CB8AC3E}">
        <p14:creationId xmlns:p14="http://schemas.microsoft.com/office/powerpoint/2010/main" val="122777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active literacy in action. </a:t>
            </a:r>
          </a:p>
        </p:txBody>
      </p:sp>
      <p:sp>
        <p:nvSpPr>
          <p:cNvPr id="4" name="Slide Number Placeholder 3"/>
          <p:cNvSpPr>
            <a:spLocks noGrp="1"/>
          </p:cNvSpPr>
          <p:nvPr>
            <p:ph type="sldNum" sz="quarter" idx="5"/>
          </p:nvPr>
        </p:nvSpPr>
        <p:spPr/>
        <p:txBody>
          <a:bodyPr/>
          <a:lstStyle/>
          <a:p>
            <a:fld id="{B9872188-1966-534A-BA97-7EB5D3A03ABB}" type="slidenum">
              <a:rPr lang="en-US" smtClean="0"/>
              <a:t>7</a:t>
            </a:fld>
            <a:endParaRPr lang="en-US"/>
          </a:p>
        </p:txBody>
      </p:sp>
    </p:spTree>
    <p:extLst>
      <p:ext uri="{BB962C8B-B14F-4D97-AF65-F5344CB8AC3E}">
        <p14:creationId xmlns:p14="http://schemas.microsoft.com/office/powerpoint/2010/main" val="300369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expose children to as many genres of texts as possible. Additionally, reading can be developed through everyday activities. For example, reading road signs, supermarket labels, TV screens etc. It is common for children to </a:t>
            </a:r>
            <a:r>
              <a:rPr lang="en-US" dirty="0" err="1"/>
              <a:t>memorise</a:t>
            </a:r>
            <a:r>
              <a:rPr lang="en-US" dirty="0"/>
              <a:t> books they read often and this may present itself as a confident reader. Strategies to avoid this could be pointing at each word as they read, opening the book at random pages, covering the pictures and ask them to read the sentence backwards. </a:t>
            </a:r>
          </a:p>
        </p:txBody>
      </p:sp>
      <p:sp>
        <p:nvSpPr>
          <p:cNvPr id="4" name="Slide Number Placeholder 3"/>
          <p:cNvSpPr>
            <a:spLocks noGrp="1"/>
          </p:cNvSpPr>
          <p:nvPr>
            <p:ph type="sldNum" sz="quarter" idx="5"/>
          </p:nvPr>
        </p:nvSpPr>
        <p:spPr/>
        <p:txBody>
          <a:bodyPr/>
          <a:lstStyle/>
          <a:p>
            <a:fld id="{B9872188-1966-534A-BA97-7EB5D3A03ABB}" type="slidenum">
              <a:rPr lang="en-US" smtClean="0"/>
              <a:t>8</a:t>
            </a:fld>
            <a:endParaRPr lang="en-US"/>
          </a:p>
        </p:txBody>
      </p:sp>
    </p:spTree>
    <p:extLst>
      <p:ext uri="{BB962C8B-B14F-4D97-AF65-F5344CB8AC3E}">
        <p14:creationId xmlns:p14="http://schemas.microsoft.com/office/powerpoint/2010/main" val="33751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872188-1966-534A-BA97-7EB5D3A03ABB}" type="slidenum">
              <a:rPr lang="en-US" smtClean="0"/>
              <a:t>9</a:t>
            </a:fld>
            <a:endParaRPr lang="en-US"/>
          </a:p>
        </p:txBody>
      </p:sp>
    </p:spTree>
    <p:extLst>
      <p:ext uri="{BB962C8B-B14F-4D97-AF65-F5344CB8AC3E}">
        <p14:creationId xmlns:p14="http://schemas.microsoft.com/office/powerpoint/2010/main" val="24672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68002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13458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335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6424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1145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295496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16240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41712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1530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56912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0A9B80-F683-489B-8258-689937304976}"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62565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0A9B80-F683-489B-8258-689937304976}"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90849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0A9B80-F683-489B-8258-689937304976}"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52358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A9B80-F683-489B-8258-689937304976}"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56070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A9B80-F683-489B-8258-689937304976}"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0114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0A9B80-F683-489B-8258-689937304976}"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3461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0A9B80-F683-489B-8258-689937304976}" type="datetimeFigureOut">
              <a:rPr lang="en-GB" smtClean="0"/>
              <a:t>05/06/2020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9BE929-CFB1-42DC-9053-122AB62EC939}" type="slidenum">
              <a:rPr lang="en-GB" smtClean="0"/>
              <a:t>‹#›</a:t>
            </a:fld>
            <a:endParaRPr lang="en-GB"/>
          </a:p>
        </p:txBody>
      </p:sp>
    </p:spTree>
    <p:extLst>
      <p:ext uri="{BB962C8B-B14F-4D97-AF65-F5344CB8AC3E}">
        <p14:creationId xmlns:p14="http://schemas.microsoft.com/office/powerpoint/2010/main" val="244515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651" y="1332411"/>
            <a:ext cx="8307352" cy="2718425"/>
          </a:xfrm>
        </p:spPr>
        <p:txBody>
          <a:bodyPr/>
          <a:lstStyle/>
          <a:p>
            <a:r>
              <a:rPr lang="en-GB" sz="6600" dirty="0"/>
              <a:t>Primary 1 Induction- The curriculum</a:t>
            </a:r>
          </a:p>
        </p:txBody>
      </p:sp>
      <p:sp>
        <p:nvSpPr>
          <p:cNvPr id="3" name="Subtitle 2"/>
          <p:cNvSpPr>
            <a:spLocks noGrp="1"/>
          </p:cNvSpPr>
          <p:nvPr>
            <p:ph type="subTitle" idx="1"/>
          </p:nvPr>
        </p:nvSpPr>
        <p:spPr/>
        <p:txBody>
          <a:bodyPr>
            <a:normAutofit/>
          </a:bodyPr>
          <a:lstStyle/>
          <a:p>
            <a:r>
              <a:rPr lang="en-GB" sz="2800" dirty="0"/>
              <a:t>Miss Hopkins and Miss Bonn</a:t>
            </a:r>
          </a:p>
        </p:txBody>
      </p:sp>
      <p:pic>
        <p:nvPicPr>
          <p:cNvPr id="5" name="Picture 4">
            <a:extLst>
              <a:ext uri="{FF2B5EF4-FFF2-40B4-BE49-F238E27FC236}">
                <a16:creationId xmlns:a16="http://schemas.microsoft.com/office/drawing/2014/main" id="{52A723C4-948A-804F-A2C9-6F92C3FEE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71" y="4210147"/>
            <a:ext cx="2260991" cy="2260991"/>
          </a:xfrm>
          <a:prstGeom prst="rect">
            <a:avLst/>
          </a:prstGeom>
        </p:spPr>
      </p:pic>
    </p:spTree>
    <p:extLst>
      <p:ext uri="{BB962C8B-B14F-4D97-AF65-F5344CB8AC3E}">
        <p14:creationId xmlns:p14="http://schemas.microsoft.com/office/powerpoint/2010/main" val="331294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48343"/>
            <a:ext cx="8596668" cy="1320800"/>
          </a:xfrm>
        </p:spPr>
        <p:txBody>
          <a:bodyPr/>
          <a:lstStyle/>
          <a:p>
            <a:r>
              <a:rPr lang="en-GB" dirty="0"/>
              <a:t>Homework</a:t>
            </a:r>
          </a:p>
        </p:txBody>
      </p:sp>
      <p:sp>
        <p:nvSpPr>
          <p:cNvPr id="3" name="Text Placeholder 2"/>
          <p:cNvSpPr>
            <a:spLocks noGrp="1"/>
          </p:cNvSpPr>
          <p:nvPr>
            <p:ph type="body" idx="1"/>
          </p:nvPr>
        </p:nvSpPr>
        <p:spPr>
          <a:xfrm>
            <a:off x="559631" y="1381012"/>
            <a:ext cx="4185623" cy="576262"/>
          </a:xfrm>
        </p:spPr>
        <p:txBody>
          <a:bodyPr/>
          <a:lstStyle/>
          <a:p>
            <a:r>
              <a:rPr lang="en-GB" dirty="0"/>
              <a:t>Literacy</a:t>
            </a:r>
          </a:p>
        </p:txBody>
      </p:sp>
      <p:sp>
        <p:nvSpPr>
          <p:cNvPr id="4" name="Content Placeholder 3"/>
          <p:cNvSpPr>
            <a:spLocks noGrp="1"/>
          </p:cNvSpPr>
          <p:nvPr>
            <p:ph sz="half" idx="2"/>
          </p:nvPr>
        </p:nvSpPr>
        <p:spPr>
          <a:xfrm>
            <a:off x="675745" y="2162629"/>
            <a:ext cx="4185623" cy="3878733"/>
          </a:xfrm>
        </p:spPr>
        <p:txBody>
          <a:bodyPr>
            <a:normAutofit/>
          </a:bodyPr>
          <a:lstStyle/>
          <a:p>
            <a:r>
              <a:rPr lang="en-GB" sz="2000" dirty="0"/>
              <a:t>Learning keywords</a:t>
            </a:r>
          </a:p>
          <a:p>
            <a:r>
              <a:rPr lang="en-GB" sz="2000" dirty="0"/>
              <a:t>Discussing the pictures and questions your child</a:t>
            </a:r>
          </a:p>
          <a:p>
            <a:r>
              <a:rPr lang="en-GB" sz="2000" dirty="0"/>
              <a:t>Daily reading</a:t>
            </a:r>
          </a:p>
          <a:p>
            <a:r>
              <a:rPr lang="en-GB" sz="2000" dirty="0"/>
              <a:t>Encourage your child to read in any situation will be beneficial</a:t>
            </a:r>
          </a:p>
        </p:txBody>
      </p:sp>
      <p:sp>
        <p:nvSpPr>
          <p:cNvPr id="5" name="Text Placeholder 4"/>
          <p:cNvSpPr>
            <a:spLocks noGrp="1"/>
          </p:cNvSpPr>
          <p:nvPr>
            <p:ph type="body" sz="quarter" idx="3"/>
          </p:nvPr>
        </p:nvSpPr>
        <p:spPr>
          <a:xfrm>
            <a:off x="5088383" y="1338801"/>
            <a:ext cx="4185618" cy="576262"/>
          </a:xfrm>
        </p:spPr>
        <p:txBody>
          <a:bodyPr/>
          <a:lstStyle/>
          <a:p>
            <a:r>
              <a:rPr lang="en-GB" dirty="0"/>
              <a:t>Numeracy</a:t>
            </a:r>
          </a:p>
        </p:txBody>
      </p:sp>
      <p:sp>
        <p:nvSpPr>
          <p:cNvPr id="6" name="Content Placeholder 5"/>
          <p:cNvSpPr>
            <a:spLocks noGrp="1"/>
          </p:cNvSpPr>
          <p:nvPr>
            <p:ph sz="quarter" idx="4"/>
          </p:nvPr>
        </p:nvSpPr>
        <p:spPr>
          <a:xfrm>
            <a:off x="5088384" y="2162629"/>
            <a:ext cx="4185617" cy="3878733"/>
          </a:xfrm>
        </p:spPr>
        <p:txBody>
          <a:bodyPr/>
          <a:lstStyle/>
          <a:p>
            <a:r>
              <a:rPr lang="en-GB" sz="2000" dirty="0"/>
              <a:t>Using the home environment to look at real life numeracy and mathematics</a:t>
            </a:r>
          </a:p>
          <a:p>
            <a:r>
              <a:rPr lang="en-GB" sz="2000" dirty="0"/>
              <a:t>Forming numbers </a:t>
            </a:r>
          </a:p>
          <a:p>
            <a:r>
              <a:rPr lang="en-GB" sz="2000" dirty="0"/>
              <a:t>Counting real life objects</a:t>
            </a:r>
          </a:p>
          <a:p>
            <a:r>
              <a:rPr lang="en-GB" sz="2000" dirty="0"/>
              <a:t>Real life shapes </a:t>
            </a:r>
          </a:p>
          <a:p>
            <a:pPr marL="0" indent="0">
              <a:buNone/>
            </a:pPr>
            <a:endParaRPr lang="en-GB" dirty="0"/>
          </a:p>
        </p:txBody>
      </p:sp>
      <p:sp>
        <p:nvSpPr>
          <p:cNvPr id="7" name="TextBox 6"/>
          <p:cNvSpPr txBox="1"/>
          <p:nvPr/>
        </p:nvSpPr>
        <p:spPr>
          <a:xfrm>
            <a:off x="675745" y="5123543"/>
            <a:ext cx="8598256" cy="1200329"/>
          </a:xfrm>
          <a:prstGeom prst="rect">
            <a:avLst/>
          </a:prstGeom>
          <a:noFill/>
        </p:spPr>
        <p:txBody>
          <a:bodyPr wrap="square" rtlCol="0">
            <a:spAutoFit/>
          </a:bodyPr>
          <a:lstStyle/>
          <a:p>
            <a:r>
              <a:rPr lang="en-GB" sz="3600" dirty="0"/>
              <a:t>Communication is key for the development of your child.</a:t>
            </a:r>
          </a:p>
        </p:txBody>
      </p:sp>
      <p:pic>
        <p:nvPicPr>
          <p:cNvPr id="8" name="Picture 7">
            <a:extLst>
              <a:ext uri="{FF2B5EF4-FFF2-40B4-BE49-F238E27FC236}">
                <a16:creationId xmlns:a16="http://schemas.microsoft.com/office/drawing/2014/main" id="{38D48BA4-978D-2643-B962-E951F9B67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405" y="285023"/>
            <a:ext cx="1786596" cy="1786596"/>
          </a:xfrm>
          <a:prstGeom prst="rect">
            <a:avLst/>
          </a:prstGeom>
        </p:spPr>
      </p:pic>
      <p:pic>
        <p:nvPicPr>
          <p:cNvPr id="10" name="Picture 9">
            <a:extLst>
              <a:ext uri="{FF2B5EF4-FFF2-40B4-BE49-F238E27FC236}">
                <a16:creationId xmlns:a16="http://schemas.microsoft.com/office/drawing/2014/main" id="{63D0C1C0-F823-6A4C-8A5F-F1209C5CD736}"/>
              </a:ext>
            </a:extLst>
          </p:cNvPr>
          <p:cNvPicPr>
            <a:picLocks noChangeAspect="1"/>
          </p:cNvPicPr>
          <p:nvPr/>
        </p:nvPicPr>
        <p:blipFill rotWithShape="1">
          <a:blip r:embed="rId4">
            <a:extLst>
              <a:ext uri="{28A0092B-C50C-407E-A947-70E740481C1C}">
                <a14:useLocalDpi xmlns:a14="http://schemas.microsoft.com/office/drawing/2010/main" val="0"/>
              </a:ext>
            </a:extLst>
          </a:blip>
          <a:srcRect r="4143" b="14256"/>
          <a:stretch/>
        </p:blipFill>
        <p:spPr>
          <a:xfrm>
            <a:off x="8927394" y="2905521"/>
            <a:ext cx="3169847" cy="3780527"/>
          </a:xfrm>
          <a:prstGeom prst="rect">
            <a:avLst/>
          </a:prstGeom>
        </p:spPr>
      </p:pic>
    </p:spTree>
    <p:extLst>
      <p:ext uri="{BB962C8B-B14F-4D97-AF65-F5344CB8AC3E}">
        <p14:creationId xmlns:p14="http://schemas.microsoft.com/office/powerpoint/2010/main" val="49080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36E2-55BE-044A-951D-FA2EAED4CDC6}"/>
              </a:ext>
            </a:extLst>
          </p:cNvPr>
          <p:cNvSpPr>
            <a:spLocks noGrp="1"/>
          </p:cNvSpPr>
          <p:nvPr>
            <p:ph type="title"/>
          </p:nvPr>
        </p:nvSpPr>
        <p:spPr/>
        <p:txBody>
          <a:bodyPr/>
          <a:lstStyle/>
          <a:p>
            <a:r>
              <a:rPr lang="en-US" dirty="0"/>
              <a:t>Getting A </a:t>
            </a:r>
            <a:r>
              <a:rPr lang="en-US" dirty="0" err="1"/>
              <a:t>Headstart</a:t>
            </a:r>
            <a:r>
              <a:rPr lang="en-US" dirty="0"/>
              <a:t> </a:t>
            </a:r>
          </a:p>
        </p:txBody>
      </p:sp>
      <p:sp>
        <p:nvSpPr>
          <p:cNvPr id="3" name="Text Placeholder 2">
            <a:extLst>
              <a:ext uri="{FF2B5EF4-FFF2-40B4-BE49-F238E27FC236}">
                <a16:creationId xmlns:a16="http://schemas.microsoft.com/office/drawing/2014/main" id="{25ECED05-341D-0C44-BAA0-20F836718ECC}"/>
              </a:ext>
            </a:extLst>
          </p:cNvPr>
          <p:cNvSpPr>
            <a:spLocks noGrp="1"/>
          </p:cNvSpPr>
          <p:nvPr>
            <p:ph type="body" idx="1"/>
          </p:nvPr>
        </p:nvSpPr>
        <p:spPr>
          <a:xfrm>
            <a:off x="675744" y="1642269"/>
            <a:ext cx="4185623" cy="576262"/>
          </a:xfrm>
        </p:spPr>
        <p:txBody>
          <a:bodyPr/>
          <a:lstStyle/>
          <a:p>
            <a:r>
              <a:rPr lang="en-US" dirty="0"/>
              <a:t>Things to consider…</a:t>
            </a:r>
          </a:p>
        </p:txBody>
      </p:sp>
      <p:sp>
        <p:nvSpPr>
          <p:cNvPr id="4" name="Content Placeholder 3">
            <a:extLst>
              <a:ext uri="{FF2B5EF4-FFF2-40B4-BE49-F238E27FC236}">
                <a16:creationId xmlns:a16="http://schemas.microsoft.com/office/drawing/2014/main" id="{45767A91-5251-5B46-9E6D-34E4E0DDEF25}"/>
              </a:ext>
            </a:extLst>
          </p:cNvPr>
          <p:cNvSpPr>
            <a:spLocks noGrp="1"/>
          </p:cNvSpPr>
          <p:nvPr>
            <p:ph sz="half" idx="2"/>
          </p:nvPr>
        </p:nvSpPr>
        <p:spPr/>
        <p:txBody>
          <a:bodyPr/>
          <a:lstStyle/>
          <a:p>
            <a:r>
              <a:rPr lang="en-US" dirty="0"/>
              <a:t>Do they </a:t>
            </a:r>
            <a:r>
              <a:rPr lang="en-US" dirty="0" err="1"/>
              <a:t>recognise</a:t>
            </a:r>
            <a:r>
              <a:rPr lang="en-US" dirty="0"/>
              <a:t> their name?</a:t>
            </a:r>
          </a:p>
          <a:p>
            <a:r>
              <a:rPr lang="en-US" dirty="0"/>
              <a:t>Only first letter of name to be written in upper case</a:t>
            </a:r>
          </a:p>
          <a:p>
            <a:r>
              <a:rPr lang="en-US" dirty="0"/>
              <a:t>Label everything!</a:t>
            </a:r>
          </a:p>
          <a:p>
            <a:r>
              <a:rPr lang="en-US" dirty="0"/>
              <a:t>Encourage them to open their own stacks and packets at home</a:t>
            </a:r>
          </a:p>
          <a:p>
            <a:r>
              <a:rPr lang="en-US" dirty="0"/>
              <a:t>Velcro shoes are best</a:t>
            </a:r>
          </a:p>
          <a:p>
            <a:r>
              <a:rPr lang="en-US" dirty="0"/>
              <a:t>Can your child put on their own jacket and zip it up?</a:t>
            </a:r>
          </a:p>
          <a:p>
            <a:endParaRPr lang="en-US" dirty="0"/>
          </a:p>
        </p:txBody>
      </p:sp>
      <p:sp>
        <p:nvSpPr>
          <p:cNvPr id="7" name="Content Placeholder 3">
            <a:extLst>
              <a:ext uri="{FF2B5EF4-FFF2-40B4-BE49-F238E27FC236}">
                <a16:creationId xmlns:a16="http://schemas.microsoft.com/office/drawing/2014/main" id="{3526D5E0-322C-E246-A7CC-2F197757A1CE}"/>
              </a:ext>
            </a:extLst>
          </p:cNvPr>
          <p:cNvSpPr txBox="1">
            <a:spLocks/>
          </p:cNvSpPr>
          <p:nvPr/>
        </p:nvSpPr>
        <p:spPr>
          <a:xfrm>
            <a:off x="5088379" y="2737244"/>
            <a:ext cx="4185623"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All P1-3 children are entitled to a free school meal. Pin up the weekly menu and read this over at home.</a:t>
            </a:r>
          </a:p>
          <a:p>
            <a:r>
              <a:rPr lang="en-US" dirty="0"/>
              <a:t>This year is unique but remember every child is in the same situation</a:t>
            </a:r>
          </a:p>
          <a:p>
            <a:r>
              <a:rPr lang="en-US" dirty="0"/>
              <a:t>Can your child get changed independently so they feel comfortable changing for PE?</a:t>
            </a:r>
          </a:p>
          <a:p>
            <a:pPr marL="0" indent="0">
              <a:buNone/>
            </a:pPr>
            <a:endParaRPr lang="en-US" dirty="0"/>
          </a:p>
          <a:p>
            <a:endParaRPr lang="en-US" dirty="0"/>
          </a:p>
        </p:txBody>
      </p:sp>
      <p:pic>
        <p:nvPicPr>
          <p:cNvPr id="8" name="Picture 7">
            <a:extLst>
              <a:ext uri="{FF2B5EF4-FFF2-40B4-BE49-F238E27FC236}">
                <a16:creationId xmlns:a16="http://schemas.microsoft.com/office/drawing/2014/main" id="{905B2FBF-9BA6-1F4B-AA52-13279B9FB090}"/>
              </a:ext>
            </a:extLst>
          </p:cNvPr>
          <p:cNvPicPr>
            <a:picLocks noChangeAspect="1"/>
          </p:cNvPicPr>
          <p:nvPr/>
        </p:nvPicPr>
        <p:blipFill>
          <a:blip r:embed="rId2"/>
          <a:stretch>
            <a:fillRect/>
          </a:stretch>
        </p:blipFill>
        <p:spPr>
          <a:xfrm>
            <a:off x="9083842" y="131529"/>
            <a:ext cx="2913487" cy="3021479"/>
          </a:xfrm>
          <a:prstGeom prst="rect">
            <a:avLst/>
          </a:prstGeom>
        </p:spPr>
      </p:pic>
    </p:spTree>
    <p:extLst>
      <p:ext uri="{BB962C8B-B14F-4D97-AF65-F5344CB8AC3E}">
        <p14:creationId xmlns:p14="http://schemas.microsoft.com/office/powerpoint/2010/main" val="393745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08C3-5D80-934D-95E1-58006BDBF8A1}"/>
              </a:ext>
            </a:extLst>
          </p:cNvPr>
          <p:cNvSpPr>
            <a:spLocks noGrp="1"/>
          </p:cNvSpPr>
          <p:nvPr>
            <p:ph type="title"/>
          </p:nvPr>
        </p:nvSpPr>
        <p:spPr>
          <a:xfrm>
            <a:off x="220134" y="236621"/>
            <a:ext cx="7143192" cy="749968"/>
          </a:xfrm>
        </p:spPr>
        <p:txBody>
          <a:bodyPr/>
          <a:lstStyle/>
          <a:p>
            <a:r>
              <a:rPr lang="en-US" dirty="0">
                <a:solidFill>
                  <a:schemeClr val="tx1"/>
                </a:solidFill>
              </a:rPr>
              <a:t>We really can’t wait to meet you!</a:t>
            </a:r>
          </a:p>
        </p:txBody>
      </p:sp>
      <p:pic>
        <p:nvPicPr>
          <p:cNvPr id="8" name="Picture 7">
            <a:extLst>
              <a:ext uri="{FF2B5EF4-FFF2-40B4-BE49-F238E27FC236}">
                <a16:creationId xmlns:a16="http://schemas.microsoft.com/office/drawing/2014/main" id="{7EA74BA6-BD50-9E40-B8F9-C41C9134C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937" y="1239253"/>
            <a:ext cx="4656062" cy="5618747"/>
          </a:xfrm>
          <a:prstGeom prst="rect">
            <a:avLst/>
          </a:prstGeom>
        </p:spPr>
      </p:pic>
      <p:cxnSp>
        <p:nvCxnSpPr>
          <p:cNvPr id="10" name="Straight Arrow Connector 9">
            <a:extLst>
              <a:ext uri="{FF2B5EF4-FFF2-40B4-BE49-F238E27FC236}">
                <a16:creationId xmlns:a16="http://schemas.microsoft.com/office/drawing/2014/main" id="{411EBF99-0854-6845-904E-41873A97AE2D}"/>
              </a:ext>
            </a:extLst>
          </p:cNvPr>
          <p:cNvCxnSpPr>
            <a:cxnSpLocks/>
          </p:cNvCxnSpPr>
          <p:nvPr/>
        </p:nvCxnSpPr>
        <p:spPr>
          <a:xfrm>
            <a:off x="2596905" y="1846848"/>
            <a:ext cx="1399443" cy="32485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122CF47D-DA54-5C43-861A-C1B536E40B8A}"/>
              </a:ext>
            </a:extLst>
          </p:cNvPr>
          <p:cNvCxnSpPr>
            <a:cxnSpLocks/>
          </p:cNvCxnSpPr>
          <p:nvPr/>
        </p:nvCxnSpPr>
        <p:spPr>
          <a:xfrm>
            <a:off x="2825334" y="4048626"/>
            <a:ext cx="1349624" cy="23461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A36B6804-1147-FE48-A369-A0C66F3C2E0E}"/>
              </a:ext>
            </a:extLst>
          </p:cNvPr>
          <p:cNvSpPr txBox="1"/>
          <p:nvPr/>
        </p:nvSpPr>
        <p:spPr>
          <a:xfrm>
            <a:off x="469231" y="1424499"/>
            <a:ext cx="2048959" cy="584775"/>
          </a:xfrm>
          <a:prstGeom prst="rect">
            <a:avLst/>
          </a:prstGeom>
          <a:noFill/>
        </p:spPr>
        <p:txBody>
          <a:bodyPr wrap="none" rtlCol="0">
            <a:spAutoFit/>
          </a:bodyPr>
          <a:lstStyle/>
          <a:p>
            <a:r>
              <a:rPr lang="en-US" sz="3200" b="1" dirty="0">
                <a:solidFill>
                  <a:srgbClr val="7030A0"/>
                </a:solidFill>
              </a:rPr>
              <a:t>Miss Bonn</a:t>
            </a:r>
          </a:p>
        </p:txBody>
      </p:sp>
      <p:sp>
        <p:nvSpPr>
          <p:cNvPr id="18" name="TextBox 17">
            <a:extLst>
              <a:ext uri="{FF2B5EF4-FFF2-40B4-BE49-F238E27FC236}">
                <a16:creationId xmlns:a16="http://schemas.microsoft.com/office/drawing/2014/main" id="{D9763DB4-C3A0-1D49-9D3C-09D060D55429}"/>
              </a:ext>
            </a:extLst>
          </p:cNvPr>
          <p:cNvSpPr txBox="1"/>
          <p:nvPr/>
        </p:nvSpPr>
        <p:spPr>
          <a:xfrm>
            <a:off x="220134" y="3698467"/>
            <a:ext cx="2605200" cy="584775"/>
          </a:xfrm>
          <a:prstGeom prst="rect">
            <a:avLst/>
          </a:prstGeom>
          <a:noFill/>
        </p:spPr>
        <p:txBody>
          <a:bodyPr wrap="none" rtlCol="0">
            <a:spAutoFit/>
          </a:bodyPr>
          <a:lstStyle/>
          <a:p>
            <a:r>
              <a:rPr lang="en-US" sz="3200" b="1" dirty="0">
                <a:solidFill>
                  <a:srgbClr val="92D050"/>
                </a:solidFill>
              </a:rPr>
              <a:t>Miss Hopkins</a:t>
            </a:r>
          </a:p>
        </p:txBody>
      </p:sp>
    </p:spTree>
    <p:extLst>
      <p:ext uri="{BB962C8B-B14F-4D97-AF65-F5344CB8AC3E}">
        <p14:creationId xmlns:p14="http://schemas.microsoft.com/office/powerpoint/2010/main" val="299185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Play</a:t>
            </a:r>
          </a:p>
          <a:p>
            <a:r>
              <a:rPr lang="en-GB" dirty="0"/>
              <a:t>Numeracy and Mathematics</a:t>
            </a:r>
          </a:p>
          <a:p>
            <a:r>
              <a:rPr lang="en-GB" dirty="0"/>
              <a:t>Literacy – Phonics</a:t>
            </a:r>
          </a:p>
          <a:p>
            <a:r>
              <a:rPr lang="en-GB" dirty="0"/>
              <a:t>Literacy- Reading </a:t>
            </a:r>
          </a:p>
          <a:p>
            <a:r>
              <a:rPr lang="en-GB" dirty="0"/>
              <a:t>Supporting your child at home</a:t>
            </a:r>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B768DBB0-F020-9A41-9807-6476F4099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12" y="5134707"/>
            <a:ext cx="1561513" cy="1561513"/>
          </a:xfrm>
          <a:prstGeom prst="rect">
            <a:avLst/>
          </a:prstGeom>
        </p:spPr>
      </p:pic>
      <p:pic>
        <p:nvPicPr>
          <p:cNvPr id="6" name="Picture 5">
            <a:extLst>
              <a:ext uri="{FF2B5EF4-FFF2-40B4-BE49-F238E27FC236}">
                <a16:creationId xmlns:a16="http://schemas.microsoft.com/office/drawing/2014/main" id="{35111CE5-F4CA-264C-9324-718062B7357E}"/>
              </a:ext>
            </a:extLst>
          </p:cNvPr>
          <p:cNvPicPr>
            <a:picLocks noChangeAspect="1"/>
          </p:cNvPicPr>
          <p:nvPr/>
        </p:nvPicPr>
        <p:blipFill rotWithShape="1">
          <a:blip r:embed="rId4">
            <a:extLst>
              <a:ext uri="{28A0092B-C50C-407E-A947-70E740481C1C}">
                <a14:useLocalDpi xmlns:a14="http://schemas.microsoft.com/office/drawing/2010/main" val="0"/>
              </a:ext>
            </a:extLst>
          </a:blip>
          <a:srcRect t="21333" b="20000"/>
          <a:stretch/>
        </p:blipFill>
        <p:spPr>
          <a:xfrm>
            <a:off x="5418305" y="1505731"/>
            <a:ext cx="3855697" cy="4023360"/>
          </a:xfrm>
          <a:prstGeom prst="rect">
            <a:avLst/>
          </a:prstGeom>
        </p:spPr>
      </p:pic>
    </p:spTree>
    <p:extLst>
      <p:ext uri="{BB962C8B-B14F-4D97-AF65-F5344CB8AC3E}">
        <p14:creationId xmlns:p14="http://schemas.microsoft.com/office/powerpoint/2010/main" val="190940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 </a:t>
            </a:r>
          </a:p>
        </p:txBody>
      </p:sp>
      <p:sp>
        <p:nvSpPr>
          <p:cNvPr id="3" name="Content Placeholder 2"/>
          <p:cNvSpPr>
            <a:spLocks noGrp="1"/>
          </p:cNvSpPr>
          <p:nvPr>
            <p:ph idx="1"/>
          </p:nvPr>
        </p:nvSpPr>
        <p:spPr>
          <a:xfrm>
            <a:off x="677334" y="1436915"/>
            <a:ext cx="8596668" cy="4604448"/>
          </a:xfrm>
        </p:spPr>
        <p:txBody>
          <a:bodyPr>
            <a:normAutofit/>
          </a:bodyPr>
          <a:lstStyle/>
          <a:p>
            <a:pPr marL="0" indent="0" algn="ctr">
              <a:buNone/>
            </a:pPr>
            <a:r>
              <a:rPr lang="en-GB" sz="2400" dirty="0"/>
              <a:t>“Play is the natural way in which children learn. Young children are learning new concepts all of the time during a range of play activities”</a:t>
            </a:r>
          </a:p>
          <a:p>
            <a:pPr marL="0" indent="0">
              <a:buNone/>
            </a:pPr>
            <a:endParaRPr lang="en-GB" sz="2000" dirty="0"/>
          </a:p>
          <a:p>
            <a:pPr marL="0" indent="0">
              <a:buNone/>
            </a:pPr>
            <a:r>
              <a:rPr lang="en-GB" sz="2000" dirty="0"/>
              <a:t>Types: Role play</a:t>
            </a:r>
          </a:p>
          <a:p>
            <a:pPr marL="0" indent="0">
              <a:buNone/>
            </a:pPr>
            <a:r>
              <a:rPr lang="en-GB" sz="2000" dirty="0"/>
              <a:t>	    Small world</a:t>
            </a:r>
          </a:p>
          <a:p>
            <a:pPr marL="0" indent="0">
              <a:buNone/>
            </a:pPr>
            <a:r>
              <a:rPr lang="en-GB" sz="2000" dirty="0"/>
              <a:t>           Tuff trays</a:t>
            </a:r>
          </a:p>
          <a:p>
            <a:pPr marL="0" indent="0">
              <a:buNone/>
            </a:pPr>
            <a:r>
              <a:rPr lang="en-GB" sz="2000" dirty="0"/>
              <a:t>           Water/sand</a:t>
            </a:r>
          </a:p>
          <a:p>
            <a:pPr marL="0" indent="0">
              <a:buNone/>
            </a:pPr>
            <a:r>
              <a:rPr lang="en-GB" sz="2000" dirty="0"/>
              <a:t>           Cooking </a:t>
            </a:r>
          </a:p>
          <a:p>
            <a:pPr marL="0" indent="0">
              <a:buNone/>
            </a:pPr>
            <a:r>
              <a:rPr lang="en-GB" sz="2000" dirty="0"/>
              <a:t>	     ICT</a:t>
            </a:r>
          </a:p>
        </p:txBody>
      </p:sp>
      <p:pic>
        <p:nvPicPr>
          <p:cNvPr id="4" name="Picture 3">
            <a:extLst>
              <a:ext uri="{FF2B5EF4-FFF2-40B4-BE49-F238E27FC236}">
                <a16:creationId xmlns:a16="http://schemas.microsoft.com/office/drawing/2014/main" id="{1B8E83A2-E9C2-9E42-ACEE-4F24B6803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1" y="5531577"/>
            <a:ext cx="1200150" cy="1200150"/>
          </a:xfrm>
          <a:prstGeom prst="rect">
            <a:avLst/>
          </a:prstGeom>
        </p:spPr>
      </p:pic>
      <p:pic>
        <p:nvPicPr>
          <p:cNvPr id="6" name="Picture 5">
            <a:extLst>
              <a:ext uri="{FF2B5EF4-FFF2-40B4-BE49-F238E27FC236}">
                <a16:creationId xmlns:a16="http://schemas.microsoft.com/office/drawing/2014/main" id="{E7DC520D-E71C-F149-9509-8615DC964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710" y="2683463"/>
            <a:ext cx="3092840" cy="4019081"/>
          </a:xfrm>
          <a:prstGeom prst="rect">
            <a:avLst/>
          </a:prstGeom>
        </p:spPr>
      </p:pic>
    </p:spTree>
    <p:extLst>
      <p:ext uri="{BB962C8B-B14F-4D97-AF65-F5344CB8AC3E}">
        <p14:creationId xmlns:p14="http://schemas.microsoft.com/office/powerpoint/2010/main" val="194702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 and Mathematics </a:t>
            </a:r>
          </a:p>
        </p:txBody>
      </p:sp>
      <p:sp>
        <p:nvSpPr>
          <p:cNvPr id="3" name="Content Placeholder 2"/>
          <p:cNvSpPr>
            <a:spLocks noGrp="1"/>
          </p:cNvSpPr>
          <p:nvPr>
            <p:ph idx="1"/>
          </p:nvPr>
        </p:nvSpPr>
        <p:spPr>
          <a:xfrm>
            <a:off x="339709" y="1448972"/>
            <a:ext cx="8785980" cy="5101771"/>
          </a:xfrm>
        </p:spPr>
        <p:txBody>
          <a:bodyPr>
            <a:normAutofit fontScale="92500" lnSpcReduction="20000"/>
          </a:bodyPr>
          <a:lstStyle/>
          <a:p>
            <a:r>
              <a:rPr lang="en-GB" sz="3100" dirty="0"/>
              <a:t>How do we teach numeracy and mathematics?	</a:t>
            </a:r>
          </a:p>
          <a:p>
            <a:pPr lvl="1">
              <a:buFont typeface="Wingdings" panose="05000000000000000000" pitchFamily="2" charset="2"/>
              <a:buChar char="ü"/>
            </a:pPr>
            <a:r>
              <a:rPr lang="en-GB" sz="3100" dirty="0"/>
              <a:t>Practical approaches</a:t>
            </a:r>
          </a:p>
          <a:p>
            <a:pPr lvl="1">
              <a:buFont typeface="Wingdings" panose="05000000000000000000" pitchFamily="2" charset="2"/>
              <a:buChar char="ü"/>
            </a:pPr>
            <a:r>
              <a:rPr lang="en-GB" sz="3100" dirty="0"/>
              <a:t>Dripping tap effect</a:t>
            </a:r>
          </a:p>
          <a:p>
            <a:pPr lvl="1">
              <a:buFont typeface="Wingdings" panose="05000000000000000000" pitchFamily="2" charset="2"/>
              <a:buChar char="ü"/>
            </a:pPr>
            <a:r>
              <a:rPr lang="en-GB" sz="3100" dirty="0"/>
              <a:t>Follow up written work </a:t>
            </a:r>
          </a:p>
          <a:p>
            <a:pPr lvl="1">
              <a:buFont typeface="Wingdings" panose="05000000000000000000" pitchFamily="2" charset="2"/>
              <a:buChar char="ü"/>
            </a:pPr>
            <a:r>
              <a:rPr lang="en-GB" sz="3100" dirty="0"/>
              <a:t>Holistic assessment</a:t>
            </a:r>
          </a:p>
          <a:p>
            <a:pPr marL="457200" lvl="1" indent="0">
              <a:buNone/>
            </a:pPr>
            <a:endParaRPr lang="en-GB" sz="3100" dirty="0"/>
          </a:p>
          <a:p>
            <a:pPr marL="457200" lvl="1" indent="0">
              <a:buNone/>
            </a:pPr>
            <a:r>
              <a:rPr lang="en-GB" sz="3100" dirty="0"/>
              <a:t>“Maths is not just about getting the right answer. It is all about thinking through and finding ways of solving problems. It does not matter if your child gets the wrong answer, as long as they are able to explain their method of reasoning.”</a:t>
            </a:r>
          </a:p>
          <a:p>
            <a:pPr marL="457200" lvl="1" indent="0">
              <a:buNone/>
            </a:pPr>
            <a:endParaRPr lang="en-GB" sz="2600" dirty="0"/>
          </a:p>
          <a:p>
            <a:pPr>
              <a:buFont typeface="Wingdings" panose="05000000000000000000" pitchFamily="2" charset="2"/>
              <a:buChar char="ü"/>
            </a:pPr>
            <a:endParaRPr lang="en-GB" dirty="0"/>
          </a:p>
        </p:txBody>
      </p:sp>
      <p:pic>
        <p:nvPicPr>
          <p:cNvPr id="4" name="Picture 3">
            <a:extLst>
              <a:ext uri="{FF2B5EF4-FFF2-40B4-BE49-F238E27FC236}">
                <a16:creationId xmlns:a16="http://schemas.microsoft.com/office/drawing/2014/main" id="{01AFBBA1-EE95-BA45-B0CA-DFE6809C8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030" y="0"/>
            <a:ext cx="1448972" cy="1448972"/>
          </a:xfrm>
          <a:prstGeom prst="rect">
            <a:avLst/>
          </a:prstGeom>
        </p:spPr>
      </p:pic>
      <p:pic>
        <p:nvPicPr>
          <p:cNvPr id="6" name="Picture 5">
            <a:extLst>
              <a:ext uri="{FF2B5EF4-FFF2-40B4-BE49-F238E27FC236}">
                <a16:creationId xmlns:a16="http://schemas.microsoft.com/office/drawing/2014/main" id="{97A7BBBB-8D01-B441-B777-4253E8828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030" y="1815612"/>
            <a:ext cx="3681297" cy="2555872"/>
          </a:xfrm>
          <a:prstGeom prst="rect">
            <a:avLst/>
          </a:prstGeom>
        </p:spPr>
      </p:pic>
    </p:spTree>
    <p:extLst>
      <p:ext uri="{BB962C8B-B14F-4D97-AF65-F5344CB8AC3E}">
        <p14:creationId xmlns:p14="http://schemas.microsoft.com/office/powerpoint/2010/main" val="104185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Phonics</a:t>
            </a:r>
          </a:p>
        </p:txBody>
      </p:sp>
      <p:sp>
        <p:nvSpPr>
          <p:cNvPr id="3" name="Content Placeholder 2"/>
          <p:cNvSpPr>
            <a:spLocks noGrp="1"/>
          </p:cNvSpPr>
          <p:nvPr>
            <p:ph idx="1"/>
          </p:nvPr>
        </p:nvSpPr>
        <p:spPr>
          <a:xfrm>
            <a:off x="677334" y="1596571"/>
            <a:ext cx="8596668" cy="4444791"/>
          </a:xfrm>
        </p:spPr>
        <p:txBody>
          <a:bodyPr>
            <a:normAutofit/>
          </a:bodyPr>
          <a:lstStyle/>
          <a:p>
            <a:r>
              <a:rPr lang="en-GB" sz="2800" dirty="0"/>
              <a:t>All words are made up of sounds.</a:t>
            </a:r>
          </a:p>
          <a:p>
            <a:r>
              <a:rPr lang="en-GB" sz="2800" dirty="0"/>
              <a:t>26 letters in the alphabet, but there are 44 sounds in the English language. </a:t>
            </a:r>
          </a:p>
          <a:p>
            <a:r>
              <a:rPr lang="en-GB" sz="2800" dirty="0"/>
              <a:t>North Lanarkshire Literacy, supported by jolly phonics, is the current scheme that we use. </a:t>
            </a:r>
          </a:p>
          <a:p>
            <a:r>
              <a:rPr lang="en-GB" sz="2800" dirty="0"/>
              <a:t>Daily lesson involves learning the sound, letter formation, a song and words that begin with the particular letter being taught. </a:t>
            </a:r>
          </a:p>
        </p:txBody>
      </p:sp>
      <p:pic>
        <p:nvPicPr>
          <p:cNvPr id="4" name="Picture 3">
            <a:extLst>
              <a:ext uri="{FF2B5EF4-FFF2-40B4-BE49-F238E27FC236}">
                <a16:creationId xmlns:a16="http://schemas.microsoft.com/office/drawing/2014/main" id="{E9755E90-A1E6-6F47-B777-019EB171B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5555623"/>
            <a:ext cx="1302377" cy="1302377"/>
          </a:xfrm>
          <a:prstGeom prst="rect">
            <a:avLst/>
          </a:prstGeom>
        </p:spPr>
      </p:pic>
      <p:pic>
        <p:nvPicPr>
          <p:cNvPr id="7" name="Picture 6">
            <a:extLst>
              <a:ext uri="{FF2B5EF4-FFF2-40B4-BE49-F238E27FC236}">
                <a16:creationId xmlns:a16="http://schemas.microsoft.com/office/drawing/2014/main" id="{29FD3B0E-9ED9-4A4E-A703-7E800414F252}"/>
              </a:ext>
            </a:extLst>
          </p:cNvPr>
          <p:cNvPicPr>
            <a:picLocks noChangeAspect="1"/>
          </p:cNvPicPr>
          <p:nvPr/>
        </p:nvPicPr>
        <p:blipFill rotWithShape="1">
          <a:blip r:embed="rId4">
            <a:extLst>
              <a:ext uri="{28A0092B-C50C-407E-A947-70E740481C1C}">
                <a14:useLocalDpi xmlns:a14="http://schemas.microsoft.com/office/drawing/2010/main" val="0"/>
              </a:ext>
            </a:extLst>
          </a:blip>
          <a:srcRect t="11677" b="11659"/>
          <a:stretch/>
        </p:blipFill>
        <p:spPr>
          <a:xfrm>
            <a:off x="7198556" y="40975"/>
            <a:ext cx="2075446" cy="2124221"/>
          </a:xfrm>
          <a:prstGeom prst="rect">
            <a:avLst/>
          </a:prstGeom>
        </p:spPr>
      </p:pic>
    </p:spTree>
    <p:extLst>
      <p:ext uri="{BB962C8B-B14F-4D97-AF65-F5344CB8AC3E}">
        <p14:creationId xmlns:p14="http://schemas.microsoft.com/office/powerpoint/2010/main" val="209005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Letter Formation</a:t>
            </a:r>
          </a:p>
        </p:txBody>
      </p:sp>
      <p:sp>
        <p:nvSpPr>
          <p:cNvPr id="3" name="Content Placeholder 2"/>
          <p:cNvSpPr>
            <a:spLocks noGrp="1"/>
          </p:cNvSpPr>
          <p:nvPr>
            <p:ph idx="1"/>
          </p:nvPr>
        </p:nvSpPr>
        <p:spPr/>
        <p:txBody>
          <a:bodyPr>
            <a:normAutofit/>
          </a:bodyPr>
          <a:lstStyle/>
          <a:p>
            <a:r>
              <a:rPr lang="en-GB" sz="2400" dirty="0"/>
              <a:t>At this stage in their development it is important that children learn to form their letters correctly.</a:t>
            </a:r>
          </a:p>
          <a:p>
            <a:r>
              <a:rPr lang="en-GB" sz="2400" dirty="0"/>
              <a:t>A variety of activities will be used to ensure this, for example </a:t>
            </a:r>
          </a:p>
          <a:p>
            <a:pPr lvl="1">
              <a:buFont typeface="Wingdings" pitchFamily="2" charset="2"/>
              <a:buChar char="ü"/>
            </a:pPr>
            <a:r>
              <a:rPr lang="en-GB" sz="2000" dirty="0"/>
              <a:t>Mark making</a:t>
            </a:r>
          </a:p>
          <a:p>
            <a:pPr lvl="1">
              <a:buFont typeface="Wingdings" pitchFamily="2" charset="2"/>
              <a:buChar char="ü"/>
            </a:pPr>
            <a:r>
              <a:rPr lang="en-GB" sz="2000" dirty="0"/>
              <a:t>Sand/glitter/shaving foam trays</a:t>
            </a:r>
          </a:p>
          <a:p>
            <a:pPr lvl="1">
              <a:buFont typeface="Wingdings" pitchFamily="2" charset="2"/>
              <a:buChar char="ü"/>
            </a:pPr>
            <a:r>
              <a:rPr lang="en-GB" sz="2000" dirty="0"/>
              <a:t>Daily written practice</a:t>
            </a:r>
          </a:p>
          <a:p>
            <a:pPr lvl="1">
              <a:buFont typeface="Wingdings" pitchFamily="2" charset="2"/>
              <a:buChar char="ü"/>
            </a:pPr>
            <a:r>
              <a:rPr lang="en-GB" sz="2000" dirty="0"/>
              <a:t>Observation</a:t>
            </a:r>
          </a:p>
        </p:txBody>
      </p:sp>
      <p:pic>
        <p:nvPicPr>
          <p:cNvPr id="4" name="Picture 3">
            <a:extLst>
              <a:ext uri="{FF2B5EF4-FFF2-40B4-BE49-F238E27FC236}">
                <a16:creationId xmlns:a16="http://schemas.microsoft.com/office/drawing/2014/main" id="{16A4014F-D28A-674C-8DA1-C27AB08C3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5" y="5564098"/>
            <a:ext cx="1174325" cy="1174325"/>
          </a:xfrm>
          <a:prstGeom prst="rect">
            <a:avLst/>
          </a:prstGeom>
        </p:spPr>
      </p:pic>
      <p:pic>
        <p:nvPicPr>
          <p:cNvPr id="6" name="Picture 5">
            <a:extLst>
              <a:ext uri="{FF2B5EF4-FFF2-40B4-BE49-F238E27FC236}">
                <a16:creationId xmlns:a16="http://schemas.microsoft.com/office/drawing/2014/main" id="{E9478F77-2084-5D49-B116-90D95BDD3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902" y="3826339"/>
            <a:ext cx="4143314" cy="2697625"/>
          </a:xfrm>
          <a:prstGeom prst="rect">
            <a:avLst/>
          </a:prstGeom>
        </p:spPr>
      </p:pic>
    </p:spTree>
    <p:extLst>
      <p:ext uri="{BB962C8B-B14F-4D97-AF65-F5344CB8AC3E}">
        <p14:creationId xmlns:p14="http://schemas.microsoft.com/office/powerpoint/2010/main" val="128052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2B7A4AC1-ECD1-BD48-9FBC-E5C109FDE233}"/>
                  </a:ext>
                </a:extLst>
              </p:cNvPr>
              <p:cNvGraphicFramePr>
                <a:graphicFrameLocks noGrp="1"/>
              </p:cNvGraphicFramePr>
              <p:nvPr>
                <p:ph idx="1"/>
                <p:extLst>
                  <p:ext uri="{D42A27DB-BD31-4B8C-83A1-F6EECF244321}">
                    <p14:modId xmlns:p14="http://schemas.microsoft.com/office/powerpoint/2010/main" val="965337795"/>
                  </p:ext>
                </p:extLst>
              </p:nvPr>
            </p:nvGraphicFramePr>
            <p:xfrm>
              <a:off x="445770" y="320040"/>
              <a:ext cx="10847070" cy="629793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a:extLst>
                  <a:ext uri="{FF2B5EF4-FFF2-40B4-BE49-F238E27FC236}">
                    <a16:creationId xmlns:a16="http://schemas.microsoft.com/office/drawing/2014/main" id="{2B7A4AC1-ECD1-BD48-9FBC-E5C109FDE233}"/>
                  </a:ext>
                </a:extLst>
              </p:cNvPr>
              <p:cNvPicPr>
                <a:picLocks noGrp="1" noRot="1" noChangeAspect="1" noMove="1" noResize="1" noEditPoints="1" noAdjustHandles="1" noChangeArrowheads="1" noChangeShapeType="1"/>
              </p:cNvPicPr>
              <p:nvPr/>
            </p:nvPicPr>
            <p:blipFill>
              <a:blip r:embed="rId4"/>
              <a:stretch>
                <a:fillRect/>
              </a:stretch>
            </p:blipFill>
            <p:spPr>
              <a:xfrm>
                <a:off x="445770" y="320040"/>
                <a:ext cx="10847070" cy="6297930"/>
              </a:xfrm>
              <a:prstGeom prst="rect">
                <a:avLst/>
              </a:prstGeom>
            </p:spPr>
          </p:pic>
        </mc:Fallback>
      </mc:AlternateContent>
    </p:spTree>
    <p:extLst>
      <p:ext uri="{BB962C8B-B14F-4D97-AF65-F5344CB8AC3E}">
        <p14:creationId xmlns:p14="http://schemas.microsoft.com/office/powerpoint/2010/main" val="307255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Reading</a:t>
            </a:r>
          </a:p>
        </p:txBody>
      </p:sp>
      <p:sp>
        <p:nvSpPr>
          <p:cNvPr id="3" name="Content Placeholder 2"/>
          <p:cNvSpPr>
            <a:spLocks noGrp="1"/>
          </p:cNvSpPr>
          <p:nvPr>
            <p:ph idx="1"/>
          </p:nvPr>
        </p:nvSpPr>
        <p:spPr>
          <a:xfrm>
            <a:off x="677334" y="1669143"/>
            <a:ext cx="8596668" cy="4372219"/>
          </a:xfrm>
        </p:spPr>
        <p:txBody>
          <a:bodyPr/>
          <a:lstStyle/>
          <a:p>
            <a:r>
              <a:rPr lang="en-GB" sz="2800" dirty="0"/>
              <a:t>In Primary 1 we will use a range of reading resources and books.</a:t>
            </a:r>
          </a:p>
          <a:p>
            <a:r>
              <a:rPr lang="en-GB" sz="2800" dirty="0"/>
              <a:t>The books begin with picture books with an extended story to go with the book, this reinforces that illustrations also tell a story. </a:t>
            </a:r>
          </a:p>
          <a:p>
            <a:r>
              <a:rPr lang="en-GB" sz="2800" dirty="0"/>
              <a:t>Most key words can be sounded out which links to our phonics. Some words just need to be learned for example: was, her and put.</a:t>
            </a:r>
          </a:p>
          <a:p>
            <a:pPr marL="0" indent="0">
              <a:buNone/>
            </a:pPr>
            <a:endParaRPr lang="en-GB" dirty="0"/>
          </a:p>
        </p:txBody>
      </p:sp>
      <p:pic>
        <p:nvPicPr>
          <p:cNvPr id="4" name="Picture 3">
            <a:extLst>
              <a:ext uri="{FF2B5EF4-FFF2-40B4-BE49-F238E27FC236}">
                <a16:creationId xmlns:a16="http://schemas.microsoft.com/office/drawing/2014/main" id="{F1AA1133-5568-4549-9E9F-79983726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5" y="5383530"/>
            <a:ext cx="1474470" cy="1474470"/>
          </a:xfrm>
          <a:prstGeom prst="rect">
            <a:avLst/>
          </a:prstGeom>
        </p:spPr>
      </p:pic>
    </p:spTree>
    <p:extLst>
      <p:ext uri="{BB962C8B-B14F-4D97-AF65-F5344CB8AC3E}">
        <p14:creationId xmlns:p14="http://schemas.microsoft.com/office/powerpoint/2010/main" val="271294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A9081-4A5F-A34C-8CF4-905E34E30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16" y="0"/>
            <a:ext cx="7610621" cy="6858000"/>
          </a:xfrm>
          <a:prstGeom prst="rect">
            <a:avLst/>
          </a:prstGeom>
        </p:spPr>
      </p:pic>
    </p:spTree>
    <p:extLst>
      <p:ext uri="{BB962C8B-B14F-4D97-AF65-F5344CB8AC3E}">
        <p14:creationId xmlns:p14="http://schemas.microsoft.com/office/powerpoint/2010/main" val="3981589325"/>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7.png"/></Relationships>
</file>

<file path=ppt/webextensions/webextension1.xml><?xml version="1.0" encoding="utf-8"?>
<we:webextension xmlns:we="http://schemas.microsoft.com/office/webextensions/webextension/2010/11" id="{96924B25-C92A-A843-9599-F8297E9B7B57}">
  <we:reference id="wa104221182" version="3.3.0.0" store="en-US" storeType="OMEX"/>
  <we:alternateReferences>
    <we:reference id="WA104221182" version="3.3.0.0" store="WA104221182" storeType="OMEX"/>
  </we:alternateReferences>
  <we:properties>
    <we:property name="autoplay" value="0"/>
    <we:property name="endtime" value="0"/>
    <we:property name="slideId" value="269"/>
    <we:property name="starttime" value="0"/>
    <we:property name="vid" value="&quot;https://www.youtube.com/watch?v=_jAz8wse6iI&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Facet</Template>
  <TotalTime>275</TotalTime>
  <Words>1108</Words>
  <Application>Microsoft Macintosh PowerPoint</Application>
  <PresentationFormat>Widescreen</PresentationFormat>
  <Paragraphs>87</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Primary 1 Induction- The curriculum</vt:lpstr>
      <vt:lpstr>Overview</vt:lpstr>
      <vt:lpstr>Play </vt:lpstr>
      <vt:lpstr>Numeracy and Mathematics </vt:lpstr>
      <vt:lpstr>Literacy- Phonics</vt:lpstr>
      <vt:lpstr>Literacy- Letter Formation</vt:lpstr>
      <vt:lpstr>PowerPoint Presentation</vt:lpstr>
      <vt:lpstr>Literacy- Reading</vt:lpstr>
      <vt:lpstr>PowerPoint Presentation</vt:lpstr>
      <vt:lpstr>Homework</vt:lpstr>
      <vt:lpstr>Getting A Headstart </vt:lpstr>
      <vt:lpstr>We really can’t wait to meet you!</vt:lpstr>
    </vt:vector>
  </TitlesOfParts>
  <Company>NAC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1 Induction- The curriculum</dc:title>
  <dc:creator>Laura Bonn</dc:creator>
  <cp:lastModifiedBy>Microsoft Office User</cp:lastModifiedBy>
  <cp:revision>24</cp:revision>
  <cp:lastPrinted>2019-05-21T20:22:02Z</cp:lastPrinted>
  <dcterms:created xsi:type="dcterms:W3CDTF">2019-05-17T14:12:17Z</dcterms:created>
  <dcterms:modified xsi:type="dcterms:W3CDTF">2020-06-05T07:14:43Z</dcterms:modified>
</cp:coreProperties>
</file>