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notesMasterIdLst>
    <p:notesMasterId r:id="rId10"/>
  </p:notesMasterIdLst>
  <p:sldIdLst>
    <p:sldId id="256" r:id="rId2"/>
    <p:sldId id="258" r:id="rId3"/>
    <p:sldId id="261" r:id="rId4"/>
    <p:sldId id="259" r:id="rId5"/>
    <p:sldId id="257" r:id="rId6"/>
    <p:sldId id="260"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4" d="100"/>
          <a:sy n="64" d="100"/>
        </p:scale>
        <p:origin x="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6D9D7-38F2-46F1-9939-CE277A7E89CB}" type="datetimeFigureOut">
              <a:rPr lang="en-GB" smtClean="0"/>
              <a:t>05/02/2023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55A35-4D1B-42FF-87D7-9C19B94BCF68}" type="slidenum">
              <a:rPr lang="en-GB" smtClean="0"/>
              <a:t>‹#›</a:t>
            </a:fld>
            <a:endParaRPr lang="en-GB"/>
          </a:p>
        </p:txBody>
      </p:sp>
    </p:spTree>
    <p:extLst>
      <p:ext uri="{BB962C8B-B14F-4D97-AF65-F5344CB8AC3E}">
        <p14:creationId xmlns:p14="http://schemas.microsoft.com/office/powerpoint/2010/main" val="372853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https://www.unicef.org/media/60231/file</a:t>
            </a:r>
            <a:endParaRPr lang="en-GB" dirty="0"/>
          </a:p>
        </p:txBody>
      </p:sp>
      <p:sp>
        <p:nvSpPr>
          <p:cNvPr id="4" name="Slide Number Placeholder 3"/>
          <p:cNvSpPr>
            <a:spLocks noGrp="1"/>
          </p:cNvSpPr>
          <p:nvPr>
            <p:ph type="sldNum" sz="quarter" idx="10"/>
          </p:nvPr>
        </p:nvSpPr>
        <p:spPr/>
        <p:txBody>
          <a:bodyPr/>
          <a:lstStyle/>
          <a:p>
            <a:fld id="{2C955A35-4D1B-42FF-87D7-9C19B94BCF68}" type="slidenum">
              <a:rPr lang="en-GB" smtClean="0"/>
              <a:t>6</a:t>
            </a:fld>
            <a:endParaRPr lang="en-GB"/>
          </a:p>
        </p:txBody>
      </p:sp>
    </p:spTree>
    <p:extLst>
      <p:ext uri="{BB962C8B-B14F-4D97-AF65-F5344CB8AC3E}">
        <p14:creationId xmlns:p14="http://schemas.microsoft.com/office/powerpoint/2010/main" val="144390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https://www.unicef.org/media/60231/file</a:t>
            </a:r>
          </a:p>
          <a:p>
            <a:endParaRPr lang="en-GB" dirty="0"/>
          </a:p>
        </p:txBody>
      </p:sp>
      <p:sp>
        <p:nvSpPr>
          <p:cNvPr id="4" name="Slide Number Placeholder 3"/>
          <p:cNvSpPr>
            <a:spLocks noGrp="1"/>
          </p:cNvSpPr>
          <p:nvPr>
            <p:ph type="sldNum" sz="quarter" idx="10"/>
          </p:nvPr>
        </p:nvSpPr>
        <p:spPr/>
        <p:txBody>
          <a:bodyPr/>
          <a:lstStyle/>
          <a:p>
            <a:fld id="{2C955A35-4D1B-42FF-87D7-9C19B94BCF68}" type="slidenum">
              <a:rPr lang="en-GB" smtClean="0"/>
              <a:t>7</a:t>
            </a:fld>
            <a:endParaRPr lang="en-GB"/>
          </a:p>
        </p:txBody>
      </p:sp>
    </p:spTree>
    <p:extLst>
      <p:ext uri="{BB962C8B-B14F-4D97-AF65-F5344CB8AC3E}">
        <p14:creationId xmlns:p14="http://schemas.microsoft.com/office/powerpoint/2010/main" val="4293222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14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57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703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52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0904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686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8873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425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40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76955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971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35737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472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429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72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20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286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2/5/2023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872341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1DOPyjKSUxo" TargetMode="Externa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fi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jf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www.unicef.org/media/60231/file" TargetMode="External"/><Relationship Id="rId7" Type="http://schemas.openxmlformats.org/officeDocument/2006/relationships/image" Target="../media/image10.jf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youtu.be/NfyPNHwOxvY" TargetMode="External"/><Relationship Id="rId5" Type="http://schemas.openxmlformats.org/officeDocument/2006/relationships/hyperlink" Target="https://youtu.be/RbJfOfn9Qik"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video" Target="https://www.youtube.com/embed/gg_XZ-2Mx_8" TargetMode="External"/><Relationship Id="rId6" Type="http://schemas.openxmlformats.org/officeDocument/2006/relationships/image" Target="../media/image10.jfif"/><Relationship Id="rId5" Type="http://schemas.openxmlformats.org/officeDocument/2006/relationships/hyperlink" Target="https://youtu.be/gg_XZ-2Mx_8"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Springside Primary &amp; Early Years</a:t>
            </a:r>
            <a:endParaRPr lang="en-GB" dirty="0"/>
          </a:p>
        </p:txBody>
      </p:sp>
      <p:sp>
        <p:nvSpPr>
          <p:cNvPr id="3" name="Subtitle 2"/>
          <p:cNvSpPr>
            <a:spLocks noGrp="1"/>
          </p:cNvSpPr>
          <p:nvPr>
            <p:ph type="subTitle" idx="1"/>
          </p:nvPr>
        </p:nvSpPr>
        <p:spPr>
          <a:xfrm>
            <a:off x="2692398" y="3657597"/>
            <a:ext cx="6996132" cy="1320802"/>
          </a:xfrm>
        </p:spPr>
        <p:txBody>
          <a:bodyPr>
            <a:normAutofit/>
          </a:bodyPr>
          <a:lstStyle/>
          <a:p>
            <a:r>
              <a:rPr lang="en-GB" sz="4800" dirty="0" smtClean="0"/>
              <a:t>Rights Respecting School </a:t>
            </a:r>
            <a:r>
              <a:rPr lang="en-GB" sz="1600" dirty="0" smtClean="0"/>
              <a:t>update</a:t>
            </a:r>
            <a:endParaRPr lang="en-GB" sz="1600" dirty="0"/>
          </a:p>
        </p:txBody>
      </p:sp>
      <p:pic>
        <p:nvPicPr>
          <p:cNvPr id="5" name="Picture 4"/>
          <p:cNvPicPr/>
          <p:nvPr/>
        </p:nvPicPr>
        <p:blipFill>
          <a:blip r:embed="rId2">
            <a:extLst>
              <a:ext uri="{BEBA8EAE-BF5A-486C-A8C5-ECC9F3942E4B}">
                <a14:imgProps xmlns:a14="http://schemas.microsoft.com/office/drawing/2010/main">
                  <a14:imgLayer r:embed="rId3">
                    <a14:imgEffect>
                      <a14:backgroundRemoval t="9417" b="95964" l="9735" r="96018">
                        <a14:foregroundMark x1="55752" y1="49327" x2="55752" y2="49327"/>
                        <a14:foregroundMark x1="56637" y1="48430" x2="56637" y2="48430"/>
                        <a14:foregroundMark x1="61504" y1="49327" x2="61504" y2="49327"/>
                        <a14:foregroundMark x1="61504" y1="49327" x2="61504" y2="49327"/>
                        <a14:foregroundMark x1="61504" y1="49327" x2="61504" y2="49327"/>
                        <a14:foregroundMark x1="61504" y1="49327" x2="61504" y2="49327"/>
                        <a14:foregroundMark x1="61504" y1="49327" x2="61504" y2="49327"/>
                        <a14:foregroundMark x1="61504" y1="49327" x2="61504" y2="49327"/>
                        <a14:foregroundMark x1="61504" y1="49327" x2="61504" y2="49327"/>
                        <a14:foregroundMark x1="61504" y1="49327" x2="61504" y2="49327"/>
                        <a14:foregroundMark x1="68584" y1="47085" x2="68584" y2="47085"/>
                        <a14:foregroundMark x1="68584" y1="37668" x2="68584" y2="37668"/>
                        <a14:foregroundMark x1="52212" y1="38565" x2="52212" y2="38565"/>
                        <a14:foregroundMark x1="56637" y1="39462" x2="56637" y2="39462"/>
                        <a14:foregroundMark x1="42035" y1="39910" x2="42035" y2="39910"/>
                        <a14:foregroundMark x1="44248" y1="41704" x2="44248" y2="41704"/>
                        <a14:foregroundMark x1="46018" y1="34978" x2="46018" y2="34978"/>
                        <a14:foregroundMark x1="47788" y1="53363" x2="47788" y2="53363"/>
                        <a14:foregroundMark x1="47788" y1="62332" x2="47788" y2="62332"/>
                        <a14:foregroundMark x1="46018" y1="53363" x2="46018" y2="53363"/>
                        <a14:foregroundMark x1="50442" y1="57848" x2="50442" y2="57848"/>
                        <a14:foregroundMark x1="59292" y1="63677" x2="59292" y2="63677"/>
                        <a14:foregroundMark x1="64159" y1="60987" x2="64159" y2="60987"/>
                        <a14:foregroundMark x1="67257" y1="56502" x2="67257" y2="56502"/>
                        <a14:foregroundMark x1="67257" y1="56502" x2="67257" y2="56502"/>
                        <a14:foregroundMark x1="68142" y1="83857" x2="68142" y2="83857"/>
                        <a14:foregroundMark x1="80088" y1="75785" x2="80088" y2="75785"/>
                        <a14:foregroundMark x1="81416" y1="81166" x2="81416" y2="81166"/>
                        <a14:foregroundMark x1="83628" y1="81166" x2="83628" y2="81166"/>
                        <a14:foregroundMark x1="86283" y1="77130" x2="86283" y2="77130"/>
                        <a14:foregroundMark x1="82743" y1="71749" x2="82743" y2="71749"/>
                        <a14:foregroundMark x1="83628" y1="69507" x2="83628" y2="69507"/>
                        <a14:foregroundMark x1="84071" y1="66816" x2="84071" y2="66816"/>
                        <a14:foregroundMark x1="86283" y1="75785" x2="86283" y2="75785"/>
                        <a14:foregroundMark x1="90265" y1="75785" x2="90265" y2="75785"/>
                        <a14:foregroundMark x1="51327" y1="84753" x2="51327" y2="84753"/>
                        <a14:foregroundMark x1="51327" y1="84753" x2="51327" y2="84753"/>
                        <a14:foregroundMark x1="51327" y1="84753" x2="51327" y2="84753"/>
                        <a14:foregroundMark x1="51327" y1="84753" x2="51327" y2="84753"/>
                        <a14:foregroundMark x1="88938" y1="45291" x2="88938" y2="45291"/>
                        <a14:foregroundMark x1="88938" y1="45291" x2="88938" y2="45291"/>
                        <a14:foregroundMark x1="59735" y1="40807" x2="59735" y2="40807"/>
                        <a14:foregroundMark x1="58407" y1="47982" x2="58407" y2="47982"/>
                        <a14:foregroundMark x1="57522" y1="41704" x2="57522" y2="41704"/>
                        <a14:foregroundMark x1="61504" y1="33632" x2="61504" y2="33632"/>
                        <a14:foregroundMark x1="61504" y1="33632" x2="61504" y2="33632"/>
                        <a14:foregroundMark x1="65487" y1="33632" x2="65487" y2="33632"/>
                        <a14:foregroundMark x1="38496" y1="30493" x2="38496" y2="30493"/>
                        <a14:foregroundMark x1="34071" y1="34978" x2="34071" y2="34978"/>
                        <a14:foregroundMark x1="32743" y1="40807" x2="32743" y2="40807"/>
                        <a14:foregroundMark x1="36726" y1="53363" x2="36726" y2="53363"/>
                        <a14:foregroundMark x1="38496" y1="54709" x2="38496" y2="54709"/>
                        <a14:foregroundMark x1="36726" y1="46637" x2="36726" y2="46637"/>
                        <a14:foregroundMark x1="42920" y1="46637" x2="42920" y2="46637"/>
                        <a14:foregroundMark x1="46903" y1="48430" x2="46903" y2="48430"/>
                        <a14:foregroundMark x1="56195" y1="52466" x2="56195" y2="52466"/>
                        <a14:foregroundMark x1="57522" y1="60090" x2="57522" y2="60090"/>
                        <a14:foregroundMark x1="46018" y1="61435" x2="46018" y2="61435"/>
                        <a14:foregroundMark x1="43805" y1="60090" x2="43805" y2="60090"/>
                        <a14:foregroundMark x1="52212" y1="71300" x2="52212" y2="71300"/>
                        <a14:foregroundMark x1="57080" y1="69955" x2="57080" y2="69955"/>
                        <a14:foregroundMark x1="61504" y1="66816" x2="61504" y2="66816"/>
                        <a14:foregroundMark x1="65044" y1="64574" x2="65044" y2="64574"/>
                        <a14:foregroundMark x1="69469" y1="60538" x2="69469" y2="60538"/>
                        <a14:foregroundMark x1="70354" y1="55605" x2="70354" y2="55605"/>
                        <a14:foregroundMark x1="62389" y1="50224" x2="62389" y2="50224"/>
                        <a14:foregroundMark x1="67257" y1="51121" x2="67257" y2="51121"/>
                        <a14:foregroundMark x1="69912" y1="51121" x2="69912" y2="51121"/>
                        <a14:foregroundMark x1="72566" y1="50673" x2="72566" y2="50673"/>
                        <a14:foregroundMark x1="76549" y1="49776" x2="76549" y2="49776"/>
                        <a14:foregroundMark x1="76549" y1="39910" x2="76549" y2="39910"/>
                        <a14:foregroundMark x1="76549" y1="35426" x2="76549" y2="35426"/>
                        <a14:foregroundMark x1="74779" y1="34081" x2="74779" y2="34081"/>
                        <a14:foregroundMark x1="70354" y1="30493" x2="70354" y2="30493"/>
                        <a14:foregroundMark x1="69469" y1="33184" x2="69469" y2="33184"/>
                        <a14:foregroundMark x1="54425" y1="33184" x2="54425" y2="33184"/>
                        <a14:foregroundMark x1="39381" y1="39462" x2="39381" y2="39462"/>
                        <a14:foregroundMark x1="53540" y1="46637" x2="53540" y2="46637"/>
                        <a14:foregroundMark x1="53540" y1="41256" x2="53540" y2="41256"/>
                        <a14:foregroundMark x1="46018" y1="39013" x2="46018" y2="39013"/>
                        <a14:foregroundMark x1="32743" y1="48879" x2="32743" y2="48879"/>
                        <a14:foregroundMark x1="37168" y1="55605" x2="37168" y2="55605"/>
                        <a14:foregroundMark x1="39381" y1="60538" x2="39381" y2="60538"/>
                        <a14:foregroundMark x1="41593" y1="57399" x2="41593" y2="57399"/>
                        <a14:foregroundMark x1="46018" y1="66816" x2="46018" y2="66816"/>
                        <a14:foregroundMark x1="51770" y1="66816" x2="51770" y2="66816"/>
                        <a14:foregroundMark x1="54867" y1="60987" x2="54867" y2="60987"/>
                        <a14:foregroundMark x1="56637" y1="57848" x2="56637" y2="57848"/>
                        <a14:foregroundMark x1="34513" y1="81614" x2="34513" y2="81614"/>
                        <a14:foregroundMark x1="33186" y1="78027" x2="33186" y2="78027"/>
                        <a14:foregroundMark x1="34071" y1="73991" x2="34071" y2="73991"/>
                        <a14:foregroundMark x1="41150" y1="73543" x2="41150" y2="73543"/>
                        <a14:foregroundMark x1="28761" y1="71749" x2="28761" y2="71749"/>
                        <a14:foregroundMark x1="25664" y1="68161" x2="25664" y2="68161"/>
                        <a14:foregroundMark x1="29646" y1="79821" x2="29646" y2="79821"/>
                        <a14:foregroundMark x1="27876" y1="78475" x2="27876" y2="78475"/>
                        <a14:foregroundMark x1="24336" y1="77578" x2="24336" y2="77578"/>
                        <a14:foregroundMark x1="23451" y1="76233" x2="23451" y2="76233"/>
                        <a14:foregroundMark x1="19027" y1="73543" x2="19027" y2="73543"/>
                        <a14:foregroundMark x1="46903" y1="85650" x2="46903" y2="85650"/>
                        <a14:foregroundMark x1="55310" y1="90135" x2="55310" y2="90135"/>
                        <a14:foregroundMark x1="65929" y1="85650" x2="65929" y2="85650"/>
                        <a14:foregroundMark x1="69027" y1="83408" x2="69027" y2="83408"/>
                        <a14:foregroundMark x1="51770" y1="87892" x2="51770" y2="87892"/>
                        <a14:foregroundMark x1="57080" y1="85650" x2="57080" y2="85650"/>
                        <a14:foregroundMark x1="75664" y1="76233" x2="75664" y2="76233"/>
                        <a14:foregroundMark x1="69469" y1="75785" x2="69469" y2="75785"/>
                        <a14:foregroundMark x1="53540" y1="67713" x2="53540" y2="67713"/>
                        <a14:foregroundMark x1="65929" y1="44395" x2="65929" y2="44395"/>
                      </a14:backgroundRemoval>
                    </a14:imgEffect>
                  </a14:imgLayer>
                </a14:imgProps>
              </a:ext>
              <a:ext uri="{28A0092B-C50C-407E-A947-70E740481C1C}">
                <a14:useLocalDpi xmlns:a14="http://schemas.microsoft.com/office/drawing/2010/main" val="0"/>
              </a:ext>
            </a:extLst>
          </a:blip>
          <a:stretch>
            <a:fillRect/>
          </a:stretch>
        </p:blipFill>
        <p:spPr>
          <a:xfrm>
            <a:off x="10104284" y="-57594"/>
            <a:ext cx="2152650" cy="2124075"/>
          </a:xfrm>
          <a:prstGeom prst="rect">
            <a:avLst/>
          </a:prstGeom>
        </p:spPr>
      </p:pic>
      <p:sp>
        <p:nvSpPr>
          <p:cNvPr id="6" name="TextBox 5"/>
          <p:cNvSpPr txBox="1"/>
          <p:nvPr/>
        </p:nvSpPr>
        <p:spPr>
          <a:xfrm>
            <a:off x="6430612" y="4959624"/>
            <a:ext cx="6202018" cy="369332"/>
          </a:xfrm>
          <a:prstGeom prst="rect">
            <a:avLst/>
          </a:prstGeom>
          <a:noFill/>
          <a:ln>
            <a:noFill/>
          </a:ln>
        </p:spPr>
        <p:txBody>
          <a:bodyPr wrap="square" rtlCol="0">
            <a:spAutoFit/>
          </a:bodyPr>
          <a:lstStyle/>
          <a:p>
            <a:r>
              <a:rPr lang="en-GB" dirty="0" smtClean="0"/>
              <a:t>Collegiate – Tuesday 7</a:t>
            </a:r>
            <a:r>
              <a:rPr lang="en-GB" baseline="30000" dirty="0" smtClean="0"/>
              <a:t>th</a:t>
            </a:r>
            <a:r>
              <a:rPr lang="en-GB" dirty="0" smtClean="0"/>
              <a:t> February</a:t>
            </a:r>
            <a:endParaRPr lang="en-GB" dirty="0"/>
          </a:p>
        </p:txBody>
      </p:sp>
    </p:spTree>
    <p:extLst>
      <p:ext uri="{BB962C8B-B14F-4D97-AF65-F5344CB8AC3E}">
        <p14:creationId xmlns:p14="http://schemas.microsoft.com/office/powerpoint/2010/main" val="414280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600" dirty="0" smtClean="0">
                <a:latin typeface="Comic Sans MS" panose="030F0702030302020204" pitchFamily="66" charset="0"/>
              </a:rPr>
              <a:t>Springside Primary &amp; Early Years is working </a:t>
            </a:r>
            <a:r>
              <a:rPr lang="en-GB" sz="1600" dirty="0">
                <a:latin typeface="Comic Sans MS" panose="030F0702030302020204" pitchFamily="66" charset="0"/>
              </a:rPr>
              <a:t>to </a:t>
            </a:r>
            <a:r>
              <a:rPr lang="en-GB" sz="1600" dirty="0" smtClean="0">
                <a:latin typeface="Comic Sans MS" panose="030F0702030302020204" pitchFamily="66" charset="0"/>
              </a:rPr>
              <a:t>create a </a:t>
            </a:r>
            <a:r>
              <a:rPr lang="en-GB" sz="1600" dirty="0">
                <a:latin typeface="Comic Sans MS" panose="030F0702030302020204" pitchFamily="66" charset="0"/>
              </a:rPr>
              <a:t>safe and inspiring </a:t>
            </a:r>
            <a:r>
              <a:rPr lang="en-GB" sz="1600" dirty="0" smtClean="0">
                <a:latin typeface="Comic Sans MS" panose="030F0702030302020204" pitchFamily="66" charset="0"/>
              </a:rPr>
              <a:t>place </a:t>
            </a:r>
            <a:r>
              <a:rPr lang="en-GB" sz="1600" dirty="0">
                <a:latin typeface="Comic Sans MS" panose="030F0702030302020204" pitchFamily="66" charset="0"/>
              </a:rPr>
              <a:t>to learn, where </a:t>
            </a:r>
            <a:r>
              <a:rPr lang="en-GB" sz="1600" dirty="0" smtClean="0">
                <a:latin typeface="Comic Sans MS" panose="030F0702030302020204" pitchFamily="66" charset="0"/>
              </a:rPr>
              <a:t>our children </a:t>
            </a:r>
            <a:r>
              <a:rPr lang="en-GB" sz="1600" dirty="0">
                <a:latin typeface="Comic Sans MS" panose="030F0702030302020204" pitchFamily="66" charset="0"/>
              </a:rPr>
              <a:t>are respected, their talents are nurtured and they are able to thrive. </a:t>
            </a:r>
            <a:r>
              <a:rPr lang="en-GB" sz="1600" dirty="0" smtClean="0">
                <a:latin typeface="Comic Sans MS" panose="030F0702030302020204" pitchFamily="66" charset="0"/>
              </a:rPr>
              <a:t/>
            </a:r>
            <a:br>
              <a:rPr lang="en-GB" sz="1600" dirty="0" smtClean="0">
                <a:latin typeface="Comic Sans MS" panose="030F0702030302020204" pitchFamily="66" charset="0"/>
              </a:rPr>
            </a:br>
            <a:r>
              <a:rPr lang="en-GB" sz="1600" dirty="0" smtClean="0">
                <a:latin typeface="Comic Sans MS" panose="030F0702030302020204" pitchFamily="66" charset="0"/>
              </a:rPr>
              <a:t>Our </a:t>
            </a:r>
            <a:r>
              <a:rPr lang="en-GB" sz="1600" dirty="0">
                <a:latin typeface="Comic Sans MS" panose="030F0702030302020204" pitchFamily="66" charset="0"/>
              </a:rPr>
              <a:t>Rights Respecting Schools Award embeds these values in daily school life and gives children the best chance to lead happy, healthy lives and to be responsible, active citizens.</a:t>
            </a:r>
            <a:endParaRPr lang="en-GB" sz="1600" dirty="0">
              <a:latin typeface="Comic Sans MS" panose="030F0702030302020204" pitchFamily="66" charset="0"/>
            </a:endParaRPr>
          </a:p>
        </p:txBody>
      </p:sp>
      <p:pic>
        <p:nvPicPr>
          <p:cNvPr id="4" name="1DOPyjKSUxo"/>
          <p:cNvPicPr>
            <a:picLocks noGrp="1" noRot="1" noChangeAspect="1"/>
          </p:cNvPicPr>
          <p:nvPr>
            <p:ph idx="1"/>
            <a:videoFile r:link="rId1"/>
          </p:nvPr>
        </p:nvPicPr>
        <p:blipFill>
          <a:blip r:embed="rId3"/>
          <a:stretch>
            <a:fillRect/>
          </a:stretch>
        </p:blipFill>
        <p:spPr>
          <a:xfrm>
            <a:off x="2991678" y="2470219"/>
            <a:ext cx="6370983" cy="3583678"/>
          </a:xfrm>
          <a:prstGeom prst="rect">
            <a:avLst/>
          </a:prstGeom>
        </p:spPr>
      </p:pic>
      <p:pic>
        <p:nvPicPr>
          <p:cNvPr id="5" name="Picture 4"/>
          <p:cNvPicPr/>
          <p:nvPr/>
        </p:nvPicPr>
        <p:blipFill>
          <a:blip r:embed="rId4">
            <a:extLst>
              <a:ext uri="{BEBA8EAE-BF5A-486C-A8C5-ECC9F3942E4B}">
                <a14:imgProps xmlns:a14="http://schemas.microsoft.com/office/drawing/2010/main">
                  <a14:imgLayer r:embed="rId5">
                    <a14:imgEffect>
                      <a14:backgroundRemoval t="9417" b="95964" l="9735" r="96018">
                        <a14:foregroundMark x1="55752" y1="49327" x2="55752" y2="49327"/>
                        <a14:foregroundMark x1="56637" y1="48430" x2="56637" y2="48430"/>
                        <a14:foregroundMark x1="61504" y1="49327" x2="61504" y2="49327"/>
                        <a14:foregroundMark x1="61504" y1="49327" x2="61504" y2="49327"/>
                        <a14:foregroundMark x1="61504" y1="49327" x2="61504" y2="49327"/>
                        <a14:foregroundMark x1="61504" y1="49327" x2="61504" y2="49327"/>
                        <a14:foregroundMark x1="61504" y1="49327" x2="61504" y2="49327"/>
                        <a14:foregroundMark x1="61504" y1="49327" x2="61504" y2="49327"/>
                        <a14:foregroundMark x1="61504" y1="49327" x2="61504" y2="49327"/>
                        <a14:foregroundMark x1="61504" y1="49327" x2="61504" y2="49327"/>
                        <a14:foregroundMark x1="68584" y1="47085" x2="68584" y2="47085"/>
                        <a14:foregroundMark x1="68584" y1="37668" x2="68584" y2="37668"/>
                        <a14:foregroundMark x1="52212" y1="38565" x2="52212" y2="38565"/>
                        <a14:foregroundMark x1="56637" y1="39462" x2="56637" y2="39462"/>
                        <a14:foregroundMark x1="42035" y1="39910" x2="42035" y2="39910"/>
                        <a14:foregroundMark x1="44248" y1="41704" x2="44248" y2="41704"/>
                        <a14:foregroundMark x1="46018" y1="34978" x2="46018" y2="34978"/>
                        <a14:foregroundMark x1="47788" y1="53363" x2="47788" y2="53363"/>
                        <a14:foregroundMark x1="47788" y1="62332" x2="47788" y2="62332"/>
                        <a14:foregroundMark x1="46018" y1="53363" x2="46018" y2="53363"/>
                        <a14:foregroundMark x1="50442" y1="57848" x2="50442" y2="57848"/>
                        <a14:foregroundMark x1="59292" y1="63677" x2="59292" y2="63677"/>
                        <a14:foregroundMark x1="64159" y1="60987" x2="64159" y2="60987"/>
                        <a14:foregroundMark x1="67257" y1="56502" x2="67257" y2="56502"/>
                        <a14:foregroundMark x1="67257" y1="56502" x2="67257" y2="56502"/>
                        <a14:foregroundMark x1="68142" y1="83857" x2="68142" y2="83857"/>
                        <a14:foregroundMark x1="80088" y1="75785" x2="80088" y2="75785"/>
                        <a14:foregroundMark x1="81416" y1="81166" x2="81416" y2="81166"/>
                        <a14:foregroundMark x1="83628" y1="81166" x2="83628" y2="81166"/>
                        <a14:foregroundMark x1="86283" y1="77130" x2="86283" y2="77130"/>
                        <a14:foregroundMark x1="82743" y1="71749" x2="82743" y2="71749"/>
                        <a14:foregroundMark x1="83628" y1="69507" x2="83628" y2="69507"/>
                        <a14:foregroundMark x1="84071" y1="66816" x2="84071" y2="66816"/>
                        <a14:foregroundMark x1="86283" y1="75785" x2="86283" y2="75785"/>
                        <a14:foregroundMark x1="90265" y1="75785" x2="90265" y2="75785"/>
                        <a14:foregroundMark x1="51327" y1="84753" x2="51327" y2="84753"/>
                        <a14:foregroundMark x1="51327" y1="84753" x2="51327" y2="84753"/>
                        <a14:foregroundMark x1="51327" y1="84753" x2="51327" y2="84753"/>
                        <a14:foregroundMark x1="51327" y1="84753" x2="51327" y2="84753"/>
                        <a14:foregroundMark x1="88938" y1="45291" x2="88938" y2="45291"/>
                        <a14:foregroundMark x1="88938" y1="45291" x2="88938" y2="45291"/>
                        <a14:foregroundMark x1="59735" y1="40807" x2="59735" y2="40807"/>
                        <a14:foregroundMark x1="58407" y1="47982" x2="58407" y2="47982"/>
                        <a14:foregroundMark x1="57522" y1="41704" x2="57522" y2="41704"/>
                        <a14:foregroundMark x1="61504" y1="33632" x2="61504" y2="33632"/>
                        <a14:foregroundMark x1="61504" y1="33632" x2="61504" y2="33632"/>
                        <a14:foregroundMark x1="65487" y1="33632" x2="65487" y2="33632"/>
                        <a14:foregroundMark x1="38496" y1="30493" x2="38496" y2="30493"/>
                        <a14:foregroundMark x1="34071" y1="34978" x2="34071" y2="34978"/>
                        <a14:foregroundMark x1="32743" y1="40807" x2="32743" y2="40807"/>
                        <a14:foregroundMark x1="36726" y1="53363" x2="36726" y2="53363"/>
                        <a14:foregroundMark x1="38496" y1="54709" x2="38496" y2="54709"/>
                        <a14:foregroundMark x1="36726" y1="46637" x2="36726" y2="46637"/>
                        <a14:foregroundMark x1="42920" y1="46637" x2="42920" y2="46637"/>
                        <a14:foregroundMark x1="46903" y1="48430" x2="46903" y2="48430"/>
                        <a14:foregroundMark x1="56195" y1="52466" x2="56195" y2="52466"/>
                        <a14:foregroundMark x1="57522" y1="60090" x2="57522" y2="60090"/>
                        <a14:foregroundMark x1="46018" y1="61435" x2="46018" y2="61435"/>
                        <a14:foregroundMark x1="43805" y1="60090" x2="43805" y2="60090"/>
                        <a14:foregroundMark x1="52212" y1="71300" x2="52212" y2="71300"/>
                        <a14:foregroundMark x1="57080" y1="69955" x2="57080" y2="69955"/>
                        <a14:foregroundMark x1="61504" y1="66816" x2="61504" y2="66816"/>
                        <a14:foregroundMark x1="65044" y1="64574" x2="65044" y2="64574"/>
                        <a14:foregroundMark x1="69469" y1="60538" x2="69469" y2="60538"/>
                        <a14:foregroundMark x1="70354" y1="55605" x2="70354" y2="55605"/>
                        <a14:foregroundMark x1="62389" y1="50224" x2="62389" y2="50224"/>
                        <a14:foregroundMark x1="67257" y1="51121" x2="67257" y2="51121"/>
                        <a14:foregroundMark x1="69912" y1="51121" x2="69912" y2="51121"/>
                        <a14:foregroundMark x1="72566" y1="50673" x2="72566" y2="50673"/>
                        <a14:foregroundMark x1="76549" y1="49776" x2="76549" y2="49776"/>
                        <a14:foregroundMark x1="76549" y1="39910" x2="76549" y2="39910"/>
                        <a14:foregroundMark x1="76549" y1="35426" x2="76549" y2="35426"/>
                        <a14:foregroundMark x1="74779" y1="34081" x2="74779" y2="34081"/>
                        <a14:foregroundMark x1="70354" y1="30493" x2="70354" y2="30493"/>
                        <a14:foregroundMark x1="69469" y1="33184" x2="69469" y2="33184"/>
                        <a14:foregroundMark x1="54425" y1="33184" x2="54425" y2="33184"/>
                        <a14:foregroundMark x1="39381" y1="39462" x2="39381" y2="39462"/>
                        <a14:foregroundMark x1="53540" y1="46637" x2="53540" y2="46637"/>
                        <a14:foregroundMark x1="53540" y1="41256" x2="53540" y2="41256"/>
                        <a14:foregroundMark x1="46018" y1="39013" x2="46018" y2="39013"/>
                        <a14:foregroundMark x1="32743" y1="48879" x2="32743" y2="48879"/>
                        <a14:foregroundMark x1="37168" y1="55605" x2="37168" y2="55605"/>
                        <a14:foregroundMark x1="39381" y1="60538" x2="39381" y2="60538"/>
                        <a14:foregroundMark x1="41593" y1="57399" x2="41593" y2="57399"/>
                        <a14:foregroundMark x1="46018" y1="66816" x2="46018" y2="66816"/>
                        <a14:foregroundMark x1="51770" y1="66816" x2="51770" y2="66816"/>
                        <a14:foregroundMark x1="54867" y1="60987" x2="54867" y2="60987"/>
                        <a14:foregroundMark x1="56637" y1="57848" x2="56637" y2="57848"/>
                        <a14:foregroundMark x1="34513" y1="81614" x2="34513" y2="81614"/>
                        <a14:foregroundMark x1="33186" y1="78027" x2="33186" y2="78027"/>
                        <a14:foregroundMark x1="34071" y1="73991" x2="34071" y2="73991"/>
                        <a14:foregroundMark x1="41150" y1="73543" x2="41150" y2="73543"/>
                        <a14:foregroundMark x1="28761" y1="71749" x2="28761" y2="71749"/>
                        <a14:foregroundMark x1="25664" y1="68161" x2="25664" y2="68161"/>
                        <a14:foregroundMark x1="29646" y1="79821" x2="29646" y2="79821"/>
                        <a14:foregroundMark x1="27876" y1="78475" x2="27876" y2="78475"/>
                        <a14:foregroundMark x1="24336" y1="77578" x2="24336" y2="77578"/>
                        <a14:foregroundMark x1="23451" y1="76233" x2="23451" y2="76233"/>
                        <a14:foregroundMark x1="19027" y1="73543" x2="19027" y2="73543"/>
                        <a14:foregroundMark x1="46903" y1="85650" x2="46903" y2="85650"/>
                        <a14:foregroundMark x1="55310" y1="90135" x2="55310" y2="90135"/>
                        <a14:foregroundMark x1="65929" y1="85650" x2="65929" y2="85650"/>
                        <a14:foregroundMark x1="69027" y1="83408" x2="69027" y2="83408"/>
                        <a14:foregroundMark x1="51770" y1="87892" x2="51770" y2="87892"/>
                        <a14:foregroundMark x1="57080" y1="85650" x2="57080" y2="85650"/>
                        <a14:foregroundMark x1="75664" y1="76233" x2="75664" y2="76233"/>
                        <a14:foregroundMark x1="69469" y1="75785" x2="69469" y2="75785"/>
                        <a14:foregroundMark x1="53540" y1="67713" x2="53540" y2="67713"/>
                        <a14:foregroundMark x1="65929" y1="44395" x2="65929" y2="44395"/>
                      </a14:backgroundRemoval>
                    </a14:imgEffect>
                  </a14:imgLayer>
                </a14:imgProps>
              </a:ext>
              <a:ext uri="{28A0092B-C50C-407E-A947-70E740481C1C}">
                <a14:useLocalDpi xmlns:a14="http://schemas.microsoft.com/office/drawing/2010/main" val="0"/>
              </a:ext>
            </a:extLst>
          </a:blip>
          <a:stretch>
            <a:fillRect/>
          </a:stretch>
        </p:blipFill>
        <p:spPr>
          <a:xfrm>
            <a:off x="9392882" y="4116248"/>
            <a:ext cx="2152650" cy="2124075"/>
          </a:xfrm>
          <a:prstGeom prst="rect">
            <a:avLst/>
          </a:prstGeom>
        </p:spPr>
      </p:pic>
    </p:spTree>
    <p:extLst>
      <p:ext uri="{BB962C8B-B14F-4D97-AF65-F5344CB8AC3E}">
        <p14:creationId xmlns:p14="http://schemas.microsoft.com/office/powerpoint/2010/main" val="226215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649622"/>
            <a:ext cx="10986654" cy="999069"/>
          </a:xfrm>
        </p:spPr>
        <p:txBody>
          <a:bodyPr>
            <a:noAutofit/>
          </a:bodyPr>
          <a:lstStyle/>
          <a:p>
            <a:r>
              <a:rPr lang="en-GB" sz="3200" dirty="0" smtClean="0"/>
              <a:t>Linking Springside Primary &amp; Early Years  Vision, Values &amp; Aims </a:t>
            </a:r>
            <a:br>
              <a:rPr lang="en-GB" sz="3200" dirty="0" smtClean="0"/>
            </a:br>
            <a:r>
              <a:rPr lang="en-GB" sz="3200" dirty="0" smtClean="0"/>
              <a:t>With UNCRC Rights Respecting Schools </a:t>
            </a:r>
            <a:endParaRPr lang="en-GB" sz="3200" dirty="0"/>
          </a:p>
        </p:txBody>
      </p:sp>
      <p:sp>
        <p:nvSpPr>
          <p:cNvPr id="3" name="Content Placeholder 2"/>
          <p:cNvSpPr>
            <a:spLocks noGrp="1"/>
          </p:cNvSpPr>
          <p:nvPr>
            <p:ph idx="1"/>
          </p:nvPr>
        </p:nvSpPr>
        <p:spPr>
          <a:xfrm>
            <a:off x="678872" y="1717963"/>
            <a:ext cx="6400800" cy="4433455"/>
          </a:xfrm>
          <a:solidFill>
            <a:schemeClr val="bg1"/>
          </a:solidFill>
        </p:spPr>
        <p:txBody>
          <a:bodyPr>
            <a:normAutofit fontScale="92500" lnSpcReduction="20000"/>
          </a:bodyPr>
          <a:lstStyle/>
          <a:p>
            <a:r>
              <a:rPr lang="en-GB" sz="2000" dirty="0">
                <a:latin typeface="Comic Sans MS" panose="030F0702030302020204" pitchFamily="66" charset="0"/>
              </a:rPr>
              <a:t>At </a:t>
            </a:r>
            <a:r>
              <a:rPr lang="en-GB" sz="2000" dirty="0" smtClean="0">
                <a:latin typeface="Comic Sans MS" panose="030F0702030302020204" pitchFamily="66" charset="0"/>
              </a:rPr>
              <a:t>Springside Primary &amp; Early Years </a:t>
            </a:r>
            <a:r>
              <a:rPr lang="en-GB" sz="2000" dirty="0">
                <a:latin typeface="Comic Sans MS" panose="030F0702030302020204" pitchFamily="66" charset="0"/>
              </a:rPr>
              <a:t>we </a:t>
            </a:r>
            <a:r>
              <a:rPr lang="en-GB" sz="2000" dirty="0" smtClean="0">
                <a:latin typeface="Comic Sans MS" panose="030F0702030302020204" pitchFamily="66" charset="0"/>
              </a:rPr>
              <a:t>are working to </a:t>
            </a:r>
            <a:r>
              <a:rPr lang="en-GB" sz="2000" dirty="0">
                <a:latin typeface="Comic Sans MS" panose="030F0702030302020204" pitchFamily="66" charset="0"/>
              </a:rPr>
              <a:t>embed children’s human rights into our </a:t>
            </a:r>
            <a:r>
              <a:rPr lang="en-GB" sz="2000" dirty="0" smtClean="0">
                <a:latin typeface="Comic Sans MS" panose="030F0702030302020204" pitchFamily="66" charset="0"/>
              </a:rPr>
              <a:t>school visions, values and aims and </a:t>
            </a:r>
            <a:r>
              <a:rPr lang="en-GB" sz="2000" dirty="0">
                <a:latin typeface="Comic Sans MS" panose="030F0702030302020204" pitchFamily="66" charset="0"/>
              </a:rPr>
              <a:t>ensure </a:t>
            </a:r>
            <a:r>
              <a:rPr lang="en-GB" sz="2000" dirty="0" smtClean="0">
                <a:latin typeface="Comic Sans MS" panose="030F0702030302020204" pitchFamily="66" charset="0"/>
              </a:rPr>
              <a:t>each child’s physiological needs, safety needs, social needs and esteem </a:t>
            </a:r>
            <a:r>
              <a:rPr lang="en-GB" sz="2000" dirty="0">
                <a:latin typeface="Comic Sans MS" panose="030F0702030302020204" pitchFamily="66" charset="0"/>
              </a:rPr>
              <a:t>n</a:t>
            </a:r>
            <a:r>
              <a:rPr lang="en-GB" sz="2000" dirty="0" smtClean="0">
                <a:latin typeface="Comic Sans MS" panose="030F0702030302020204" pitchFamily="66" charset="0"/>
              </a:rPr>
              <a:t>eeds and self-actualization </a:t>
            </a:r>
            <a:r>
              <a:rPr lang="en-GB" sz="2000" dirty="0">
                <a:latin typeface="Comic Sans MS" panose="030F0702030302020204" pitchFamily="66" charset="0"/>
              </a:rPr>
              <a:t>n</a:t>
            </a:r>
            <a:r>
              <a:rPr lang="en-GB" sz="2000" dirty="0" smtClean="0">
                <a:latin typeface="Comic Sans MS" panose="030F0702030302020204" pitchFamily="66" charset="0"/>
              </a:rPr>
              <a:t>eeds are met.</a:t>
            </a:r>
          </a:p>
          <a:p>
            <a:r>
              <a:rPr lang="en-GB" sz="2000" dirty="0" smtClean="0">
                <a:latin typeface="Comic Sans MS" panose="030F0702030302020204" pitchFamily="66" charset="0"/>
              </a:rPr>
              <a:t>Our children are developing in their understanding that their rights and the rights of others are </a:t>
            </a:r>
            <a:r>
              <a:rPr lang="en-GB" sz="2000" dirty="0">
                <a:latin typeface="Comic Sans MS" panose="030F0702030302020204" pitchFamily="66" charset="0"/>
              </a:rPr>
              <a:t>inherent, inalienable, indivisible, universal </a:t>
            </a:r>
            <a:r>
              <a:rPr lang="en-GB" sz="2000" dirty="0" smtClean="0">
                <a:latin typeface="Comic Sans MS" panose="030F0702030302020204" pitchFamily="66" charset="0"/>
              </a:rPr>
              <a:t>and </a:t>
            </a:r>
            <a:r>
              <a:rPr lang="en-GB" sz="2000" dirty="0">
                <a:latin typeface="Comic Sans MS" panose="030F0702030302020204" pitchFamily="66" charset="0"/>
              </a:rPr>
              <a:t>unconditional. </a:t>
            </a:r>
            <a:endParaRPr lang="en-GB" sz="2000" dirty="0" smtClean="0">
              <a:latin typeface="Comic Sans MS" panose="030F0702030302020204" pitchFamily="66" charset="0"/>
            </a:endParaRPr>
          </a:p>
          <a:p>
            <a:r>
              <a:rPr lang="en-GB" sz="2000" dirty="0" smtClean="0">
                <a:latin typeface="Comic Sans MS" panose="030F0702030302020204" pitchFamily="66" charset="0"/>
              </a:rPr>
              <a:t> </a:t>
            </a:r>
            <a:r>
              <a:rPr lang="en-GB" sz="2000" dirty="0">
                <a:latin typeface="Comic Sans MS" panose="030F0702030302020204" pitchFamily="66" charset="0"/>
              </a:rPr>
              <a:t>Children and adults collaborate to develop and maintain a rights respecting community based on equality, equity, dignity, respect, non-discrimination and </a:t>
            </a:r>
            <a:r>
              <a:rPr lang="en-GB" sz="2000" dirty="0" smtClean="0">
                <a:latin typeface="Comic Sans MS" panose="030F0702030302020204" pitchFamily="66" charset="0"/>
              </a:rPr>
              <a:t>participation</a:t>
            </a:r>
            <a:r>
              <a:rPr lang="en-GB" sz="2000" dirty="0">
                <a:latin typeface="Comic Sans MS" panose="030F0702030302020204" pitchFamily="66" charset="0"/>
              </a:rPr>
              <a:t>. </a:t>
            </a:r>
          </a:p>
          <a:p>
            <a:r>
              <a:rPr lang="en-GB" sz="2000" dirty="0" smtClean="0">
                <a:latin typeface="Comic Sans MS" panose="030F0702030302020204" pitchFamily="66" charset="0"/>
              </a:rPr>
              <a:t>Children </a:t>
            </a:r>
            <a:r>
              <a:rPr lang="en-GB" sz="2000" dirty="0">
                <a:latin typeface="Comic Sans MS" panose="030F0702030302020204" pitchFamily="66" charset="0"/>
              </a:rPr>
              <a:t>are empowered to enjoy and exercise their rights and promote the rights of others both locally and globally. </a:t>
            </a: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9000"/>
                    </a14:imgEffect>
                  </a14:imgLayer>
                </a14:imgProps>
              </a:ext>
              <a:ext uri="{28A0092B-C50C-407E-A947-70E740481C1C}">
                <a14:useLocalDpi xmlns:a14="http://schemas.microsoft.com/office/drawing/2010/main" val="0"/>
              </a:ext>
            </a:extLst>
          </a:blip>
          <a:srcRect l="4866" t="4286" r="4756" b="4217"/>
          <a:stretch/>
        </p:blipFill>
        <p:spPr>
          <a:xfrm>
            <a:off x="6968832" y="2299855"/>
            <a:ext cx="4599963" cy="328352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5566" y="1068855"/>
            <a:ext cx="1247561" cy="1231000"/>
          </a:xfrm>
          <a:prstGeom prst="rect">
            <a:avLst/>
          </a:prstGeom>
        </p:spPr>
      </p:pic>
    </p:spTree>
    <p:extLst>
      <p:ext uri="{BB962C8B-B14F-4D97-AF65-F5344CB8AC3E}">
        <p14:creationId xmlns:p14="http://schemas.microsoft.com/office/powerpoint/2010/main" val="3496596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5219" y="753532"/>
            <a:ext cx="9601196" cy="1303867"/>
          </a:xfrm>
        </p:spPr>
        <p:txBody>
          <a:bodyPr/>
          <a:lstStyle/>
          <a:p>
            <a:endParaRPr lang="en-GB" dirty="0"/>
          </a:p>
        </p:txBody>
      </p:sp>
      <p:sp>
        <p:nvSpPr>
          <p:cNvPr id="9" name="Rounded Rectangle 8"/>
          <p:cNvSpPr/>
          <p:nvPr/>
        </p:nvSpPr>
        <p:spPr>
          <a:xfrm>
            <a:off x="96968" y="166254"/>
            <a:ext cx="11984196" cy="65809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4254" y="753532"/>
            <a:ext cx="8244434" cy="5568265"/>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581" y="808952"/>
            <a:ext cx="1020907" cy="1007355"/>
          </a:xfrm>
          <a:prstGeom prst="rect">
            <a:avLst/>
          </a:prstGeom>
        </p:spPr>
      </p:pic>
      <p:sp>
        <p:nvSpPr>
          <p:cNvPr id="13" name="TextBox 12"/>
          <p:cNvSpPr txBox="1"/>
          <p:nvPr/>
        </p:nvSpPr>
        <p:spPr>
          <a:xfrm>
            <a:off x="526473" y="753532"/>
            <a:ext cx="2155508" cy="5632311"/>
          </a:xfrm>
          <a:prstGeom prst="rect">
            <a:avLst/>
          </a:prstGeom>
          <a:noFill/>
        </p:spPr>
        <p:txBody>
          <a:bodyPr wrap="square" rtlCol="0">
            <a:spAutoFit/>
          </a:bodyPr>
          <a:lstStyle/>
          <a:p>
            <a:r>
              <a:rPr lang="en-GB" sz="2000" dirty="0">
                <a:latin typeface="Comic Sans MS" panose="030F0702030302020204" pitchFamily="66" charset="0"/>
              </a:rPr>
              <a:t> </a:t>
            </a:r>
            <a:r>
              <a:rPr lang="en-GB" sz="2000" dirty="0" smtClean="0">
                <a:latin typeface="Comic Sans MS" panose="030F0702030302020204" pitchFamily="66" charset="0"/>
              </a:rPr>
              <a:t>Our </a:t>
            </a:r>
            <a:r>
              <a:rPr lang="en-GB" sz="2000" dirty="0">
                <a:latin typeface="Comic Sans MS" panose="030F0702030302020204" pitchFamily="66" charset="0"/>
              </a:rPr>
              <a:t>children </a:t>
            </a:r>
            <a:r>
              <a:rPr lang="en-GB" sz="2000" dirty="0" smtClean="0">
                <a:latin typeface="Comic Sans MS" panose="030F0702030302020204" pitchFamily="66" charset="0"/>
              </a:rPr>
              <a:t>are growing in their understanding that UNCRC rights are…</a:t>
            </a:r>
          </a:p>
          <a:p>
            <a:r>
              <a:rPr lang="en-GB" sz="2000" dirty="0" smtClean="0">
                <a:latin typeface="Comic Sans MS" panose="030F0702030302020204" pitchFamily="66" charset="0"/>
              </a:rPr>
              <a:t> </a:t>
            </a:r>
          </a:p>
          <a:p>
            <a:r>
              <a:rPr lang="en-GB" sz="2000" dirty="0" smtClean="0">
                <a:latin typeface="Comic Sans MS" panose="030F0702030302020204" pitchFamily="66" charset="0"/>
              </a:rPr>
              <a:t>Universal</a:t>
            </a:r>
          </a:p>
          <a:p>
            <a:endParaRPr lang="en-GB" sz="2000" dirty="0">
              <a:latin typeface="Comic Sans MS" panose="030F0702030302020204" pitchFamily="66" charset="0"/>
            </a:endParaRPr>
          </a:p>
          <a:p>
            <a:r>
              <a:rPr lang="en-GB" sz="2000" dirty="0" smtClean="0">
                <a:latin typeface="Comic Sans MS" panose="030F0702030302020204" pitchFamily="66" charset="0"/>
              </a:rPr>
              <a:t>Inherent</a:t>
            </a:r>
          </a:p>
          <a:p>
            <a:endParaRPr lang="en-GB" sz="2000" dirty="0" smtClean="0">
              <a:latin typeface="Comic Sans MS" panose="030F0702030302020204" pitchFamily="66" charset="0"/>
            </a:endParaRPr>
          </a:p>
          <a:p>
            <a:r>
              <a:rPr lang="en-GB" sz="2000" dirty="0" smtClean="0">
                <a:latin typeface="Comic Sans MS" panose="030F0702030302020204" pitchFamily="66" charset="0"/>
              </a:rPr>
              <a:t>Inalienable</a:t>
            </a:r>
          </a:p>
          <a:p>
            <a:endParaRPr lang="en-GB" sz="2000" dirty="0">
              <a:latin typeface="Comic Sans MS" panose="030F0702030302020204" pitchFamily="66" charset="0"/>
            </a:endParaRPr>
          </a:p>
          <a:p>
            <a:r>
              <a:rPr lang="en-GB" sz="2000" dirty="0" smtClean="0">
                <a:latin typeface="Comic Sans MS" panose="030F0702030302020204" pitchFamily="66" charset="0"/>
              </a:rPr>
              <a:t>Indivisible</a:t>
            </a:r>
          </a:p>
          <a:p>
            <a:endParaRPr lang="en-GB" sz="2000" dirty="0">
              <a:latin typeface="Comic Sans MS" panose="030F0702030302020204" pitchFamily="66" charset="0"/>
            </a:endParaRPr>
          </a:p>
          <a:p>
            <a:r>
              <a:rPr lang="en-GB" sz="2000" dirty="0" smtClean="0">
                <a:latin typeface="Comic Sans MS" panose="030F0702030302020204" pitchFamily="66" charset="0"/>
              </a:rPr>
              <a:t>Unconditional</a:t>
            </a:r>
          </a:p>
          <a:p>
            <a:endParaRPr lang="en-GB" sz="2000" dirty="0">
              <a:latin typeface="Comic Sans MS" panose="030F0702030302020204" pitchFamily="66" charset="0"/>
            </a:endParaRPr>
          </a:p>
          <a:p>
            <a:r>
              <a:rPr lang="en-GB" sz="2000" dirty="0" err="1" smtClean="0">
                <a:latin typeface="Comic Sans MS" panose="030F0702030302020204" pitchFamily="66" charset="0"/>
              </a:rPr>
              <a:t>Indivisable</a:t>
            </a:r>
            <a:endParaRPr lang="en-GB" sz="2000" dirty="0">
              <a:latin typeface="Comic Sans MS" panose="030F0702030302020204" pitchFamily="66" charset="0"/>
            </a:endParaRPr>
          </a:p>
        </p:txBody>
      </p:sp>
    </p:spTree>
    <p:extLst>
      <p:ext uri="{BB962C8B-B14F-4D97-AF65-F5344CB8AC3E}">
        <p14:creationId xmlns:p14="http://schemas.microsoft.com/office/powerpoint/2010/main" val="191046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Working Towards Our Silver Award </a:t>
            </a:r>
            <a:br>
              <a:rPr lang="en-GB" dirty="0" smtClean="0"/>
            </a:br>
            <a:r>
              <a:rPr lang="en-GB" dirty="0" smtClean="0"/>
              <a:t>– Rights Aware</a:t>
            </a:r>
            <a:endParaRPr lang="en-GB" dirty="0"/>
          </a:p>
        </p:txBody>
      </p:sp>
      <p:sp>
        <p:nvSpPr>
          <p:cNvPr id="3" name="Content Placeholder 2"/>
          <p:cNvSpPr>
            <a:spLocks noGrp="1"/>
          </p:cNvSpPr>
          <p:nvPr>
            <p:ph idx="1"/>
          </p:nvPr>
        </p:nvSpPr>
        <p:spPr>
          <a:xfrm>
            <a:off x="725557" y="2556931"/>
            <a:ext cx="10754139" cy="3605329"/>
          </a:xfrm>
        </p:spPr>
        <p:txBody>
          <a:bodyPr>
            <a:normAutofit fontScale="77500" lnSpcReduction="20000"/>
          </a:bodyPr>
          <a:lstStyle/>
          <a:p>
            <a:r>
              <a:rPr lang="en-GB" dirty="0"/>
              <a:t>Children at </a:t>
            </a:r>
            <a:r>
              <a:rPr lang="en-GB" dirty="0" smtClean="0"/>
              <a:t>Springside Primary &amp; Early Years School </a:t>
            </a:r>
            <a:r>
              <a:rPr lang="en-GB" dirty="0"/>
              <a:t>engage with and enjoy their rights. </a:t>
            </a:r>
            <a:r>
              <a:rPr lang="en-GB" dirty="0" smtClean="0"/>
              <a:t></a:t>
            </a:r>
          </a:p>
          <a:p>
            <a:r>
              <a:rPr lang="en-GB" dirty="0"/>
              <a:t>Rights </a:t>
            </a:r>
            <a:r>
              <a:rPr lang="en-GB" dirty="0" smtClean="0"/>
              <a:t>are embedded into </a:t>
            </a:r>
            <a:r>
              <a:rPr lang="en-GB" dirty="0"/>
              <a:t>the life of school</a:t>
            </a:r>
            <a:r>
              <a:rPr lang="en-GB" dirty="0" smtClean="0"/>
              <a:t>. </a:t>
            </a:r>
          </a:p>
          <a:p>
            <a:r>
              <a:rPr lang="en-GB" dirty="0"/>
              <a:t>Key ‘Rights Respecting Schools’ language is embedded.  </a:t>
            </a:r>
            <a:endParaRPr lang="en-GB" dirty="0" smtClean="0"/>
          </a:p>
          <a:p>
            <a:r>
              <a:rPr lang="en-GB" dirty="0" smtClean="0"/>
              <a:t>Children are learning to see </a:t>
            </a:r>
            <a:r>
              <a:rPr lang="en-GB" dirty="0"/>
              <a:t>themselves as global citizens.  </a:t>
            </a:r>
            <a:endParaRPr lang="en-GB" dirty="0" smtClean="0"/>
          </a:p>
          <a:p>
            <a:r>
              <a:rPr lang="en-GB" dirty="0" smtClean="0"/>
              <a:t>P4-7 children </a:t>
            </a:r>
            <a:r>
              <a:rPr lang="en-GB" dirty="0"/>
              <a:t>are confident </a:t>
            </a:r>
            <a:r>
              <a:rPr lang="en-GB" dirty="0" smtClean="0"/>
              <a:t>in </a:t>
            </a:r>
            <a:r>
              <a:rPr lang="en-GB" dirty="0"/>
              <a:t>using their pupil </a:t>
            </a:r>
            <a:r>
              <a:rPr lang="en-GB" dirty="0" smtClean="0"/>
              <a:t>voice &amp; EY, P1-3 are learning that their voice is valued and are becoming more confident in sharing their thoughts and ideas . </a:t>
            </a:r>
            <a:r>
              <a:rPr lang="en-GB" dirty="0"/>
              <a:t> </a:t>
            </a:r>
            <a:endParaRPr lang="en-GB" dirty="0" smtClean="0"/>
          </a:p>
          <a:p>
            <a:r>
              <a:rPr lang="en-GB" dirty="0" smtClean="0"/>
              <a:t>The </a:t>
            </a:r>
            <a:r>
              <a:rPr lang="en-GB" dirty="0"/>
              <a:t>whole school community shows respect towards others, irrespective of gender, ethnicity </a:t>
            </a:r>
            <a:r>
              <a:rPr lang="en-GB" dirty="0" smtClean="0"/>
              <a:t>or</a:t>
            </a:r>
          </a:p>
          <a:p>
            <a:pPr marL="0" indent="0">
              <a:buNone/>
            </a:pPr>
            <a:r>
              <a:rPr lang="en-GB" dirty="0"/>
              <a:t> </a:t>
            </a:r>
            <a:r>
              <a:rPr lang="en-GB" dirty="0" smtClean="0"/>
              <a:t>    religion.  </a:t>
            </a:r>
          </a:p>
          <a:p>
            <a:r>
              <a:rPr lang="en-GB" dirty="0" smtClean="0"/>
              <a:t>Diversity </a:t>
            </a:r>
            <a:r>
              <a:rPr lang="en-GB" dirty="0"/>
              <a:t>is celebrated and valued.  </a:t>
            </a:r>
            <a:endParaRPr lang="en-GB" dirty="0" smtClean="0"/>
          </a:p>
          <a:p>
            <a:r>
              <a:rPr lang="en-GB" dirty="0" smtClean="0"/>
              <a:t>Visitors </a:t>
            </a:r>
            <a:r>
              <a:rPr lang="en-GB" dirty="0"/>
              <a:t>recognise the strength of relationships within school.  </a:t>
            </a:r>
            <a:endParaRPr lang="en-GB"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681035"/>
            <a:ext cx="1644720" cy="1644720"/>
          </a:xfrm>
          <a:prstGeom prst="rect">
            <a:avLst/>
          </a:prstGeom>
        </p:spPr>
      </p:pic>
      <p:pic>
        <p:nvPicPr>
          <p:cNvPr id="6" name="Picture 5"/>
          <p:cNvPicPr/>
          <p:nvPr/>
        </p:nvPicPr>
        <p:blipFill>
          <a:blip r:embed="rId3">
            <a:extLst>
              <a:ext uri="{BEBA8EAE-BF5A-486C-A8C5-ECC9F3942E4B}">
                <a14:imgProps xmlns:a14="http://schemas.microsoft.com/office/drawing/2010/main">
                  <a14:imgLayer r:embed="rId4">
                    <a14:imgEffect>
                      <a14:backgroundRemoval t="9417" b="95964" l="9735" r="96018">
                        <a14:foregroundMark x1="55752" y1="49327" x2="55752" y2="49327"/>
                        <a14:foregroundMark x1="56637" y1="48430" x2="56637" y2="48430"/>
                        <a14:foregroundMark x1="61504" y1="49327" x2="61504" y2="49327"/>
                        <a14:foregroundMark x1="61504" y1="49327" x2="61504" y2="49327"/>
                        <a14:foregroundMark x1="61504" y1="49327" x2="61504" y2="49327"/>
                        <a14:foregroundMark x1="61504" y1="49327" x2="61504" y2="49327"/>
                        <a14:foregroundMark x1="61504" y1="49327" x2="61504" y2="49327"/>
                        <a14:foregroundMark x1="61504" y1="49327" x2="61504" y2="49327"/>
                        <a14:foregroundMark x1="61504" y1="49327" x2="61504" y2="49327"/>
                        <a14:foregroundMark x1="61504" y1="49327" x2="61504" y2="49327"/>
                        <a14:foregroundMark x1="68584" y1="47085" x2="68584" y2="47085"/>
                        <a14:foregroundMark x1="68584" y1="37668" x2="68584" y2="37668"/>
                        <a14:foregroundMark x1="52212" y1="38565" x2="52212" y2="38565"/>
                        <a14:foregroundMark x1="56637" y1="39462" x2="56637" y2="39462"/>
                        <a14:foregroundMark x1="42035" y1="39910" x2="42035" y2="39910"/>
                        <a14:foregroundMark x1="44248" y1="41704" x2="44248" y2="41704"/>
                        <a14:foregroundMark x1="46018" y1="34978" x2="46018" y2="34978"/>
                        <a14:foregroundMark x1="47788" y1="53363" x2="47788" y2="53363"/>
                        <a14:foregroundMark x1="47788" y1="62332" x2="47788" y2="62332"/>
                        <a14:foregroundMark x1="46018" y1="53363" x2="46018" y2="53363"/>
                        <a14:foregroundMark x1="50442" y1="57848" x2="50442" y2="57848"/>
                        <a14:foregroundMark x1="59292" y1="63677" x2="59292" y2="63677"/>
                        <a14:foregroundMark x1="64159" y1="60987" x2="64159" y2="60987"/>
                        <a14:foregroundMark x1="67257" y1="56502" x2="67257" y2="56502"/>
                        <a14:foregroundMark x1="67257" y1="56502" x2="67257" y2="56502"/>
                        <a14:foregroundMark x1="68142" y1="83857" x2="68142" y2="83857"/>
                        <a14:foregroundMark x1="80088" y1="75785" x2="80088" y2="75785"/>
                        <a14:foregroundMark x1="81416" y1="81166" x2="81416" y2="81166"/>
                        <a14:foregroundMark x1="83628" y1="81166" x2="83628" y2="81166"/>
                        <a14:foregroundMark x1="86283" y1="77130" x2="86283" y2="77130"/>
                        <a14:foregroundMark x1="82743" y1="71749" x2="82743" y2="71749"/>
                        <a14:foregroundMark x1="83628" y1="69507" x2="83628" y2="69507"/>
                        <a14:foregroundMark x1="84071" y1="66816" x2="84071" y2="66816"/>
                        <a14:foregroundMark x1="86283" y1="75785" x2="86283" y2="75785"/>
                        <a14:foregroundMark x1="90265" y1="75785" x2="90265" y2="75785"/>
                        <a14:foregroundMark x1="51327" y1="84753" x2="51327" y2="84753"/>
                        <a14:foregroundMark x1="51327" y1="84753" x2="51327" y2="84753"/>
                        <a14:foregroundMark x1="51327" y1="84753" x2="51327" y2="84753"/>
                        <a14:foregroundMark x1="51327" y1="84753" x2="51327" y2="84753"/>
                        <a14:foregroundMark x1="88938" y1="45291" x2="88938" y2="45291"/>
                        <a14:foregroundMark x1="88938" y1="45291" x2="88938" y2="45291"/>
                        <a14:foregroundMark x1="59735" y1="40807" x2="59735" y2="40807"/>
                        <a14:foregroundMark x1="58407" y1="47982" x2="58407" y2="47982"/>
                        <a14:foregroundMark x1="57522" y1="41704" x2="57522" y2="41704"/>
                        <a14:foregroundMark x1="61504" y1="33632" x2="61504" y2="33632"/>
                        <a14:foregroundMark x1="61504" y1="33632" x2="61504" y2="33632"/>
                        <a14:foregroundMark x1="65487" y1="33632" x2="65487" y2="33632"/>
                        <a14:foregroundMark x1="38496" y1="30493" x2="38496" y2="30493"/>
                        <a14:foregroundMark x1="34071" y1="34978" x2="34071" y2="34978"/>
                        <a14:foregroundMark x1="32743" y1="40807" x2="32743" y2="40807"/>
                        <a14:foregroundMark x1="36726" y1="53363" x2="36726" y2="53363"/>
                        <a14:foregroundMark x1="38496" y1="54709" x2="38496" y2="54709"/>
                        <a14:foregroundMark x1="36726" y1="46637" x2="36726" y2="46637"/>
                        <a14:foregroundMark x1="42920" y1="46637" x2="42920" y2="46637"/>
                        <a14:foregroundMark x1="46903" y1="48430" x2="46903" y2="48430"/>
                        <a14:foregroundMark x1="56195" y1="52466" x2="56195" y2="52466"/>
                        <a14:foregroundMark x1="57522" y1="60090" x2="57522" y2="60090"/>
                        <a14:foregroundMark x1="46018" y1="61435" x2="46018" y2="61435"/>
                        <a14:foregroundMark x1="43805" y1="60090" x2="43805" y2="60090"/>
                        <a14:foregroundMark x1="52212" y1="71300" x2="52212" y2="71300"/>
                        <a14:foregroundMark x1="57080" y1="69955" x2="57080" y2="69955"/>
                        <a14:foregroundMark x1="61504" y1="66816" x2="61504" y2="66816"/>
                        <a14:foregroundMark x1="65044" y1="64574" x2="65044" y2="64574"/>
                        <a14:foregroundMark x1="69469" y1="60538" x2="69469" y2="60538"/>
                        <a14:foregroundMark x1="70354" y1="55605" x2="70354" y2="55605"/>
                        <a14:foregroundMark x1="62389" y1="50224" x2="62389" y2="50224"/>
                        <a14:foregroundMark x1="67257" y1="51121" x2="67257" y2="51121"/>
                        <a14:foregroundMark x1="69912" y1="51121" x2="69912" y2="51121"/>
                        <a14:foregroundMark x1="72566" y1="50673" x2="72566" y2="50673"/>
                        <a14:foregroundMark x1="76549" y1="49776" x2="76549" y2="49776"/>
                        <a14:foregroundMark x1="76549" y1="39910" x2="76549" y2="39910"/>
                        <a14:foregroundMark x1="76549" y1="35426" x2="76549" y2="35426"/>
                        <a14:foregroundMark x1="74779" y1="34081" x2="74779" y2="34081"/>
                        <a14:foregroundMark x1="70354" y1="30493" x2="70354" y2="30493"/>
                        <a14:foregroundMark x1="69469" y1="33184" x2="69469" y2="33184"/>
                        <a14:foregroundMark x1="54425" y1="33184" x2="54425" y2="33184"/>
                        <a14:foregroundMark x1="39381" y1="39462" x2="39381" y2="39462"/>
                        <a14:foregroundMark x1="53540" y1="46637" x2="53540" y2="46637"/>
                        <a14:foregroundMark x1="53540" y1="41256" x2="53540" y2="41256"/>
                        <a14:foregroundMark x1="46018" y1="39013" x2="46018" y2="39013"/>
                        <a14:foregroundMark x1="32743" y1="48879" x2="32743" y2="48879"/>
                        <a14:foregroundMark x1="37168" y1="55605" x2="37168" y2="55605"/>
                        <a14:foregroundMark x1="39381" y1="60538" x2="39381" y2="60538"/>
                        <a14:foregroundMark x1="41593" y1="57399" x2="41593" y2="57399"/>
                        <a14:foregroundMark x1="46018" y1="66816" x2="46018" y2="66816"/>
                        <a14:foregroundMark x1="51770" y1="66816" x2="51770" y2="66816"/>
                        <a14:foregroundMark x1="54867" y1="60987" x2="54867" y2="60987"/>
                        <a14:foregroundMark x1="56637" y1="57848" x2="56637" y2="57848"/>
                        <a14:foregroundMark x1="34513" y1="81614" x2="34513" y2="81614"/>
                        <a14:foregroundMark x1="33186" y1="78027" x2="33186" y2="78027"/>
                        <a14:foregroundMark x1="34071" y1="73991" x2="34071" y2="73991"/>
                        <a14:foregroundMark x1="41150" y1="73543" x2="41150" y2="73543"/>
                        <a14:foregroundMark x1="28761" y1="71749" x2="28761" y2="71749"/>
                        <a14:foregroundMark x1="25664" y1="68161" x2="25664" y2="68161"/>
                        <a14:foregroundMark x1="29646" y1="79821" x2="29646" y2="79821"/>
                        <a14:foregroundMark x1="27876" y1="78475" x2="27876" y2="78475"/>
                        <a14:foregroundMark x1="24336" y1="77578" x2="24336" y2="77578"/>
                        <a14:foregroundMark x1="23451" y1="76233" x2="23451" y2="76233"/>
                        <a14:foregroundMark x1="19027" y1="73543" x2="19027" y2="73543"/>
                        <a14:foregroundMark x1="46903" y1="85650" x2="46903" y2="85650"/>
                        <a14:foregroundMark x1="55310" y1="90135" x2="55310" y2="90135"/>
                        <a14:foregroundMark x1="65929" y1="85650" x2="65929" y2="85650"/>
                        <a14:foregroundMark x1="69027" y1="83408" x2="69027" y2="83408"/>
                        <a14:foregroundMark x1="51770" y1="87892" x2="51770" y2="87892"/>
                        <a14:foregroundMark x1="57080" y1="85650" x2="57080" y2="85650"/>
                        <a14:foregroundMark x1="75664" y1="76233" x2="75664" y2="76233"/>
                        <a14:foregroundMark x1="69469" y1="75785" x2="69469" y2="75785"/>
                        <a14:foregroundMark x1="53540" y1="67713" x2="53540" y2="67713"/>
                        <a14:foregroundMark x1="65929" y1="44395" x2="65929" y2="44395"/>
                      </a14:backgroundRemoval>
                    </a14:imgEffect>
                  </a14:imgLayer>
                </a14:imgProps>
              </a:ext>
              <a:ext uri="{28A0092B-C50C-407E-A947-70E740481C1C}">
                <a14:useLocalDpi xmlns:a14="http://schemas.microsoft.com/office/drawing/2010/main" val="0"/>
              </a:ext>
            </a:extLst>
          </a:blip>
          <a:stretch>
            <a:fillRect/>
          </a:stretch>
        </p:blipFill>
        <p:spPr>
          <a:xfrm>
            <a:off x="9522090" y="448711"/>
            <a:ext cx="2152650" cy="2124075"/>
          </a:xfrm>
          <a:prstGeom prst="rect">
            <a:avLst/>
          </a:prstGeom>
        </p:spPr>
      </p:pic>
    </p:spTree>
    <p:extLst>
      <p:ext uri="{BB962C8B-B14F-4D97-AF65-F5344CB8AC3E}">
        <p14:creationId xmlns:p14="http://schemas.microsoft.com/office/powerpoint/2010/main" val="127509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191" y="713778"/>
            <a:ext cx="8835886" cy="1194538"/>
          </a:xfrm>
        </p:spPr>
        <p:txBody>
          <a:bodyPr>
            <a:normAutofit fontScale="90000"/>
          </a:bodyPr>
          <a:lstStyle/>
          <a:p>
            <a:r>
              <a:rPr lang="en-GB" sz="5400" dirty="0" smtClean="0"/>
              <a:t>Linking UNCRC articles &amp; SDG’s </a:t>
            </a:r>
            <a:endParaRPr lang="en-GB" sz="5400" dirty="0"/>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508197" y="2405438"/>
            <a:ext cx="4908127" cy="3788217"/>
          </a:xfrm>
        </p:spPr>
      </p:pic>
      <p:sp>
        <p:nvSpPr>
          <p:cNvPr id="8" name="TextBox 7">
            <a:hlinkClick r:id="rId5"/>
          </p:cNvPr>
          <p:cNvSpPr txBox="1"/>
          <p:nvPr/>
        </p:nvSpPr>
        <p:spPr>
          <a:xfrm>
            <a:off x="7281165" y="5824323"/>
            <a:ext cx="4128655" cy="369332"/>
          </a:xfrm>
          <a:prstGeom prst="rect">
            <a:avLst/>
          </a:prstGeom>
          <a:noFill/>
        </p:spPr>
        <p:txBody>
          <a:bodyPr wrap="square" rtlCol="0">
            <a:spAutoFit/>
          </a:bodyPr>
          <a:lstStyle/>
          <a:p>
            <a:r>
              <a:rPr lang="en-GB" dirty="0">
                <a:hlinkClick r:id="rId6"/>
              </a:rPr>
              <a:t>https://youtu.be/NfyPNHwOxvY</a:t>
            </a:r>
            <a:endParaRPr lang="en-GB"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6769" y="677308"/>
            <a:ext cx="1489313" cy="1469543"/>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45174">
            <a:off x="956650" y="1973748"/>
            <a:ext cx="1790700" cy="2552700"/>
          </a:xfrm>
          <a:prstGeom prst="rect">
            <a:avLst/>
          </a:prstGeom>
        </p:spPr>
      </p:pic>
      <p:sp>
        <p:nvSpPr>
          <p:cNvPr id="9" name="TextBox 8"/>
          <p:cNvSpPr txBox="1"/>
          <p:nvPr/>
        </p:nvSpPr>
        <p:spPr>
          <a:xfrm>
            <a:off x="2604051" y="2613993"/>
            <a:ext cx="3717249" cy="3539430"/>
          </a:xfrm>
          <a:prstGeom prst="rect">
            <a:avLst/>
          </a:prstGeom>
          <a:noFill/>
        </p:spPr>
        <p:txBody>
          <a:bodyPr wrap="square" rtlCol="0">
            <a:spAutoFit/>
          </a:bodyPr>
          <a:lstStyle/>
          <a:p>
            <a:r>
              <a:rPr lang="en-GB" sz="3200" dirty="0">
                <a:latin typeface="Comic Sans MS" panose="030F0702030302020204" pitchFamily="66" charset="0"/>
              </a:rPr>
              <a:t>Learning for Sustainability is an approach to life and learning - and an entitlement for learners in Scotland.</a:t>
            </a:r>
            <a:endParaRPr lang="en-GB" sz="3200" dirty="0">
              <a:latin typeface="Comic Sans MS" panose="030F0702030302020204" pitchFamily="66" charset="0"/>
            </a:endParaRPr>
          </a:p>
        </p:txBody>
      </p:sp>
    </p:spTree>
    <p:extLst>
      <p:ext uri="{BB962C8B-B14F-4D97-AF65-F5344CB8AC3E}">
        <p14:creationId xmlns:p14="http://schemas.microsoft.com/office/powerpoint/2010/main" val="2230352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g_XZ-2Mx_8"/>
          <p:cNvPicPr>
            <a:picLocks noGrp="1" noRot="1" noChangeAspect="1"/>
          </p:cNvPicPr>
          <p:nvPr>
            <p:ph idx="1"/>
            <a:videoFile r:link="rId1"/>
          </p:nvPr>
        </p:nvPicPr>
        <p:blipFill>
          <a:blip r:embed="rId4"/>
          <a:stretch>
            <a:fillRect/>
          </a:stretch>
        </p:blipFill>
        <p:spPr>
          <a:xfrm>
            <a:off x="4515592" y="2578956"/>
            <a:ext cx="6410821" cy="3606087"/>
          </a:xfrm>
          <a:prstGeom prst="rect">
            <a:avLst/>
          </a:prstGeom>
        </p:spPr>
      </p:pic>
      <p:sp>
        <p:nvSpPr>
          <p:cNvPr id="5" name="TextBox 4"/>
          <p:cNvSpPr txBox="1"/>
          <p:nvPr/>
        </p:nvSpPr>
        <p:spPr>
          <a:xfrm>
            <a:off x="3627781" y="1749290"/>
            <a:ext cx="4263887" cy="646331"/>
          </a:xfrm>
          <a:prstGeom prst="rect">
            <a:avLst/>
          </a:prstGeom>
          <a:noFill/>
        </p:spPr>
        <p:txBody>
          <a:bodyPr wrap="square" rtlCol="0">
            <a:spAutoFit/>
          </a:bodyPr>
          <a:lstStyle/>
          <a:p>
            <a:r>
              <a:rPr lang="en-GB" dirty="0">
                <a:solidFill>
                  <a:srgbClr val="FF0000"/>
                </a:solidFill>
                <a:hlinkClick r:id="rId5"/>
              </a:rPr>
              <a:t>https://</a:t>
            </a:r>
            <a:r>
              <a:rPr lang="en-GB" dirty="0" smtClean="0">
                <a:solidFill>
                  <a:srgbClr val="FF0000"/>
                </a:solidFill>
                <a:hlinkClick r:id="rId5"/>
              </a:rPr>
              <a:t>youtu.be/gg_XZ-2Mx_8</a:t>
            </a:r>
            <a:endParaRPr lang="en-GB" dirty="0" smtClean="0">
              <a:solidFill>
                <a:srgbClr val="FF0000"/>
              </a:solidFill>
            </a:endParaRPr>
          </a:p>
          <a:p>
            <a:endParaRPr lang="en-GB" dirty="0"/>
          </a:p>
        </p:txBody>
      </p:sp>
      <p:sp>
        <p:nvSpPr>
          <p:cNvPr id="6" name="Rectangle 5"/>
          <p:cNvSpPr/>
          <p:nvPr/>
        </p:nvSpPr>
        <p:spPr>
          <a:xfrm>
            <a:off x="745435" y="2413338"/>
            <a:ext cx="3399185" cy="3970318"/>
          </a:xfrm>
          <a:prstGeom prst="rect">
            <a:avLst/>
          </a:prstGeom>
        </p:spPr>
        <p:txBody>
          <a:bodyPr wrap="square">
            <a:spAutoFit/>
          </a:bodyPr>
          <a:lstStyle/>
          <a:p>
            <a:pPr>
              <a:buFont typeface="Arial" panose="020B0604020202020204" pitchFamily="34" charset="0"/>
              <a:buChar char="•"/>
            </a:pPr>
            <a:r>
              <a:rPr lang="en-GB" dirty="0">
                <a:solidFill>
                  <a:srgbClr val="202124"/>
                </a:solidFill>
                <a:latin typeface="Comic Sans MS" panose="030F0702030302020204" pitchFamily="66" charset="0"/>
              </a:rPr>
              <a:t>Respect Earth and life in all its diversity</a:t>
            </a:r>
            <a:r>
              <a:rPr lang="en-GB" dirty="0" smtClean="0">
                <a:solidFill>
                  <a:srgbClr val="202124"/>
                </a:solidFill>
                <a:latin typeface="Comic Sans MS" panose="030F0702030302020204" pitchFamily="66" charset="0"/>
              </a:rPr>
              <a:t>.</a:t>
            </a:r>
          </a:p>
          <a:p>
            <a:endParaRPr lang="en-GB" dirty="0">
              <a:solidFill>
                <a:srgbClr val="202124"/>
              </a:solidFill>
              <a:latin typeface="Comic Sans MS" panose="030F0702030302020204" pitchFamily="66" charset="0"/>
            </a:endParaRPr>
          </a:p>
          <a:p>
            <a:pPr>
              <a:buFont typeface="Arial" panose="020B0604020202020204" pitchFamily="34" charset="0"/>
              <a:buChar char="•"/>
            </a:pPr>
            <a:r>
              <a:rPr lang="en-GB" dirty="0">
                <a:solidFill>
                  <a:srgbClr val="202124"/>
                </a:solidFill>
                <a:latin typeface="Comic Sans MS" panose="030F0702030302020204" pitchFamily="66" charset="0"/>
              </a:rPr>
              <a:t>Care for the community of life with understanding, compassion and love</a:t>
            </a:r>
            <a:r>
              <a:rPr lang="en-GB" dirty="0" smtClean="0">
                <a:solidFill>
                  <a:srgbClr val="202124"/>
                </a:solidFill>
                <a:latin typeface="Comic Sans MS" panose="030F0702030302020204" pitchFamily="66" charset="0"/>
              </a:rPr>
              <a:t>.</a:t>
            </a:r>
          </a:p>
          <a:p>
            <a:endParaRPr lang="en-GB" dirty="0">
              <a:solidFill>
                <a:srgbClr val="202124"/>
              </a:solidFill>
              <a:latin typeface="Comic Sans MS" panose="030F0702030302020204" pitchFamily="66" charset="0"/>
            </a:endParaRPr>
          </a:p>
          <a:p>
            <a:pPr>
              <a:buFont typeface="Arial" panose="020B0604020202020204" pitchFamily="34" charset="0"/>
              <a:buChar char="•"/>
            </a:pPr>
            <a:r>
              <a:rPr lang="en-GB" dirty="0">
                <a:solidFill>
                  <a:srgbClr val="202124"/>
                </a:solidFill>
                <a:latin typeface="Comic Sans MS" panose="030F0702030302020204" pitchFamily="66" charset="0"/>
              </a:rPr>
              <a:t>Build democratic societies that are just, participatory, sustainable and peaceful</a:t>
            </a:r>
            <a:r>
              <a:rPr lang="en-GB" dirty="0" smtClean="0">
                <a:solidFill>
                  <a:srgbClr val="202124"/>
                </a:solidFill>
                <a:latin typeface="Comic Sans MS" panose="030F0702030302020204" pitchFamily="66" charset="0"/>
              </a:rPr>
              <a:t>.</a:t>
            </a:r>
          </a:p>
          <a:p>
            <a:endParaRPr lang="en-GB" dirty="0">
              <a:solidFill>
                <a:srgbClr val="202124"/>
              </a:solidFill>
              <a:latin typeface="Comic Sans MS" panose="030F0702030302020204" pitchFamily="66" charset="0"/>
            </a:endParaRPr>
          </a:p>
          <a:p>
            <a:pPr>
              <a:buFont typeface="Arial" panose="020B0604020202020204" pitchFamily="34" charset="0"/>
              <a:buChar char="•"/>
            </a:pPr>
            <a:r>
              <a:rPr lang="en-GB" dirty="0">
                <a:solidFill>
                  <a:srgbClr val="202124"/>
                </a:solidFill>
                <a:latin typeface="Comic Sans MS" panose="030F0702030302020204" pitchFamily="66" charset="0"/>
              </a:rPr>
              <a:t>Secure Earth's bounty and beauty for present and future generations.</a:t>
            </a:r>
            <a:endParaRPr lang="en-GB" b="0" i="0" dirty="0">
              <a:solidFill>
                <a:srgbClr val="202124"/>
              </a:solidFill>
              <a:effectLst/>
              <a:latin typeface="Comic Sans MS" panose="030F0702030302020204" pitchFamily="66"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769" y="677308"/>
            <a:ext cx="1489313" cy="146954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791" y="912206"/>
            <a:ext cx="2637183" cy="1483415"/>
          </a:xfrm>
          <a:prstGeom prst="rect">
            <a:avLst/>
          </a:prstGeom>
        </p:spPr>
      </p:pic>
      <p:sp>
        <p:nvSpPr>
          <p:cNvPr id="2" name="Title 1"/>
          <p:cNvSpPr>
            <a:spLocks noGrp="1"/>
          </p:cNvSpPr>
          <p:nvPr>
            <p:ph type="title"/>
          </p:nvPr>
        </p:nvSpPr>
        <p:spPr>
          <a:xfrm>
            <a:off x="1295402" y="677308"/>
            <a:ext cx="9601196" cy="1231005"/>
          </a:xfrm>
        </p:spPr>
        <p:txBody>
          <a:bodyPr/>
          <a:lstStyle/>
          <a:p>
            <a:r>
              <a:rPr lang="en-GB" dirty="0" smtClean="0"/>
              <a:t>Joining Up </a:t>
            </a:r>
            <a:r>
              <a:rPr lang="en-GB" dirty="0"/>
              <a:t>A</a:t>
            </a:r>
            <a:r>
              <a:rPr lang="en-GB" dirty="0" smtClean="0"/>
              <a:t>ll </a:t>
            </a:r>
            <a:r>
              <a:rPr lang="en-GB" dirty="0"/>
              <a:t>T</a:t>
            </a:r>
            <a:r>
              <a:rPr lang="en-GB" dirty="0" smtClean="0"/>
              <a:t>he Dots ….</a:t>
            </a:r>
            <a:endParaRPr lang="en-GB" dirty="0"/>
          </a:p>
        </p:txBody>
      </p:sp>
    </p:spTree>
    <p:extLst>
      <p:ext uri="{BB962C8B-B14F-4D97-AF65-F5344CB8AC3E}">
        <p14:creationId xmlns:p14="http://schemas.microsoft.com/office/powerpoint/2010/main" val="258866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174" y="656501"/>
            <a:ext cx="4731026" cy="5552773"/>
          </a:xfrm>
          <a:prstGeom prst="rect">
            <a:avLst/>
          </a:prstGeom>
        </p:spPr>
      </p:pic>
    </p:spTree>
    <p:extLst>
      <p:ext uri="{BB962C8B-B14F-4D97-AF65-F5344CB8AC3E}">
        <p14:creationId xmlns:p14="http://schemas.microsoft.com/office/powerpoint/2010/main" val="32652878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244</TotalTime>
  <Words>449</Words>
  <Application>Microsoft Office PowerPoint</Application>
  <PresentationFormat>Widescreen</PresentationFormat>
  <Paragraphs>48</Paragraphs>
  <Slides>8</Slides>
  <Notes>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Comic Sans MS</vt:lpstr>
      <vt:lpstr>Garamond</vt:lpstr>
      <vt:lpstr>Organic</vt:lpstr>
      <vt:lpstr>Springside Primary &amp; Early Years</vt:lpstr>
      <vt:lpstr>Springside Primary &amp; Early Years is working to create a safe and inspiring place to learn, where our children are respected, their talents are nurtured and they are able to thrive.  Our Rights Respecting Schools Award embeds these values in daily school life and gives children the best chance to lead happy, healthy lives and to be responsible, active citizens.</vt:lpstr>
      <vt:lpstr>Linking Springside Primary &amp; Early Years  Vision, Values &amp; Aims  With UNCRC Rights Respecting Schools </vt:lpstr>
      <vt:lpstr>PowerPoint Presentation</vt:lpstr>
      <vt:lpstr>Working Towards Our Silver Award  – Rights Aware</vt:lpstr>
      <vt:lpstr>Linking UNCRC articles &amp; SDG’s </vt:lpstr>
      <vt:lpstr>Joining Up All The Dots ….</vt:lpstr>
      <vt:lpstr>PowerPoint Presentation</vt:lpstr>
    </vt:vector>
  </TitlesOfParts>
  <Company>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Springside Primary &amp; Early Years</dc:title>
  <dc:creator>Jennifer McFadzean</dc:creator>
  <cp:lastModifiedBy>Jennifer McFadzean</cp:lastModifiedBy>
  <cp:revision>21</cp:revision>
  <dcterms:created xsi:type="dcterms:W3CDTF">2023-02-05T14:19:45Z</dcterms:created>
  <dcterms:modified xsi:type="dcterms:W3CDTF">2023-02-05T18:23:50Z</dcterms:modified>
</cp:coreProperties>
</file>