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91" r:id="rId3"/>
    <p:sldId id="290" r:id="rId4"/>
    <p:sldId id="279" r:id="rId5"/>
    <p:sldId id="292" r:id="rId6"/>
    <p:sldId id="294" r:id="rId7"/>
    <p:sldId id="295" r:id="rId8"/>
    <p:sldId id="296" r:id="rId9"/>
    <p:sldId id="297" r:id="rId10"/>
    <p:sldId id="298" r:id="rId11"/>
    <p:sldId id="301" r:id="rId12"/>
    <p:sldId id="303" r:id="rId13"/>
    <p:sldId id="305" r:id="rId14"/>
    <p:sldId id="307" r:id="rId15"/>
    <p:sldId id="308" r:id="rId16"/>
    <p:sldId id="311" r:id="rId17"/>
    <p:sldId id="35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14B1-9E0D-4413-A862-7A85DB6CA3FC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99AC-AC86-42C7-BA86-79982832EC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4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18" Type="http://schemas.openxmlformats.org/officeDocument/2006/relationships/image" Target="../media/image11.jpeg"/><Relationship Id="rId3" Type="http://schemas.microsoft.com/office/2007/relationships/media" Target="../media/media12.m4a"/><Relationship Id="rId21" Type="http://schemas.openxmlformats.org/officeDocument/2006/relationships/image" Target="../media/image14.jpeg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image" Target="../media/image10.png"/><Relationship Id="rId2" Type="http://schemas.openxmlformats.org/officeDocument/2006/relationships/audio" Target="../media/media11.m4a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24" Type="http://schemas.openxmlformats.org/officeDocument/2006/relationships/image" Target="../media/image2.png"/><Relationship Id="rId5" Type="http://schemas.microsoft.com/office/2007/relationships/media" Target="../media/media13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6.png"/><Relationship Id="rId10" Type="http://schemas.openxmlformats.org/officeDocument/2006/relationships/audio" Target="../media/media15.m4a"/><Relationship Id="rId19" Type="http://schemas.openxmlformats.org/officeDocument/2006/relationships/image" Target="../media/image12.jpe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jpe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openxmlformats.org/officeDocument/2006/relationships/image" Target="../media/image25.jpeg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image" Target="../media/image24.jpe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23.jpeg"/><Relationship Id="rId5" Type="http://schemas.microsoft.com/office/2007/relationships/media" Target="../media/media21.m4a"/><Relationship Id="rId10" Type="http://schemas.openxmlformats.org/officeDocument/2006/relationships/image" Target="../media/image22.jpe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90324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15481" y="4160107"/>
            <a:ext cx="3657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Monotype Corsiva" panose="03010101010201010101" pitchFamily="66" charset="0"/>
              </a:rPr>
              <a:t>Let’s go over the colors .</a:t>
            </a:r>
            <a:endParaRPr lang="zh-CN" altLang="en-US" sz="3200" b="1" dirty="0">
              <a:latin typeface="Monotype Corsiva" panose="03010101010201010101" pitchFamily="66" charset="0"/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34746" y="315097"/>
            <a:ext cx="609600" cy="609600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1200" y="249195"/>
            <a:ext cx="609600" cy="60960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404389" y="240927"/>
            <a:ext cx="609600" cy="609600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25146" y="2341605"/>
            <a:ext cx="609600" cy="609600"/>
          </a:xfrm>
          <a:prstGeom prst="rect">
            <a:avLst/>
          </a:prstGeom>
        </p:spPr>
      </p:pic>
      <p:pic>
        <p:nvPicPr>
          <p:cNvPr id="10" name="已录下的声音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48865" y="2953264"/>
            <a:ext cx="609600" cy="609600"/>
          </a:xfrm>
          <a:prstGeom prst="rect">
            <a:avLst/>
          </a:prstGeom>
        </p:spPr>
      </p:pic>
      <p:pic>
        <p:nvPicPr>
          <p:cNvPr id="11" name="已录下的声音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775091" y="2143898"/>
            <a:ext cx="609600" cy="609600"/>
          </a:xfrm>
          <a:prstGeom prst="rect">
            <a:avLst/>
          </a:prstGeom>
        </p:spPr>
      </p:pic>
      <p:pic>
        <p:nvPicPr>
          <p:cNvPr id="12" name="已录下的声音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66551" y="5892114"/>
            <a:ext cx="609600" cy="609600"/>
          </a:xfrm>
          <a:prstGeom prst="rect">
            <a:avLst/>
          </a:prstGeom>
        </p:spPr>
      </p:pic>
      <p:pic>
        <p:nvPicPr>
          <p:cNvPr id="13" name="已录下的声音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63481" y="5826211"/>
            <a:ext cx="609600" cy="609600"/>
          </a:xfrm>
          <a:prstGeom prst="rect">
            <a:avLst/>
          </a:prstGeom>
        </p:spPr>
      </p:pic>
      <p:pic>
        <p:nvPicPr>
          <p:cNvPr id="14" name="已录下的声音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063416" y="58179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8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5656" y="0"/>
            <a:ext cx="1524000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红色</a:t>
            </a:r>
            <a:endParaRPr lang="en-US" altLang="zh-CN" sz="2400" b="1" dirty="0">
              <a:solidFill>
                <a:srgbClr val="FFFFFF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Red</a:t>
            </a:r>
            <a:endParaRPr lang="zh-CN" altLang="zh-CN" sz="3600" b="1" dirty="0">
              <a:solidFill>
                <a:srgbClr val="FFFF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785257" y="228600"/>
            <a:ext cx="10406743" cy="10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b="1" i="1" dirty="0">
                <a:solidFill>
                  <a:srgbClr val="C00000"/>
                </a:solidFill>
                <a:latin typeface="迷你简卡通" pitchFamily="1" charset="-122"/>
                <a:ea typeface="迷你简卡通" pitchFamily="1" charset="-122"/>
              </a:rPr>
              <a:t>Red</a:t>
            </a:r>
            <a:r>
              <a:rPr lang="en-US" altLang="zh-CN" sz="2800" b="1" dirty="0">
                <a:solidFill>
                  <a:srgbClr val="C00000"/>
                </a:solidFill>
                <a:latin typeface="迷你简卡通" pitchFamily="1" charset="-122"/>
                <a:ea typeface="迷你简卡通" pitchFamily="1" charset="-122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1" charset="-122"/>
                <a:ea typeface="迷你简卡通" pitchFamily="1" charset="-122"/>
              </a:rPr>
              <a:t>has expressed strong and loyal warrior types in operas such as Guan Yu.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卡通" pitchFamily="1" charset="-122"/>
              <a:ea typeface="迷你简卡通" pitchFamily="1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616195" y="1607985"/>
            <a:ext cx="2882799" cy="1323439"/>
          </a:xfrm>
          <a:prstGeom prst="rect">
            <a:avLst/>
          </a:prstGeom>
          <a:noFill/>
          <a:ln w="1016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hóng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00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红       色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endParaRPr lang="zh-CN" altLang="en-US" sz="4000" b="1" dirty="0">
              <a:solidFill>
                <a:srgbClr val="00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7511974" y="3369996"/>
            <a:ext cx="5974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B7000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RED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Brave, Loyal  and Upright </a:t>
            </a:r>
          </a:p>
        </p:txBody>
      </p:sp>
      <p:pic>
        <p:nvPicPr>
          <p:cNvPr id="12" name="Picture 13" descr="fe7cb1f88252a0bd9f514635"/>
          <p:cNvPicPr>
            <a:picLocks noChangeAspect="1"/>
          </p:cNvPicPr>
          <p:nvPr/>
        </p:nvPicPr>
        <p:blipFill>
          <a:blip r:embed="rId2"/>
          <a:srcRect l="12770" r="12675" b="8807"/>
          <a:stretch>
            <a:fillRect/>
          </a:stretch>
        </p:blipFill>
        <p:spPr>
          <a:xfrm>
            <a:off x="4354084" y="1486316"/>
            <a:ext cx="2699729" cy="2881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7050" descr="200681_arts_125367_pic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56" y="1696495"/>
            <a:ext cx="2599247" cy="25729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bldLvl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0"/>
            <a:ext cx="1600200" cy="129266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黑色</a:t>
            </a:r>
            <a:endParaRPr lang="en-US" altLang="zh-CN" sz="2400" b="1" dirty="0">
              <a:solidFill>
                <a:prstClr val="white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Black</a:t>
            </a:r>
            <a:endParaRPr lang="zh-CN" altLang="zh-CN" sz="3600" b="1" dirty="0">
              <a:solidFill>
                <a:prstClr val="white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334821" y="5435553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张飞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699760" y="200600"/>
            <a:ext cx="10591799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Black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1" charset="-122"/>
                <a:ea typeface="迷你简卡通" pitchFamily="1" charset="-122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1" charset="-122"/>
                <a:ea typeface="迷你简卡通" pitchFamily="1" charset="-122"/>
              </a:rPr>
              <a:t>refers to the righteous and reckless people, with integrity and bravery.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卡通" pitchFamily="1" charset="-122"/>
              <a:ea typeface="迷你简卡通" pitchFamily="1" charset="-122"/>
            </a:endParaRPr>
          </a:p>
        </p:txBody>
      </p:sp>
      <p:pic>
        <p:nvPicPr>
          <p:cNvPr id="27654" name="图片 1" descr="无标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25" y="2196216"/>
            <a:ext cx="2482821" cy="28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本框 2"/>
          <p:cNvSpPr txBox="1">
            <a:spLocks noChangeArrowheads="1"/>
          </p:cNvSpPr>
          <p:nvPr/>
        </p:nvSpPr>
        <p:spPr bwMode="auto">
          <a:xfrm>
            <a:off x="6332591" y="543555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包拯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8741069" y="2149570"/>
            <a:ext cx="1994457" cy="1323439"/>
          </a:xfrm>
          <a:prstGeom prst="rect">
            <a:avLst/>
          </a:prstGeom>
          <a:noFill/>
          <a:ln w="1016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hēi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00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黑  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82223" y="4209671"/>
            <a:ext cx="371225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Balck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Upright,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bravery,firmness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honesty or temerity.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26" y="2149570"/>
            <a:ext cx="2882399" cy="3020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7046" descr="0023aea9e73e0ca25bba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5714"/>
            <a:ext cx="2683305" cy="28988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ldLvl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1524000" cy="1127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</a:rPr>
              <a:t>白色</a:t>
            </a:r>
            <a:endParaRPr lang="zh-CN" altLang="zh-CN" sz="2400" b="1" noProof="1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zh-CN" sz="3600" b="1" noProof="1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857102" y="157297"/>
            <a:ext cx="888927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1" charset="-122"/>
                <a:ea typeface="迷你简卡通" pitchFamily="1" charset="-122"/>
              </a:rPr>
              <a:t>Generally, the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迷你简卡通" pitchFamily="1" charset="-122"/>
              </a:rPr>
              <a:t> white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1" charset="-122"/>
                <a:ea typeface="迷你简卡通" pitchFamily="1" charset="-122"/>
              </a:rPr>
              <a:t>face is relevant to the bad guys.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卡通" pitchFamily="1" charset="-122"/>
              <a:ea typeface="迷你简卡通" pitchFamily="1" charset="-122"/>
            </a:endParaRPr>
          </a:p>
        </p:txBody>
      </p:sp>
      <p:pic>
        <p:nvPicPr>
          <p:cNvPr id="9" name="Picture 6" descr="曹操（京剧《青梅煮酒论英雄》"/>
          <p:cNvPicPr>
            <a:picLocks noChangeAspect="1"/>
          </p:cNvPicPr>
          <p:nvPr/>
        </p:nvPicPr>
        <p:blipFill>
          <a:blip r:embed="rId2"/>
          <a:srcRect l="9756" r="9756"/>
          <a:stretch>
            <a:fillRect/>
          </a:stretch>
        </p:blipFill>
        <p:spPr>
          <a:xfrm>
            <a:off x="80222" y="1818754"/>
            <a:ext cx="2242817" cy="263559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79" y="1594129"/>
            <a:ext cx="2743886" cy="3046521"/>
          </a:xfrm>
          <a:prstGeom prst="rect">
            <a:avLst/>
          </a:prstGeom>
        </p:spPr>
      </p:pic>
      <p:sp>
        <p:nvSpPr>
          <p:cNvPr id="12" name="Content Placeholder 2"/>
          <p:cNvSpPr txBox="1"/>
          <p:nvPr/>
        </p:nvSpPr>
        <p:spPr>
          <a:xfrm>
            <a:off x="5576980" y="3117389"/>
            <a:ext cx="11099417" cy="10668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-4572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lvl="2" indent="-909955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830" lvl="3" indent="-130683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5450" lvl="4" indent="-1695450" algn="ctr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00"/>
              </a:buClr>
              <a:defRPr/>
            </a:pPr>
            <a:r>
              <a:rPr lang="en-US" altLang="zh-CN" b="1" dirty="0">
                <a:latin typeface="Tahoma" panose="020B0604030504040204" pitchFamily="34" charset="0"/>
                <a:ea typeface="隶书" panose="02010509060101010101" pitchFamily="49" charset="-122"/>
              </a:rPr>
              <a:t>White</a:t>
            </a:r>
          </a:p>
          <a:p>
            <a:pPr>
              <a:buClr>
                <a:srgbClr val="CC0000"/>
              </a:buClr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Treacherous, </a:t>
            </a:r>
            <a:r>
              <a:rPr kumimoji="1" lang="en-US" altLang="zh-CN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  <a:sym typeface="+mn-ea"/>
              </a:rPr>
              <a:t>crafty</a:t>
            </a:r>
            <a:r>
              <a:rPr kumimoji="1" lang="en-US" altLang="zh-CN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, self-willed.</a:t>
            </a:r>
          </a:p>
        </p:txBody>
      </p:sp>
      <p:sp>
        <p:nvSpPr>
          <p:cNvPr id="13" name="Text Box 6"/>
          <p:cNvSpPr txBox="1"/>
          <p:nvPr/>
        </p:nvSpPr>
        <p:spPr>
          <a:xfrm>
            <a:off x="6025489" y="1418239"/>
            <a:ext cx="2499402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016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algn="ctr"/>
            <a:r>
              <a:rPr lang="en-AU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en-AU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bái</a:t>
            </a:r>
            <a:r>
              <a:rPr lang="en-AU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AU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r>
              <a:rPr lang="en-AU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</a:p>
          <a:p>
            <a:pPr lvl="0" algn="ctr" eaLnBrk="1" hangingPunct="1"/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白  </a:t>
            </a:r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zh-C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400" b="1" dirty="0">
              <a:solidFill>
                <a:schemeClr val="bg1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10" descr="英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87" y="4573453"/>
            <a:ext cx="1624962" cy="19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0"/>
            <a:ext cx="1981200" cy="1292662"/>
          </a:xfrm>
          <a:prstGeom prst="rect">
            <a:avLst/>
          </a:prstGeom>
          <a:solidFill>
            <a:srgbClr val="F7CE29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黄 色</a:t>
            </a:r>
            <a:endParaRPr lang="en-US" altLang="zh-CN" sz="2400" b="1" dirty="0">
              <a:solidFill>
                <a:prstClr val="white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Yellow</a:t>
            </a:r>
            <a:endParaRPr lang="zh-CN" altLang="zh-CN" sz="3600" b="1" dirty="0">
              <a:solidFill>
                <a:prstClr val="white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pic>
        <p:nvPicPr>
          <p:cNvPr id="29700" name="Picture 6" descr="宇文成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470" y="4693331"/>
            <a:ext cx="1488985" cy="179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599785" y="493606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典韦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235926" y="0"/>
            <a:ext cx="794702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sz="3600" b="1" i="1" dirty="0">
                <a:solidFill>
                  <a:srgbClr val="F7CE29"/>
                </a:solidFill>
                <a:ea typeface="迷你简卡通" pitchFamily="1" charset="-122"/>
              </a:rPr>
              <a:t>Yellow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迷你简卡通" pitchFamily="1" charset="-122"/>
              </a:rPr>
              <a:t>usually goes to those vicious brutal celebrities.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迷你简卡通" pitchFamily="1" charset="-122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6504886" y="1022880"/>
            <a:ext cx="2520242" cy="1323439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huáng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00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 黄    色</a:t>
            </a:r>
          </a:p>
        </p:txBody>
      </p:sp>
      <p:sp>
        <p:nvSpPr>
          <p:cNvPr id="11" name="Text Box 15"/>
          <p:cNvSpPr txBox="1"/>
          <p:nvPr/>
        </p:nvSpPr>
        <p:spPr>
          <a:xfrm>
            <a:off x="6209438" y="2613563"/>
            <a:ext cx="875417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Yellow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Bold/</a:t>
            </a:r>
            <a:r>
              <a:rPr lang="en-AU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bad temper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Dangerous and cunning </a:t>
            </a:r>
          </a:p>
        </p:txBody>
      </p:sp>
      <p:pic>
        <p:nvPicPr>
          <p:cNvPr id="12" name="Picture 8" descr="典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988" y="1860727"/>
            <a:ext cx="2501632" cy="3100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7F6556">
                  <a:alpha val="100000"/>
                </a:srgbClr>
              </a:clrFrom>
              <a:clrTo>
                <a:srgbClr val="7F6556">
                  <a:alpha val="100000"/>
                  <a:alpha val="0"/>
                </a:srgbClr>
              </a:clrTo>
            </a:clrChange>
          </a:blip>
          <a:srcRect b="8942"/>
          <a:stretch>
            <a:fillRect/>
          </a:stretch>
        </p:blipFill>
        <p:spPr>
          <a:xfrm>
            <a:off x="230944" y="1860727"/>
            <a:ext cx="2209742" cy="30753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bldLvl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362199" y="-195263"/>
            <a:ext cx="937695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None/>
              <a:defRPr/>
            </a:pPr>
            <a:endParaRPr lang="zh-CN" altLang="zh-CN" sz="800" b="1" dirty="0">
              <a:solidFill>
                <a:srgbClr val="0000FF"/>
              </a:solidFill>
              <a:latin typeface="Times New Roman" panose="02020603050405020304" pitchFamily="18" charset="0"/>
              <a:ea typeface="迷你简卡通" pitchFamily="1" charset="-122"/>
            </a:endParaRPr>
          </a:p>
          <a:p>
            <a:pPr fontAlgn="base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en-US" altLang="zh-CN" sz="3600" b="1" i="1" dirty="0">
                <a:solidFill>
                  <a:srgbClr val="0000FF"/>
                </a:solidFill>
                <a:ea typeface="迷你简卡通" pitchFamily="1" charset="-122"/>
              </a:rPr>
              <a:t>Blue</a:t>
            </a:r>
            <a:r>
              <a:rPr lang="zh-CN" altLang="en-US" sz="3600" b="1" i="1" dirty="0">
                <a:solidFill>
                  <a:srgbClr val="0000FF"/>
                </a:solidFill>
                <a:ea typeface="迷你简卡通" pitchFamily="1" charset="-122"/>
              </a:rPr>
              <a:t> </a:t>
            </a:r>
            <a:r>
              <a:rPr lang="en-US" altLang="zh-CN" sz="3600" b="1" i="1" dirty="0">
                <a:solidFill>
                  <a:srgbClr val="0000FF"/>
                </a:solidFill>
                <a:ea typeface="迷你简卡通" pitchFamily="1" charset="-122"/>
              </a:rPr>
              <a:t>or</a:t>
            </a:r>
            <a:r>
              <a:rPr lang="zh-CN" altLang="en-US" sz="3600" b="1" i="1" dirty="0">
                <a:solidFill>
                  <a:srgbClr val="0000FF"/>
                </a:solidFill>
                <a:ea typeface="迷你简卡通" pitchFamily="1" charset="-122"/>
              </a:rPr>
              <a:t> </a:t>
            </a:r>
            <a:r>
              <a:rPr lang="en-US" altLang="zh-CN" sz="3600" b="1" i="1" dirty="0">
                <a:solidFill>
                  <a:srgbClr val="0000FF"/>
                </a:solidFill>
                <a:ea typeface="迷你简卡通" pitchFamily="1" charset="-122"/>
              </a:rPr>
              <a:t>Green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迷你简卡通" pitchFamily="1" charset="-122"/>
              </a:rPr>
              <a:t>types of figures are usually irritable</a:t>
            </a:r>
            <a:r>
              <a:rPr lang="en-US" altLang="zh-CN" sz="2400" b="1" dirty="0">
                <a:solidFill>
                  <a:srgbClr val="7F7F7F"/>
                </a:solidFill>
                <a:latin typeface="隶书" panose="02010509060101010101" pitchFamily="49" charset="-122"/>
                <a:ea typeface="迷你简卡通" pitchFamily="1" charset="-122"/>
              </a:rPr>
              <a:t>. </a:t>
            </a:r>
            <a:endParaRPr lang="zh-CN" altLang="zh-CN" sz="2400" dirty="0">
              <a:solidFill>
                <a:srgbClr val="7F7F7F"/>
              </a:solidFill>
              <a:latin typeface="Times New Roman" panose="02020603050405020304" pitchFamily="18" charset="0"/>
              <a:ea typeface="迷你简卡通" pitchFamily="1" charset="-122"/>
            </a:endParaRP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0" y="41275"/>
            <a:ext cx="2209800" cy="1292225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zh-CN" altLang="en-US" sz="2400" b="1">
                <a:solidFill>
                  <a:prstClr val="white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蓝 色</a:t>
            </a:r>
            <a:endParaRPr lang="en-US" altLang="zh-CN" sz="2400" b="1">
              <a:solidFill>
                <a:prstClr val="white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sz="3600" b="1">
                <a:solidFill>
                  <a:prstClr val="white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Blue</a:t>
            </a:r>
            <a:endParaRPr lang="zh-CN" altLang="en-US" sz="3600" b="1">
              <a:solidFill>
                <a:prstClr val="white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51843" y="1646253"/>
            <a:ext cx="1997663" cy="1323439"/>
          </a:xfrm>
          <a:prstGeom prst="rect">
            <a:avLst/>
          </a:prstGeom>
          <a:noFill/>
          <a:ln w="101600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lán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US" altLang="zh-CN" sz="4000" b="1" dirty="0" err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00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蓝     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31" y="1890169"/>
            <a:ext cx="2452708" cy="3063318"/>
          </a:xfrm>
          <a:prstGeom prst="rect">
            <a:avLst/>
          </a:prstGeom>
        </p:spPr>
      </p:pic>
      <p:sp>
        <p:nvSpPr>
          <p:cNvPr id="11" name="Rectangle 11"/>
          <p:cNvSpPr/>
          <p:nvPr/>
        </p:nvSpPr>
        <p:spPr>
          <a:xfrm>
            <a:off x="5931578" y="3365293"/>
            <a:ext cx="4363085" cy="112331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blue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Unyeilding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677"/>
            <a:ext cx="3005774" cy="27692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wutianqi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81" y="3881847"/>
            <a:ext cx="3048000" cy="2122488"/>
          </a:xfrm>
          <a:prstGeom prst="rect">
            <a:avLst/>
          </a:prstGeom>
          <a:noFill/>
          <a:ln w="57150" cmpd="thickThin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laituanx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10" y="1690502"/>
            <a:ext cx="3048000" cy="2122488"/>
          </a:xfrm>
          <a:prstGeom prst="rect">
            <a:avLst/>
          </a:prstGeom>
          <a:noFill/>
          <a:ln w="57150" cmpd="thinThick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9" descr="程咬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81847"/>
            <a:ext cx="2024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文本框 1"/>
          <p:cNvSpPr txBox="1">
            <a:spLocks noChangeArrowheads="1"/>
          </p:cNvSpPr>
          <p:nvPr/>
        </p:nvSpPr>
        <p:spPr bwMode="auto">
          <a:xfrm>
            <a:off x="7933448" y="249728"/>
            <a:ext cx="1351267" cy="1292662"/>
          </a:xfrm>
          <a:prstGeom prst="rect">
            <a:avLst/>
          </a:prstGeom>
          <a:solidFill>
            <a:srgbClr val="5E7236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>
                <a:solidFill>
                  <a:srgbClr val="FFFFFF"/>
                </a:solidFill>
              </a:rPr>
              <a:t>绿色</a:t>
            </a:r>
            <a:endParaRPr lang="en-US" altLang="zh-CN" sz="2400" b="1">
              <a:solidFill>
                <a:srgbClr val="FFFFFF"/>
              </a:solidFill>
            </a:endParaRP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>
                <a:solidFill>
                  <a:srgbClr val="FFFFFF"/>
                </a:solidFill>
              </a:rPr>
              <a:t>Green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7933448" y="1934804"/>
            <a:ext cx="8882678" cy="108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bold and powerful/rash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152400" y="136294"/>
            <a:ext cx="1268296" cy="1323439"/>
          </a:xfrm>
          <a:prstGeom prst="rect">
            <a:avLst/>
          </a:prstGeom>
          <a:noFill/>
          <a:ln w="101600" cap="flat" cmpd="sng">
            <a:solidFill>
              <a:schemeClr val="accent3">
                <a:lumMod val="9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ǜ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è</a:t>
            </a:r>
            <a:endParaRPr lang="en-US" altLang="zh-CN" sz="4000" dirty="0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绿色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250" y="838269"/>
            <a:ext cx="7084750" cy="12191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Upright / powerful</a:t>
            </a:r>
            <a:b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b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endParaRPr lang="en-AU" altLang="zh-CN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6" y="2309993"/>
            <a:ext cx="3327394" cy="3893278"/>
          </a:xfrm>
          <a:prstGeom prst="rect">
            <a:avLst/>
          </a:prstGeom>
        </p:spPr>
      </p:pic>
      <p:sp>
        <p:nvSpPr>
          <p:cNvPr id="5" name="Text Box 14"/>
          <p:cNvSpPr txBox="1"/>
          <p:nvPr/>
        </p:nvSpPr>
        <p:spPr>
          <a:xfrm>
            <a:off x="1632957" y="339949"/>
            <a:ext cx="1297150" cy="1323439"/>
          </a:xfrm>
          <a:prstGeom prst="rect">
            <a:avLst/>
          </a:prstGeom>
          <a:noFill/>
          <a:ln w="101600" cap="flat" cmpd="sng">
            <a:solidFill>
              <a:schemeClr val="accent3">
                <a:lumMod val="9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</a:t>
            </a:r>
            <a:r>
              <a:rPr lang="en-US" altLang="zh-CN" sz="4000" b="1" dirty="0" err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ǐ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4000" b="1" dirty="0" err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è</a:t>
            </a:r>
            <a:endParaRPr lang="en-US" altLang="zh-CN" sz="40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紫色</a:t>
            </a:r>
            <a:endParaRPr lang="zh-CN" altLang="en-US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092762" y="403784"/>
            <a:ext cx="2028794" cy="2261604"/>
            <a:chOff x="1675462" y="3286520"/>
            <a:chExt cx="1886519" cy="2147887"/>
          </a:xfrm>
        </p:grpSpPr>
        <p:pic>
          <p:nvPicPr>
            <p:cNvPr id="11267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1675462" y="3286520"/>
              <a:ext cx="1886519" cy="214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19"/>
            <p:cNvSpPr txBox="1">
              <a:spLocks noChangeArrowheads="1"/>
            </p:cNvSpPr>
            <p:nvPr/>
          </p:nvSpPr>
          <p:spPr bwMode="auto">
            <a:xfrm>
              <a:off x="1803786" y="4301206"/>
              <a:ext cx="1583055" cy="904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huángsè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黄色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142120" y="360561"/>
            <a:ext cx="2193002" cy="2327701"/>
            <a:chOff x="25976" y="159249"/>
            <a:chExt cx="2119313" cy="2149475"/>
          </a:xfrm>
        </p:grpSpPr>
        <p:pic>
          <p:nvPicPr>
            <p:cNvPr id="11266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25976" y="159249"/>
              <a:ext cx="2119313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Box 20"/>
            <p:cNvSpPr txBox="1">
              <a:spLocks noChangeArrowheads="1"/>
            </p:cNvSpPr>
            <p:nvPr/>
          </p:nvSpPr>
          <p:spPr bwMode="auto">
            <a:xfrm>
              <a:off x="564515" y="1127443"/>
              <a:ext cx="1091151" cy="892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lánsè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蓝色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52315" y="264699"/>
            <a:ext cx="2062991" cy="2497805"/>
            <a:chOff x="2308497" y="168380"/>
            <a:chExt cx="2117725" cy="2149475"/>
          </a:xfrm>
        </p:grpSpPr>
        <p:pic>
          <p:nvPicPr>
            <p:cNvPr id="11268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2308497" y="168380"/>
              <a:ext cx="2117725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Box 21"/>
            <p:cNvSpPr txBox="1">
              <a:spLocks noChangeArrowheads="1"/>
            </p:cNvSpPr>
            <p:nvPr/>
          </p:nvSpPr>
          <p:spPr bwMode="auto">
            <a:xfrm>
              <a:off x="2762034" y="1209242"/>
              <a:ext cx="1179614" cy="883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hēisè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黑色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88520" y="317449"/>
            <a:ext cx="1943356" cy="2434275"/>
            <a:chOff x="4247325" y="194518"/>
            <a:chExt cx="2119312" cy="2149475"/>
          </a:xfrm>
        </p:grpSpPr>
        <p:pic>
          <p:nvPicPr>
            <p:cNvPr id="11269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4247325" y="194518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Box 22"/>
            <p:cNvSpPr txBox="1">
              <a:spLocks noChangeArrowheads="1"/>
            </p:cNvSpPr>
            <p:nvPr/>
          </p:nvSpPr>
          <p:spPr bwMode="auto">
            <a:xfrm>
              <a:off x="4465116" y="1202335"/>
              <a:ext cx="1613885" cy="842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hóngsè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红色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69457" y="382800"/>
            <a:ext cx="1995124" cy="2303575"/>
            <a:chOff x="6457330" y="4020"/>
            <a:chExt cx="2119312" cy="2149475"/>
          </a:xfrm>
        </p:grpSpPr>
        <p:pic>
          <p:nvPicPr>
            <p:cNvPr id="11270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6457330" y="4020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Box 23"/>
            <p:cNvSpPr txBox="1">
              <a:spLocks noChangeArrowheads="1"/>
            </p:cNvSpPr>
            <p:nvPr/>
          </p:nvSpPr>
          <p:spPr bwMode="auto">
            <a:xfrm>
              <a:off x="7063877" y="1069263"/>
              <a:ext cx="975996" cy="890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lǜsè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绿色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33208" y="452722"/>
            <a:ext cx="1983931" cy="2181872"/>
            <a:chOff x="10072688" y="0"/>
            <a:chExt cx="2119312" cy="2149475"/>
          </a:xfrm>
        </p:grpSpPr>
        <p:pic>
          <p:nvPicPr>
            <p:cNvPr id="11272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10072688" y="0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Box 25"/>
            <p:cNvSpPr txBox="1">
              <a:spLocks noChangeArrowheads="1"/>
            </p:cNvSpPr>
            <p:nvPr/>
          </p:nvSpPr>
          <p:spPr bwMode="auto">
            <a:xfrm>
              <a:off x="10591800" y="1001077"/>
              <a:ext cx="1205865" cy="861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báisè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白色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" y="4029944"/>
            <a:ext cx="1502377" cy="1795120"/>
          </a:xfrm>
          <a:prstGeom prst="rect">
            <a:avLst/>
          </a:prstGeom>
        </p:spPr>
      </p:pic>
      <p:pic>
        <p:nvPicPr>
          <p:cNvPr id="46" name="Picture 13" descr="fe7cb1f88252a0bd9f514635"/>
          <p:cNvPicPr>
            <a:picLocks noChangeAspect="1"/>
          </p:cNvPicPr>
          <p:nvPr/>
        </p:nvPicPr>
        <p:blipFill>
          <a:blip r:embed="rId4"/>
          <a:srcRect l="12770" r="12675" b="8807"/>
          <a:stretch>
            <a:fillRect/>
          </a:stretch>
        </p:blipFill>
        <p:spPr>
          <a:xfrm>
            <a:off x="3400792" y="4642093"/>
            <a:ext cx="1533045" cy="1838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97" y="4820416"/>
            <a:ext cx="1809698" cy="200929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31" y="4802903"/>
            <a:ext cx="1631484" cy="2035276"/>
          </a:xfrm>
          <a:prstGeom prst="rect">
            <a:avLst/>
          </a:prstGeom>
        </p:spPr>
      </p:pic>
      <p:pic>
        <p:nvPicPr>
          <p:cNvPr id="4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9" y="4989127"/>
            <a:ext cx="1695083" cy="1868873"/>
          </a:xfrm>
          <a:prstGeom prst="rect">
            <a:avLst/>
          </a:prstGeom>
        </p:spPr>
      </p:pic>
      <p:pic>
        <p:nvPicPr>
          <p:cNvPr id="50" name="Picture 8" descr="典韦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1319" y="4802903"/>
            <a:ext cx="1688827" cy="20934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" name="组合 50"/>
          <p:cNvGrpSpPr/>
          <p:nvPr/>
        </p:nvGrpSpPr>
        <p:grpSpPr>
          <a:xfrm>
            <a:off x="10635652" y="452722"/>
            <a:ext cx="1778240" cy="2181872"/>
            <a:chOff x="4252278" y="0"/>
            <a:chExt cx="2119312" cy="2149475"/>
          </a:xfrm>
        </p:grpSpPr>
        <p:pic>
          <p:nvPicPr>
            <p:cNvPr id="52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2" cstate="print"/>
            <a:srcRect l="7961" t="6706" r="2940" b="2940"/>
            <a:stretch>
              <a:fillRect/>
            </a:stretch>
          </p:blipFill>
          <p:spPr bwMode="auto">
            <a:xfrm>
              <a:off x="4252278" y="0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22"/>
            <p:cNvSpPr txBox="1">
              <a:spLocks noChangeArrowheads="1"/>
            </p:cNvSpPr>
            <p:nvPr/>
          </p:nvSpPr>
          <p:spPr bwMode="auto">
            <a:xfrm>
              <a:off x="4773947" y="958921"/>
              <a:ext cx="1075973" cy="1043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zǐsè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紫色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2030" y="4642093"/>
            <a:ext cx="1749529" cy="20443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5653" y="2947374"/>
            <a:ext cx="598069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15118 -0.1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13346 -0.3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903 L 0.00481 -0.2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5586 -0.2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12058 -0.327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01277 -0.29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-0.02824 L -0.26042 -0.31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3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60" y="4415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4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906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3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20" y="1448718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9" descr="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38" y="4415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4" descr="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4478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6" descr="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86" y="6350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3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27" y="115583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 txBox="1"/>
          <p:nvPr/>
        </p:nvSpPr>
        <p:spPr>
          <a:xfrm>
            <a:off x="2487977" y="3729114"/>
            <a:ext cx="8001000" cy="1216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l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zhè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yán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dirty="0"/>
          </a:p>
          <a:p>
            <a:pPr algn="l"/>
            <a:r>
              <a:rPr lang="zh-CN" altLang="en-US" dirty="0"/>
              <a:t>这   是   什  么 颜色？</a:t>
            </a:r>
            <a:br>
              <a:rPr lang="en-US" altLang="zh-CN" dirty="0"/>
            </a:b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zhè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/>
              <a:t>这   是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pic>
        <p:nvPicPr>
          <p:cNvPr id="12" name="Picture 33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6" y="4064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7" y="6350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72" y="476624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61" y="119094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00" y="4415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11" y="6701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24735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481935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9" descr="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72" y="510759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61" y="122507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00" y="47564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11" y="70424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90703" y="4395490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36108" y="3124214"/>
            <a:ext cx="50600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What </a:t>
            </a:r>
            <a:r>
              <a:rPr lang="en-US" altLang="zh-CN" sz="3600" b="1" dirty="0" err="1"/>
              <a:t>colour</a:t>
            </a:r>
            <a:r>
              <a:rPr lang="en-US" altLang="zh-CN" sz="3600" b="1" dirty="0"/>
              <a:t> is this?</a:t>
            </a:r>
            <a:endParaRPr lang="zh-CN" altLang="en-US" sz="36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942438" y="5766486"/>
            <a:ext cx="30482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This is …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092762" y="403784"/>
            <a:ext cx="2028794" cy="2261604"/>
            <a:chOff x="1675462" y="3286520"/>
            <a:chExt cx="1886519" cy="2147887"/>
          </a:xfrm>
        </p:grpSpPr>
        <p:pic>
          <p:nvPicPr>
            <p:cNvPr id="11267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1675462" y="3286520"/>
              <a:ext cx="1886519" cy="214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19"/>
            <p:cNvSpPr txBox="1">
              <a:spLocks noChangeArrowheads="1"/>
            </p:cNvSpPr>
            <p:nvPr/>
          </p:nvSpPr>
          <p:spPr bwMode="auto">
            <a:xfrm>
              <a:off x="1803786" y="4301206"/>
              <a:ext cx="1583055" cy="904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en-US" altLang="zh-CN" dirty="0" err="1"/>
                <a:t>huángsè</a:t>
              </a:r>
              <a:r>
                <a:rPr lang="en-US" altLang="zh-CN" dirty="0"/>
                <a:t> </a:t>
              </a:r>
            </a:p>
            <a:p>
              <a:pPr algn="ctr"/>
              <a:r>
                <a:rPr lang="zh-CN" altLang="en-US" dirty="0"/>
                <a:t> 黄色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142120" y="360561"/>
            <a:ext cx="2193002" cy="2327701"/>
            <a:chOff x="25976" y="159249"/>
            <a:chExt cx="2119313" cy="2149475"/>
          </a:xfrm>
        </p:grpSpPr>
        <p:pic>
          <p:nvPicPr>
            <p:cNvPr id="11266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25976" y="159249"/>
              <a:ext cx="2119313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Box 20"/>
            <p:cNvSpPr txBox="1">
              <a:spLocks noChangeArrowheads="1"/>
            </p:cNvSpPr>
            <p:nvPr/>
          </p:nvSpPr>
          <p:spPr bwMode="auto">
            <a:xfrm>
              <a:off x="564515" y="1127443"/>
              <a:ext cx="1091151" cy="892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>
                  <a:solidFill>
                    <a:schemeClr val="bg1"/>
                  </a:solidFill>
                </a:rPr>
                <a:t>lánsè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zh-CN" altLang="en-US" sz="2800" b="1" dirty="0">
                  <a:solidFill>
                    <a:schemeClr val="bg1"/>
                  </a:solidFill>
                </a:rPr>
                <a:t>蓝色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52315" y="264699"/>
            <a:ext cx="2062991" cy="2497805"/>
            <a:chOff x="2308497" y="168380"/>
            <a:chExt cx="2117725" cy="2149475"/>
          </a:xfrm>
        </p:grpSpPr>
        <p:pic>
          <p:nvPicPr>
            <p:cNvPr id="11268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2308497" y="168380"/>
              <a:ext cx="2117725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Box 21"/>
            <p:cNvSpPr txBox="1">
              <a:spLocks noChangeArrowheads="1"/>
            </p:cNvSpPr>
            <p:nvPr/>
          </p:nvSpPr>
          <p:spPr bwMode="auto">
            <a:xfrm>
              <a:off x="2762034" y="1209242"/>
              <a:ext cx="1179614" cy="883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schemeClr val="bg1"/>
                  </a:solidFill>
                </a:rPr>
                <a:t>hēisè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zh-CN" altLang="en-US" sz="2800" b="1" dirty="0">
                  <a:solidFill>
                    <a:schemeClr val="bg1"/>
                  </a:solidFill>
                </a:rPr>
                <a:t>黑色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88520" y="317449"/>
            <a:ext cx="1943356" cy="2434275"/>
            <a:chOff x="4247325" y="194518"/>
            <a:chExt cx="2119312" cy="2149475"/>
          </a:xfrm>
        </p:grpSpPr>
        <p:pic>
          <p:nvPicPr>
            <p:cNvPr id="11269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4247325" y="194518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Box 22"/>
            <p:cNvSpPr txBox="1">
              <a:spLocks noChangeArrowheads="1"/>
            </p:cNvSpPr>
            <p:nvPr/>
          </p:nvSpPr>
          <p:spPr bwMode="auto">
            <a:xfrm>
              <a:off x="4465116" y="1202335"/>
              <a:ext cx="1613885" cy="842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en-US" altLang="zh-CN" dirty="0" err="1"/>
                <a:t>hóngsè</a:t>
              </a:r>
              <a:r>
                <a:rPr lang="en-US" altLang="zh-CN" dirty="0"/>
                <a:t> </a:t>
              </a:r>
            </a:p>
            <a:p>
              <a:pPr algn="ctr"/>
              <a:r>
                <a:rPr lang="zh-CN" altLang="en-US" dirty="0"/>
                <a:t>红色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69457" y="382800"/>
            <a:ext cx="1995124" cy="2303575"/>
            <a:chOff x="6457330" y="4020"/>
            <a:chExt cx="2119312" cy="2149475"/>
          </a:xfrm>
        </p:grpSpPr>
        <p:pic>
          <p:nvPicPr>
            <p:cNvPr id="11270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6457330" y="4020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Box 23"/>
            <p:cNvSpPr txBox="1">
              <a:spLocks noChangeArrowheads="1"/>
            </p:cNvSpPr>
            <p:nvPr/>
          </p:nvSpPr>
          <p:spPr bwMode="auto">
            <a:xfrm>
              <a:off x="7063877" y="1069263"/>
              <a:ext cx="975996" cy="890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 err="1"/>
                <a:t>lǜsè</a:t>
              </a:r>
              <a:r>
                <a:rPr lang="en-US" altLang="zh-CN" dirty="0"/>
                <a:t> </a:t>
              </a:r>
            </a:p>
            <a:p>
              <a:r>
                <a:rPr lang="zh-CN" altLang="en-US" dirty="0"/>
                <a:t>绿色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33208" y="452722"/>
            <a:ext cx="1983931" cy="2181872"/>
            <a:chOff x="10072688" y="0"/>
            <a:chExt cx="2119312" cy="2149475"/>
          </a:xfrm>
        </p:grpSpPr>
        <p:pic>
          <p:nvPicPr>
            <p:cNvPr id="11272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10072688" y="0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Box 25"/>
            <p:cNvSpPr txBox="1">
              <a:spLocks noChangeArrowheads="1"/>
            </p:cNvSpPr>
            <p:nvPr/>
          </p:nvSpPr>
          <p:spPr bwMode="auto">
            <a:xfrm>
              <a:off x="10591800" y="1001077"/>
              <a:ext cx="1205865" cy="861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>
                  <a:solidFill>
                    <a:schemeClr val="bg1"/>
                  </a:solidFill>
                </a:rPr>
                <a:t>báisè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zh-CN" altLang="en-US" sz="2800" b="1" dirty="0">
                  <a:solidFill>
                    <a:schemeClr val="bg1"/>
                  </a:solidFill>
                </a:rPr>
                <a:t>白色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94" y="4029944"/>
            <a:ext cx="1502377" cy="1795120"/>
          </a:xfrm>
          <a:prstGeom prst="rect">
            <a:avLst/>
          </a:prstGeom>
        </p:spPr>
      </p:pic>
      <p:pic>
        <p:nvPicPr>
          <p:cNvPr id="46" name="Picture 13" descr="fe7cb1f88252a0bd9f514635"/>
          <p:cNvPicPr>
            <a:picLocks noChangeAspect="1"/>
          </p:cNvPicPr>
          <p:nvPr/>
        </p:nvPicPr>
        <p:blipFill>
          <a:blip r:embed="rId18"/>
          <a:srcRect l="12770" r="12675" b="8807"/>
          <a:stretch>
            <a:fillRect/>
          </a:stretch>
        </p:blipFill>
        <p:spPr>
          <a:xfrm>
            <a:off x="3400792" y="4642093"/>
            <a:ext cx="1533045" cy="1838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97" y="4820416"/>
            <a:ext cx="1809698" cy="200929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31" y="4802903"/>
            <a:ext cx="1631484" cy="2035276"/>
          </a:xfrm>
          <a:prstGeom prst="rect">
            <a:avLst/>
          </a:prstGeom>
        </p:spPr>
      </p:pic>
      <p:pic>
        <p:nvPicPr>
          <p:cNvPr id="49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9" y="4989127"/>
            <a:ext cx="1695083" cy="1868873"/>
          </a:xfrm>
          <a:prstGeom prst="rect">
            <a:avLst/>
          </a:prstGeom>
        </p:spPr>
      </p:pic>
      <p:pic>
        <p:nvPicPr>
          <p:cNvPr id="50" name="Picture 8" descr="典韦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21319" y="4802903"/>
            <a:ext cx="1688827" cy="20934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" name="组合 50"/>
          <p:cNvGrpSpPr/>
          <p:nvPr/>
        </p:nvGrpSpPr>
        <p:grpSpPr>
          <a:xfrm>
            <a:off x="10635652" y="452722"/>
            <a:ext cx="1778240" cy="2181872"/>
            <a:chOff x="4252278" y="0"/>
            <a:chExt cx="2119312" cy="2149475"/>
          </a:xfrm>
        </p:grpSpPr>
        <p:pic>
          <p:nvPicPr>
            <p:cNvPr id="52" name="Picture 6" descr="C:\Users\Administrator\Desktop\竹篮"/>
            <p:cNvPicPr>
              <a:picLocks noChangeAspect="1" noChangeArrowheads="1"/>
            </p:cNvPicPr>
            <p:nvPr/>
          </p:nvPicPr>
          <p:blipFill>
            <a:blip r:embed="rId16" cstate="print"/>
            <a:srcRect l="7961" t="6706" r="2940" b="2940"/>
            <a:stretch>
              <a:fillRect/>
            </a:stretch>
          </p:blipFill>
          <p:spPr bwMode="auto">
            <a:xfrm>
              <a:off x="4252278" y="0"/>
              <a:ext cx="2119312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22"/>
            <p:cNvSpPr txBox="1">
              <a:spLocks noChangeArrowheads="1"/>
            </p:cNvSpPr>
            <p:nvPr/>
          </p:nvSpPr>
          <p:spPr bwMode="auto">
            <a:xfrm>
              <a:off x="4773947" y="958921"/>
              <a:ext cx="1075973" cy="1043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 err="1"/>
                <a:t>zǐsè</a:t>
              </a:r>
              <a:r>
                <a:rPr lang="en-US" altLang="zh-CN" dirty="0"/>
                <a:t> </a:t>
              </a:r>
            </a:p>
            <a:p>
              <a:r>
                <a:rPr lang="zh-CN" altLang="en-US" dirty="0"/>
                <a:t>紫色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2030" y="4642093"/>
            <a:ext cx="1749529" cy="2044322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45417" y="2500499"/>
            <a:ext cx="609600" cy="6096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451542" y="2485036"/>
            <a:ext cx="609600" cy="609600"/>
          </a:xfrm>
          <a:prstGeom prst="rect">
            <a:avLst/>
          </a:prstGeom>
        </p:spPr>
      </p:pic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167314" y="2441443"/>
            <a:ext cx="609600" cy="609600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942464" y="2462382"/>
            <a:ext cx="609600" cy="60960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18292" y="2441443"/>
            <a:ext cx="609600" cy="609600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32538" y="2360106"/>
            <a:ext cx="609600" cy="609600"/>
          </a:xfrm>
          <a:prstGeom prst="rect">
            <a:avLst/>
          </a:prstGeom>
        </p:spPr>
      </p:pic>
      <p:pic>
        <p:nvPicPr>
          <p:cNvPr id="10" name="已录下的声音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219971" y="24045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15118 -0.1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13346 -0.3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903 L 0.00481 -0.2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5586 -0.2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12058 -0.327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01277 -0.29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-0.02824 L -0.26042 -0.31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2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4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4"/>
          <p:cNvGraphicFramePr>
            <a:graphicFrameLocks noGrp="1"/>
          </p:cNvGraphicFramePr>
          <p:nvPr>
            <p:ph idx="1"/>
          </p:nvPr>
        </p:nvGraphicFramePr>
        <p:xfrm>
          <a:off x="1007120" y="566783"/>
          <a:ext cx="10362687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Pinyin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lvl="0"/>
                      <a:r>
                        <a:rPr lang="zh-CN" altLang="en-US" sz="32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黑 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hēi</a:t>
                      </a:r>
                      <a:r>
                        <a:rPr lang="en-US" altLang="zh-CN" sz="32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CN" sz="3200" b="1" dirty="0" err="1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白 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altLang="zh-CN" sz="3200" b="1" dirty="0" err="1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bái</a:t>
                      </a:r>
                      <a:r>
                        <a:rPr lang="en-AU" altLang="zh-CN" sz="32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AU" altLang="zh-CN" sz="3200" b="1" dirty="0" err="1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r>
                        <a:rPr lang="en-AU" altLang="zh-CN" sz="32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07">
                <a:tc>
                  <a:txBody>
                    <a:bodyPr/>
                    <a:lstStyle/>
                    <a:p>
                      <a:r>
                        <a:rPr lang="zh-CN" altLang="en-US" sz="32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en-US" altLang="zh-CN" sz="32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hóng</a:t>
                      </a:r>
                      <a:r>
                        <a:rPr lang="en-US" altLang="zh-CN" sz="32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3200" b="1" dirty="0" err="1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蓝色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lán</a:t>
                      </a: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3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黄 色</a:t>
                      </a:r>
                      <a:endParaRPr lang="zh-CN" altLang="en-US" sz="32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huáng</a:t>
                      </a: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3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绿</a:t>
                      </a:r>
                      <a:r>
                        <a:rPr lang="en-US" altLang="zh-CN" sz="32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lǜ</a:t>
                      </a:r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 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紫</a:t>
                      </a:r>
                      <a:r>
                        <a:rPr lang="en-US" altLang="zh-CN" sz="32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色</a:t>
                      </a:r>
                      <a:endParaRPr lang="zh-CN" alt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zǐ</a:t>
                      </a:r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purple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这是什么颜色？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shí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US" altLang="zh-CN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yán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sè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？</a:t>
                      </a:r>
                      <a:endParaRPr lang="en-US" altLang="zh-C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US" altLang="zh-CN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 it?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这是</a:t>
                      </a:r>
                      <a:r>
                        <a:rPr lang="en-US" altLang="zh-CN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altLang="zh-CN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en-US" altLang="zh-CN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altLang="zh-CN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is… .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130" descr="814775_165339289662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70"/>
            <a:ext cx="12191999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5123"/>
          <p:cNvSpPr>
            <a:spLocks noGrp="1"/>
          </p:cNvSpPr>
          <p:nvPr>
            <p:ph type="title"/>
          </p:nvPr>
        </p:nvSpPr>
        <p:spPr>
          <a:xfrm>
            <a:off x="3581251" y="3369945"/>
            <a:ext cx="6916420" cy="238760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zh-CN" altLang="zh-CN" sz="5400" b="1" dirty="0">
                <a:solidFill>
                  <a:schemeClr val="bg1"/>
                </a:solidFill>
              </a:rPr>
            </a:br>
            <a:r>
              <a:rPr lang="en-US" altLang="zh-CN" sz="8000" b="1" dirty="0" err="1">
                <a:solidFill>
                  <a:schemeClr val="bg1"/>
                </a:solidFill>
              </a:rPr>
              <a:t>liǎn</a:t>
            </a:r>
            <a:r>
              <a:rPr lang="en-US" altLang="zh-CN" sz="8000" b="1" dirty="0">
                <a:solidFill>
                  <a:schemeClr val="bg1"/>
                </a:solidFill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</a:rPr>
              <a:t>pǔ</a:t>
            </a:r>
            <a:br>
              <a:rPr lang="en-US" altLang="zh-CN" sz="8000" b="1" dirty="0">
                <a:solidFill>
                  <a:schemeClr val="bg1"/>
                </a:solidFill>
              </a:rPr>
            </a:br>
            <a:r>
              <a:rPr lang="zh-CN" altLang="zh-CN" sz="8000" b="1" dirty="0">
                <a:solidFill>
                  <a:schemeClr val="bg1"/>
                </a:solidFill>
              </a:rPr>
              <a:t>脸</a:t>
            </a:r>
            <a:r>
              <a:rPr lang="zh-CN" altLang="en-US" sz="8000" b="1" dirty="0">
                <a:solidFill>
                  <a:schemeClr val="bg1"/>
                </a:solidFill>
              </a:rPr>
              <a:t>  </a:t>
            </a:r>
            <a:r>
              <a:rPr lang="zh-CN" altLang="zh-CN" sz="8000" b="1" dirty="0">
                <a:solidFill>
                  <a:schemeClr val="bg1"/>
                </a:solidFill>
              </a:rPr>
              <a:t>谱</a:t>
            </a:r>
            <a:br>
              <a:rPr lang="zh-CN" altLang="zh-CN" sz="8900" b="1" dirty="0">
                <a:solidFill>
                  <a:schemeClr val="bg1"/>
                </a:solidFill>
              </a:rPr>
            </a:br>
            <a:r>
              <a:rPr lang="en-US" altLang="zh-CN" sz="67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Lianpu</a:t>
            </a:r>
            <a:r>
              <a:rPr lang="en-US" altLang="zh-CN" sz="6700" b="1" i="1" u="sng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/</a:t>
            </a:r>
            <a:r>
              <a:rPr lang="en-US" altLang="zh-CN" sz="6700" b="1" i="1" u="sng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Facial</a:t>
            </a:r>
            <a:r>
              <a:rPr lang="zh-CN" altLang="en-US" sz="6700" b="1" i="1" u="sng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6700" b="1" i="1" u="sng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mask</a:t>
            </a:r>
            <a:r>
              <a:rPr lang="zh-CN" altLang="en-US" sz="6700" b="1" i="1" u="sng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br>
              <a:rPr lang="en-US" altLang="zh-CN" sz="4000" b="1" i="1" u="sng" dirty="0">
                <a:solidFill>
                  <a:srgbClr val="C0504D"/>
                </a:solidFill>
                <a:latin typeface="Arial" panose="020B0604020202020204" pitchFamily="34" charset="0"/>
                <a:ea typeface="隶书" panose="02010509060101010101" pitchFamily="49" charset="-122"/>
              </a:rPr>
            </a:br>
            <a:br>
              <a:rPr lang="en-US" altLang="zh-CN" sz="4000" dirty="0">
                <a:solidFill>
                  <a:schemeClr val="bg1"/>
                </a:solidFill>
                <a:sym typeface="+mn-ea"/>
              </a:rPr>
            </a:br>
            <a:endParaRPr lang="en-US" altLang="zh-CN" sz="4000" dirty="0">
              <a:solidFill>
                <a:schemeClr val="bg1"/>
              </a:solidFill>
            </a:endParaRPr>
          </a:p>
        </p:txBody>
      </p:sp>
      <p:pic>
        <p:nvPicPr>
          <p:cNvPr id="4099" name="图片 5125" descr="0023aea9e73e0f89ff7f5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087620"/>
            <a:ext cx="1981200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5127" descr="0023aea9e73e0f89ff6e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035" y="5087620"/>
            <a:ext cx="2133600" cy="132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5129" descr="0023aea9e73e0f89ff845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093" y="5070158"/>
            <a:ext cx="2133600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58311" y="233156"/>
            <a:ext cx="579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https://</a:t>
            </a:r>
            <a:r>
              <a:rPr kumimoji="1" lang="en-US" altLang="zh-CN" dirty="0" err="1">
                <a:solidFill>
                  <a:schemeClr val="bg1"/>
                </a:solidFill>
              </a:rPr>
              <a:t>www.youtube.com</a:t>
            </a:r>
            <a:r>
              <a:rPr kumimoji="1" lang="en-US" altLang="zh-CN" dirty="0">
                <a:solidFill>
                  <a:schemeClr val="bg1"/>
                </a:solidFill>
              </a:rPr>
              <a:t>/</a:t>
            </a:r>
            <a:r>
              <a:rPr kumimoji="1" lang="en-US" altLang="zh-CN" dirty="0" err="1">
                <a:solidFill>
                  <a:schemeClr val="bg1"/>
                </a:solidFill>
              </a:rPr>
              <a:t>watch?v</a:t>
            </a:r>
            <a:r>
              <a:rPr kumimoji="1" lang="en-US" altLang="zh-CN" dirty="0">
                <a:solidFill>
                  <a:schemeClr val="bg1"/>
                </a:solidFill>
              </a:rPr>
              <a:t>=PnMRIzpO4nU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âå·å§âçå¾çæç´¢ç»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5044757"/>
            <a:ext cx="1990725" cy="13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84973" y="22729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64513"/>
          <p:cNvSpPr>
            <a:spLocks noGrp="1"/>
          </p:cNvSpPr>
          <p:nvPr>
            <p:ph type="title"/>
          </p:nvPr>
        </p:nvSpPr>
        <p:spPr>
          <a:xfrm>
            <a:off x="1925694" y="-218043"/>
            <a:ext cx="8001000" cy="181610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altLang="zh-CN" sz="3200" b="1" dirty="0"/>
            </a:br>
            <a:br>
              <a:rPr lang="en-US" altLang="zh-CN" sz="3200" b="1" dirty="0"/>
            </a:br>
            <a:r>
              <a:rPr lang="en-US" altLang="zh-CN" sz="3200" b="1" dirty="0" err="1"/>
              <a:t>jīng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jù</a:t>
            </a:r>
            <a:r>
              <a:rPr lang="en-US" altLang="zh-CN" sz="3200" b="1" dirty="0"/>
              <a:t> de </a:t>
            </a:r>
            <a:r>
              <a:rPr lang="en-US" altLang="zh-CN" sz="3200" b="1" dirty="0" err="1"/>
              <a:t>háng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dāng</a:t>
            </a:r>
            <a:br>
              <a:rPr lang="en-US" altLang="zh-CN" sz="3200" b="1" dirty="0"/>
            </a:br>
            <a:r>
              <a:rPr lang="zh-CN" altLang="en-US" sz="3200" b="1" dirty="0"/>
              <a:t>京  剧    的    行       当</a:t>
            </a:r>
            <a:br>
              <a:rPr lang="zh-CN" altLang="en-US" sz="3200" b="1" dirty="0"/>
            </a:br>
            <a:r>
              <a:rPr lang="en-US" altLang="zh-CN" sz="2400" dirty="0"/>
              <a:t>The Roles of Peking Opera</a:t>
            </a:r>
          </a:p>
        </p:txBody>
      </p:sp>
      <p:pic>
        <p:nvPicPr>
          <p:cNvPr id="86025" name="图片 86024" descr="20110513060630169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0044" y="1807637"/>
            <a:ext cx="2216150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84466" y="5106462"/>
            <a:ext cx="151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dàn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旦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1611" y="5196028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Shēng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生 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56375" y="5106461"/>
            <a:ext cx="82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Jìng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净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86733" y="5024492"/>
            <a:ext cx="99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Chǒu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丑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7047" name="图片 87046" descr="0023aea9e73e0ca25bba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7919" y="1822877"/>
            <a:ext cx="2194560" cy="3163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9" name="图片 88068" descr="20090107_d9a2704ace78ef47410dl5PYLslpo4f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8731" y="1773140"/>
            <a:ext cx="2185035" cy="316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50" name="图片 134149" descr="5327ce16efa64855962b43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8724" y="1782237"/>
            <a:ext cx="2189480" cy="321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8664" y="6027025"/>
            <a:ext cx="609600" cy="609600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0833" y="5937458"/>
            <a:ext cx="609600" cy="60960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00753" y="5857924"/>
            <a:ext cx="609600" cy="609600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70673" y="5722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774825" y="333375"/>
            <a:ext cx="27368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en-US" sz="660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66989" y="1196975"/>
            <a:ext cx="48974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en-US" sz="660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919455" y="333375"/>
            <a:ext cx="675481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j-lt"/>
                <a:ea typeface="隶书" panose="02010509060101010101" pitchFamily="49" charset="-122"/>
                <a:cs typeface="隶书" panose="02010509060101010101" pitchFamily="49" charset="-122"/>
              </a:rPr>
              <a:t>Four main roles in Beijing opera</a:t>
            </a:r>
          </a:p>
        </p:txBody>
      </p:sp>
      <p:sp>
        <p:nvSpPr>
          <p:cNvPr id="20485" name="文本框 1"/>
          <p:cNvSpPr txBox="1">
            <a:spLocks noChangeArrowheads="1"/>
          </p:cNvSpPr>
          <p:nvPr/>
        </p:nvSpPr>
        <p:spPr bwMode="auto">
          <a:xfrm>
            <a:off x="1494113" y="1381588"/>
            <a:ext cx="2145751" cy="2095958"/>
          </a:xfrm>
          <a:prstGeom prst="rect">
            <a:avLst/>
          </a:prstGeom>
          <a:solidFill>
            <a:srgbClr val="9BBB59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生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Male</a:t>
            </a:r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role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None/>
            </a:pPr>
            <a:r>
              <a:rPr kumimoji="1" lang="en-AU" altLang="zh-CN" sz="1800" b="1" dirty="0">
                <a:solidFill>
                  <a:schemeClr val="bg1"/>
                </a:solidFill>
              </a:rPr>
              <a:t>Sheng is the positive male role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pic>
        <p:nvPicPr>
          <p:cNvPr id="20486" name="图片 3" descr="WeChat_14690112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17" y="1167068"/>
            <a:ext cx="4648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本框 4"/>
          <p:cNvSpPr txBox="1">
            <a:spLocks noChangeArrowheads="1"/>
          </p:cNvSpPr>
          <p:nvPr/>
        </p:nvSpPr>
        <p:spPr bwMode="auto">
          <a:xfrm>
            <a:off x="8480370" y="949096"/>
            <a:ext cx="2193738" cy="30469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</a:rPr>
              <a:t>旦</a:t>
            </a:r>
            <a:endParaRPr lang="en-US" altLang="zh-CN" sz="2400" b="1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FFFF"/>
                </a:solidFill>
              </a:rPr>
              <a:t>Female</a:t>
            </a:r>
            <a:r>
              <a:rPr lang="zh-CN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</a:rPr>
              <a:t>role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zh-CN" sz="2000" b="1" dirty="0">
                <a:solidFill>
                  <a:schemeClr val="bg1"/>
                </a:solidFill>
              </a:rPr>
              <a:t>D</a:t>
            </a:r>
            <a:r>
              <a:rPr kumimoji="1" lang="en-AU" altLang="zh-CN" sz="2000" b="1" dirty="0">
                <a:solidFill>
                  <a:schemeClr val="bg1"/>
                </a:solidFill>
              </a:rPr>
              <a:t>an is the positive,</a:t>
            </a:r>
            <a:r>
              <a:rPr kumimoji="1" lang="en-US" altLang="zh-CN" sz="2000" b="1" dirty="0">
                <a:solidFill>
                  <a:schemeClr val="bg1"/>
                </a:solidFill>
              </a:rPr>
              <a:t>young and beautiful</a:t>
            </a:r>
            <a:endParaRPr kumimoji="1" lang="en-AU" altLang="zh-CN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AU" altLang="zh-CN" sz="2000" b="1" dirty="0">
                <a:solidFill>
                  <a:schemeClr val="bg1"/>
                </a:solidFill>
              </a:rPr>
              <a:t> female role</a:t>
            </a:r>
          </a:p>
        </p:txBody>
      </p:sp>
      <p:sp>
        <p:nvSpPr>
          <p:cNvPr id="20488" name="文本框 5"/>
          <p:cNvSpPr txBox="1">
            <a:spLocks noChangeArrowheads="1"/>
          </p:cNvSpPr>
          <p:nvPr/>
        </p:nvSpPr>
        <p:spPr bwMode="auto">
          <a:xfrm>
            <a:off x="1496029" y="4114582"/>
            <a:ext cx="2172196" cy="230832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</a:rPr>
              <a:t>净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</a:rPr>
              <a:t> </a:t>
            </a:r>
            <a:r>
              <a:rPr lang="en-US" altLang="zh-CN" sz="2400" dirty="0">
                <a:solidFill>
                  <a:srgbClr val="FFFFFF"/>
                </a:solidFill>
              </a:rPr>
              <a:t>Painted</a:t>
            </a:r>
            <a:r>
              <a:rPr lang="zh-CN" altLang="en-US" sz="2400" dirty="0">
                <a:solidFill>
                  <a:srgbClr val="FFFFFF"/>
                </a:solidFill>
              </a:rPr>
              <a:t> </a:t>
            </a:r>
            <a:r>
              <a:rPr lang="en-US" altLang="zh-CN" sz="2400" dirty="0">
                <a:solidFill>
                  <a:srgbClr val="FFFFFF"/>
                </a:solidFill>
              </a:rPr>
              <a:t>role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AU" altLang="zh-CN" sz="1600" b="1" dirty="0">
                <a:solidFill>
                  <a:schemeClr val="bg1"/>
                </a:solidFill>
              </a:rPr>
              <a:t>Jing is a supporting male role with a striking character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489" name="文本框 6"/>
          <p:cNvSpPr txBox="1">
            <a:spLocks noChangeArrowheads="1"/>
          </p:cNvSpPr>
          <p:nvPr/>
        </p:nvSpPr>
        <p:spPr bwMode="auto">
          <a:xfrm>
            <a:off x="8480370" y="4114582"/>
            <a:ext cx="2193739" cy="2639441"/>
          </a:xfrm>
          <a:prstGeom prst="rect">
            <a:avLst/>
          </a:prstGeom>
          <a:solidFill>
            <a:srgbClr val="F79646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</a:rPr>
              <a:t>丑</a:t>
            </a:r>
            <a:endParaRPr lang="en-US" altLang="zh-CN" sz="2400" b="1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FFFF"/>
                </a:solidFill>
              </a:rPr>
              <a:t> Clown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AU" altLang="zh-CN" sz="1600" b="1" dirty="0">
                <a:solidFill>
                  <a:schemeClr val="bg1"/>
                </a:solidFill>
              </a:rPr>
              <a:t>Chou is the clown or a negative male or female </a:t>
            </a:r>
            <a:endParaRPr kumimoji="1" lang="zh-CN" alt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AU" altLang="zh-CN" sz="1600" b="1" dirty="0">
                <a:solidFill>
                  <a:schemeClr val="bg1"/>
                </a:solidFill>
              </a:rPr>
              <a:t>character. 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752600" y="457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None/>
              <a:defRPr/>
            </a:pPr>
            <a:r>
              <a:rPr lang="zh-CN" altLang="en-US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京剧脸谱</a:t>
            </a:r>
            <a:endParaRPr lang="en-US" altLang="zh-CN" b="1" dirty="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Aft>
                <a:spcPct val="0"/>
              </a:spcAft>
              <a:buNone/>
              <a:defRPr/>
            </a:pPr>
            <a:r>
              <a:rPr lang="en-US" altLang="zh-CN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Facial</a:t>
            </a:r>
            <a:r>
              <a:rPr lang="zh-CN" altLang="en-US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mask</a:t>
            </a:r>
            <a:r>
              <a:rPr lang="zh-CN" altLang="en-US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</a:t>
            </a:r>
            <a:r>
              <a:rPr lang="zh-CN" altLang="en-US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Peking</a:t>
            </a:r>
            <a:r>
              <a:rPr lang="zh-CN" altLang="en-US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b="1" u="sng" dirty="0">
                <a:solidFill>
                  <a:srgbClr val="C0504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Opera</a:t>
            </a:r>
          </a:p>
          <a:p>
            <a:pPr fontAlgn="base">
              <a:spcAft>
                <a:spcPct val="0"/>
              </a:spcAft>
              <a:buNone/>
              <a:defRPr/>
            </a:pPr>
            <a:endParaRPr lang="en-US" altLang="zh-CN" b="1" dirty="0">
              <a:solidFill>
                <a:srgbClr val="C0504D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Facial mask is a type of stage makeup as well as an art of pattern for decorative use. It has a high value for appreciating, and is widely liked as a form of art.</a:t>
            </a:r>
            <a:endParaRPr lang="zh-CN" altLang="zh-CN" sz="24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C7847-57AB-4779-8A51-9162986E6366}"/>
              </a:ext>
            </a:extLst>
          </p:cNvPr>
          <p:cNvSpPr txBox="1"/>
          <p:nvPr/>
        </p:nvSpPr>
        <p:spPr>
          <a:xfrm>
            <a:off x="1921080" y="4194495"/>
            <a:ext cx="861549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1. Do you know how many colours are used in face masks?</a:t>
            </a:r>
          </a:p>
          <a:p>
            <a:endParaRPr lang="en-GB" dirty="0"/>
          </a:p>
          <a:p>
            <a:r>
              <a:rPr lang="en-GB" b="1" dirty="0"/>
              <a:t>2. What kind of character/personality does each colour indicate?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45" r="545"/>
          <a:stretch>
            <a:fillRect/>
          </a:stretch>
        </p:blipFill>
        <p:spPr>
          <a:xfrm rot="16200000">
            <a:off x="3955998" y="192987"/>
            <a:ext cx="4432404" cy="6086583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五边形 2"/>
          <p:cNvSpPr/>
          <p:nvPr/>
        </p:nvSpPr>
        <p:spPr>
          <a:xfrm>
            <a:off x="0" y="165417"/>
            <a:ext cx="4715434" cy="786130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Learn about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Lianpu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6860" y="5285740"/>
            <a:ext cx="906780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err="1">
                <a:latin typeface="Times New Roman" panose="02020603050405020304" pitchFamily="18" charset="0"/>
              </a:rPr>
              <a:t>Colour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the language of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Lianpu</a:t>
            </a:r>
            <a:r>
              <a:rPr lang="en-US" altLang="zh-CN" sz="2800" b="1" dirty="0">
                <a:latin typeface="Times New Roman" panose="02020603050405020304" pitchFamily="18" charset="0"/>
              </a:rPr>
              <a:t>. Different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colours</a:t>
            </a:r>
            <a:r>
              <a:rPr lang="en-US" altLang="zh-CN" sz="2800" b="1" dirty="0">
                <a:latin typeface="Times New Roman" panose="02020603050405020304" pitchFamily="18" charset="0"/>
              </a:rPr>
              <a:t> represent the personalities of the different characters.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PPT 演示文稿</Template>
  <TotalTime>71</TotalTime>
  <Words>520</Words>
  <Application>Microsoft Office PowerPoint</Application>
  <PresentationFormat>Widescreen</PresentationFormat>
  <Paragraphs>148</Paragraphs>
  <Slides>17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等线 Light</vt:lpstr>
      <vt:lpstr>微软雅黑</vt:lpstr>
      <vt:lpstr>黑体</vt:lpstr>
      <vt:lpstr>华文楷体</vt:lpstr>
      <vt:lpstr>Arial</vt:lpstr>
      <vt:lpstr>Calibri</vt:lpstr>
      <vt:lpstr>隶书</vt:lpstr>
      <vt:lpstr>Monotype Corsiva</vt:lpstr>
      <vt:lpstr>Tahoma</vt:lpstr>
      <vt:lpstr>Times New Roman</vt:lpstr>
      <vt:lpstr>Verdana</vt:lpstr>
      <vt:lpstr>Wingdings</vt:lpstr>
      <vt:lpstr>迷你简卡通</vt:lpstr>
      <vt:lpstr>Office 主题​​</vt:lpstr>
      <vt:lpstr>PowerPoint Presentation</vt:lpstr>
      <vt:lpstr>PowerPoint Presentation</vt:lpstr>
      <vt:lpstr>PowerPoint Presentation</vt:lpstr>
      <vt:lpstr>PowerPoint Presentation</vt:lpstr>
      <vt:lpstr> liǎn pǔ 脸  谱 Lianpu/Facial mask   </vt:lpstr>
      <vt:lpstr>  jīng jù de háng dāng 京  剧    的    行       当 The Roles of Peking Opera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Upright / powerful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389478264@qq.com</dc:creator>
  <cp:lastModifiedBy>Angela Noble</cp:lastModifiedBy>
  <cp:revision>63</cp:revision>
  <dcterms:created xsi:type="dcterms:W3CDTF">2018-11-28T13:37:00Z</dcterms:created>
  <dcterms:modified xsi:type="dcterms:W3CDTF">2020-06-17T13:43:58Z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