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5"/>
  </p:notesMasterIdLst>
  <p:sldIdLst>
    <p:sldId id="256" r:id="rId2"/>
    <p:sldId id="257" r:id="rId3"/>
    <p:sldId id="258" r:id="rId4"/>
    <p:sldId id="259" r:id="rId5"/>
    <p:sldId id="260" r:id="rId6"/>
    <p:sldId id="261" r:id="rId7"/>
    <p:sldId id="262" r:id="rId8"/>
    <p:sldId id="263" r:id="rId9"/>
    <p:sldId id="264" r:id="rId10"/>
    <p:sldId id="265" r:id="rId11"/>
    <p:sldId id="270" r:id="rId12"/>
    <p:sldId id="271" r:id="rId13"/>
    <p:sldId id="272" r:id="rId14"/>
    <p:sldId id="273" r:id="rId15"/>
    <p:sldId id="274" r:id="rId16"/>
    <p:sldId id="275" r:id="rId17"/>
    <p:sldId id="276" r:id="rId18"/>
    <p:sldId id="277" r:id="rId19"/>
    <p:sldId id="278" r:id="rId20"/>
    <p:sldId id="279" r:id="rId21"/>
    <p:sldId id="280" r:id="rId22"/>
    <p:sldId id="281" r:id="rId23"/>
    <p:sldId id="282" r:id="rId24"/>
    <p:sldId id="283" r:id="rId25"/>
    <p:sldId id="284" r:id="rId26"/>
    <p:sldId id="285" r:id="rId27"/>
    <p:sldId id="286" r:id="rId28"/>
    <p:sldId id="287" r:id="rId29"/>
    <p:sldId id="288" r:id="rId30"/>
    <p:sldId id="289" r:id="rId31"/>
    <p:sldId id="290" r:id="rId32"/>
    <p:sldId id="291" r:id="rId33"/>
    <p:sldId id="292" r:id="rId34"/>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0DEEF"/>
          </a:solidFill>
        </a:fill>
      </a:tcStyle>
    </a:wholeTbl>
    <a:band2H>
      <a:tcTxStyle/>
      <a:tcStyle>
        <a:tcBdr/>
        <a:fill>
          <a:solidFill>
            <a:srgbClr val="E9EFF7"/>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678"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9" name="Shape 109"/>
          <p:cNvSpPr>
            <a:spLocks noGrp="1" noRot="1" noChangeAspect="1"/>
          </p:cNvSpPr>
          <p:nvPr>
            <p:ph type="sldImg"/>
          </p:nvPr>
        </p:nvSpPr>
        <p:spPr>
          <a:xfrm>
            <a:off x="1143000" y="685800"/>
            <a:ext cx="4572000" cy="3429000"/>
          </a:xfrm>
          <a:prstGeom prst="rect">
            <a:avLst/>
          </a:prstGeom>
        </p:spPr>
        <p:txBody>
          <a:bodyPr/>
          <a:lstStyle/>
          <a:p>
            <a:endParaRPr/>
          </a:p>
        </p:txBody>
      </p:sp>
      <p:sp>
        <p:nvSpPr>
          <p:cNvPr id="110" name="Shape 110"/>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4276228704"/>
      </p:ext>
    </p:extLst>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11" name="标题文本"/>
          <p:cNvSpPr txBox="1">
            <a:spLocks noGrp="1"/>
          </p:cNvSpPr>
          <p:nvPr>
            <p:ph type="title"/>
          </p:nvPr>
        </p:nvSpPr>
        <p:spPr>
          <a:xfrm>
            <a:off x="1524000" y="1122362"/>
            <a:ext cx="9144000" cy="2387601"/>
          </a:xfrm>
          <a:prstGeom prst="rect">
            <a:avLst/>
          </a:prstGeom>
        </p:spPr>
        <p:txBody>
          <a:bodyPr anchor="b"/>
          <a:lstStyle>
            <a:lvl1pPr algn="ctr">
              <a:defRPr sz="6000"/>
            </a:lvl1pPr>
          </a:lstStyle>
          <a:p>
            <a:r>
              <a:t>标题文本</a:t>
            </a:r>
          </a:p>
        </p:txBody>
      </p:sp>
      <p:sp>
        <p:nvSpPr>
          <p:cNvPr id="12" name="正文级别 1…"/>
          <p:cNvSpPr txBox="1">
            <a:spLocks noGrp="1"/>
          </p:cNvSpPr>
          <p:nvPr>
            <p:ph type="body" sz="quarter" idx="1"/>
          </p:nvPr>
        </p:nvSpPr>
        <p:spPr>
          <a:xfrm>
            <a:off x="1524000" y="3602037"/>
            <a:ext cx="9144000" cy="1655763"/>
          </a:xfrm>
          <a:prstGeom prst="rect">
            <a:avLst/>
          </a:prstGeom>
        </p:spPr>
        <p:txBody>
          <a:bodyPr/>
          <a:lstStyle>
            <a:lvl1pPr marL="0" indent="0" algn="ctr">
              <a:buSzTx/>
              <a:buFontTx/>
              <a:buNone/>
              <a:defRPr sz="2400"/>
            </a:lvl1pPr>
            <a:lvl2pPr marL="0" indent="457200" algn="ctr">
              <a:buSzTx/>
              <a:buFontTx/>
              <a:buNone/>
              <a:defRPr sz="2400"/>
            </a:lvl2pPr>
            <a:lvl3pPr marL="0" indent="914400" algn="ctr">
              <a:buSzTx/>
              <a:buFontTx/>
              <a:buNone/>
              <a:defRPr sz="2400"/>
            </a:lvl3pPr>
            <a:lvl4pPr marL="0" indent="1371600" algn="ctr">
              <a:buSzTx/>
              <a:buFontTx/>
              <a:buNone/>
              <a:defRPr sz="2400"/>
            </a:lvl4pPr>
            <a:lvl5pPr marL="0" indent="1828800" algn="ctr">
              <a:buSzTx/>
              <a:buFontTx/>
              <a:buNone/>
              <a:defRPr sz="2400"/>
            </a:lvl5pPr>
          </a:lstStyle>
          <a:p>
            <a:r>
              <a:t>正文级别 1</a:t>
            </a:r>
          </a:p>
          <a:p>
            <a:pPr lvl="1"/>
            <a:r>
              <a:t>正文级别 2</a:t>
            </a:r>
          </a:p>
          <a:p>
            <a:pPr lvl="2"/>
            <a:r>
              <a:t>正文级别 3</a:t>
            </a:r>
          </a:p>
          <a:p>
            <a:pPr lvl="3"/>
            <a:r>
              <a:t>正文级别 4</a:t>
            </a:r>
          </a:p>
          <a:p>
            <a:pPr lvl="4"/>
            <a:r>
              <a:t>正文级别 5</a:t>
            </a:r>
          </a:p>
        </p:txBody>
      </p:sp>
      <p:sp>
        <p:nvSpPr>
          <p:cNvPr id="13" name="幻灯片编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标题和竖排文字">
    <p:spTree>
      <p:nvGrpSpPr>
        <p:cNvPr id="1" name=""/>
        <p:cNvGrpSpPr/>
        <p:nvPr/>
      </p:nvGrpSpPr>
      <p:grpSpPr>
        <a:xfrm>
          <a:off x="0" y="0"/>
          <a:ext cx="0" cy="0"/>
          <a:chOff x="0" y="0"/>
          <a:chExt cx="0" cy="0"/>
        </a:xfrm>
      </p:grpSpPr>
      <p:sp>
        <p:nvSpPr>
          <p:cNvPr id="92" name="标题文本"/>
          <p:cNvSpPr txBox="1">
            <a:spLocks noGrp="1"/>
          </p:cNvSpPr>
          <p:nvPr>
            <p:ph type="title"/>
          </p:nvPr>
        </p:nvSpPr>
        <p:spPr>
          <a:prstGeom prst="rect">
            <a:avLst/>
          </a:prstGeom>
        </p:spPr>
        <p:txBody>
          <a:bodyPr/>
          <a:lstStyle/>
          <a:p>
            <a:r>
              <a:t>标题文本</a:t>
            </a:r>
          </a:p>
        </p:txBody>
      </p:sp>
      <p:sp>
        <p:nvSpPr>
          <p:cNvPr id="93" name="正文级别 1…"/>
          <p:cNvSpPr txBox="1">
            <a:spLocks noGrp="1"/>
          </p:cNvSpPr>
          <p:nvPr>
            <p:ph type="body" idx="1"/>
          </p:nvPr>
        </p:nvSpPr>
        <p:spPr>
          <a:prstGeom prst="rect">
            <a:avLst/>
          </a:prstGeom>
        </p:spPr>
        <p:txBody>
          <a:bodyPr/>
          <a:lstStyle/>
          <a:p>
            <a:r>
              <a:t>正文级别 1</a:t>
            </a:r>
          </a:p>
          <a:p>
            <a:pPr lvl="1"/>
            <a:r>
              <a:t>正文级别 2</a:t>
            </a:r>
          </a:p>
          <a:p>
            <a:pPr lvl="2"/>
            <a:r>
              <a:t>正文级别 3</a:t>
            </a:r>
          </a:p>
          <a:p>
            <a:pPr lvl="3"/>
            <a:r>
              <a:t>正文级别 4</a:t>
            </a:r>
          </a:p>
          <a:p>
            <a:pPr lvl="4"/>
            <a:r>
              <a:t>正文级别 5</a:t>
            </a:r>
          </a:p>
        </p:txBody>
      </p:sp>
      <p:sp>
        <p:nvSpPr>
          <p:cNvPr id="94" name="幻灯片编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垂直排列标题与&#10;文本">
    <p:spTree>
      <p:nvGrpSpPr>
        <p:cNvPr id="1" name=""/>
        <p:cNvGrpSpPr/>
        <p:nvPr/>
      </p:nvGrpSpPr>
      <p:grpSpPr>
        <a:xfrm>
          <a:off x="0" y="0"/>
          <a:ext cx="0" cy="0"/>
          <a:chOff x="0" y="0"/>
          <a:chExt cx="0" cy="0"/>
        </a:xfrm>
      </p:grpSpPr>
      <p:sp>
        <p:nvSpPr>
          <p:cNvPr id="101" name="标题文本"/>
          <p:cNvSpPr txBox="1">
            <a:spLocks noGrp="1"/>
          </p:cNvSpPr>
          <p:nvPr>
            <p:ph type="title"/>
          </p:nvPr>
        </p:nvSpPr>
        <p:spPr>
          <a:xfrm>
            <a:off x="8724900" y="365125"/>
            <a:ext cx="2628900" cy="5811838"/>
          </a:xfrm>
          <a:prstGeom prst="rect">
            <a:avLst/>
          </a:prstGeom>
        </p:spPr>
        <p:txBody>
          <a:bodyPr/>
          <a:lstStyle/>
          <a:p>
            <a:r>
              <a:t>标题文本</a:t>
            </a:r>
          </a:p>
        </p:txBody>
      </p:sp>
      <p:sp>
        <p:nvSpPr>
          <p:cNvPr id="102" name="正文级别 1…"/>
          <p:cNvSpPr txBox="1">
            <a:spLocks noGrp="1"/>
          </p:cNvSpPr>
          <p:nvPr>
            <p:ph type="body" idx="1"/>
          </p:nvPr>
        </p:nvSpPr>
        <p:spPr>
          <a:xfrm>
            <a:off x="838200" y="365125"/>
            <a:ext cx="7734300" cy="5811838"/>
          </a:xfrm>
          <a:prstGeom prst="rect">
            <a:avLst/>
          </a:prstGeom>
        </p:spPr>
        <p:txBody>
          <a:bodyPr/>
          <a:lstStyle/>
          <a:p>
            <a:r>
              <a:t>正文级别 1</a:t>
            </a:r>
          </a:p>
          <a:p>
            <a:pPr lvl="1"/>
            <a:r>
              <a:t>正文级别 2</a:t>
            </a:r>
          </a:p>
          <a:p>
            <a:pPr lvl="2"/>
            <a:r>
              <a:t>正文级别 3</a:t>
            </a:r>
          </a:p>
          <a:p>
            <a:pPr lvl="3"/>
            <a:r>
              <a:t>正文级别 4</a:t>
            </a:r>
          </a:p>
          <a:p>
            <a:pPr lvl="4"/>
            <a:r>
              <a:t>正文级别 5</a:t>
            </a:r>
          </a:p>
        </p:txBody>
      </p:sp>
      <p:sp>
        <p:nvSpPr>
          <p:cNvPr id="103" name="幻灯片编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标题和内容">
    <p:spTree>
      <p:nvGrpSpPr>
        <p:cNvPr id="1" name=""/>
        <p:cNvGrpSpPr/>
        <p:nvPr/>
      </p:nvGrpSpPr>
      <p:grpSpPr>
        <a:xfrm>
          <a:off x="0" y="0"/>
          <a:ext cx="0" cy="0"/>
          <a:chOff x="0" y="0"/>
          <a:chExt cx="0" cy="0"/>
        </a:xfrm>
      </p:grpSpPr>
      <p:sp>
        <p:nvSpPr>
          <p:cNvPr id="20" name="标题文本"/>
          <p:cNvSpPr txBox="1">
            <a:spLocks noGrp="1"/>
          </p:cNvSpPr>
          <p:nvPr>
            <p:ph type="title"/>
          </p:nvPr>
        </p:nvSpPr>
        <p:spPr>
          <a:prstGeom prst="rect">
            <a:avLst/>
          </a:prstGeom>
        </p:spPr>
        <p:txBody>
          <a:bodyPr/>
          <a:lstStyle/>
          <a:p>
            <a:r>
              <a:t>标题文本</a:t>
            </a:r>
          </a:p>
        </p:txBody>
      </p:sp>
      <p:sp>
        <p:nvSpPr>
          <p:cNvPr id="21" name="正文级别 1…"/>
          <p:cNvSpPr txBox="1">
            <a:spLocks noGrp="1"/>
          </p:cNvSpPr>
          <p:nvPr>
            <p:ph type="body" idx="1"/>
          </p:nvPr>
        </p:nvSpPr>
        <p:spPr>
          <a:prstGeom prst="rect">
            <a:avLst/>
          </a:prstGeom>
        </p:spPr>
        <p:txBody>
          <a:bodyPr/>
          <a:lstStyle/>
          <a:p>
            <a:r>
              <a:t>正文级别 1</a:t>
            </a:r>
          </a:p>
          <a:p>
            <a:pPr lvl="1"/>
            <a:r>
              <a:t>正文级别 2</a:t>
            </a:r>
          </a:p>
          <a:p>
            <a:pPr lvl="2"/>
            <a:r>
              <a:t>正文级别 3</a:t>
            </a:r>
          </a:p>
          <a:p>
            <a:pPr lvl="3"/>
            <a:r>
              <a:t>正文级别 4</a:t>
            </a:r>
          </a:p>
          <a:p>
            <a:pPr lvl="4"/>
            <a:r>
              <a:t>正文级别 5</a:t>
            </a:r>
          </a:p>
        </p:txBody>
      </p:sp>
      <p:sp>
        <p:nvSpPr>
          <p:cNvPr id="22" name="幻灯片编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节标题">
    <p:spTree>
      <p:nvGrpSpPr>
        <p:cNvPr id="1" name=""/>
        <p:cNvGrpSpPr/>
        <p:nvPr/>
      </p:nvGrpSpPr>
      <p:grpSpPr>
        <a:xfrm>
          <a:off x="0" y="0"/>
          <a:ext cx="0" cy="0"/>
          <a:chOff x="0" y="0"/>
          <a:chExt cx="0" cy="0"/>
        </a:xfrm>
      </p:grpSpPr>
      <p:sp>
        <p:nvSpPr>
          <p:cNvPr id="29" name="标题文本"/>
          <p:cNvSpPr txBox="1">
            <a:spLocks noGrp="1"/>
          </p:cNvSpPr>
          <p:nvPr>
            <p:ph type="title"/>
          </p:nvPr>
        </p:nvSpPr>
        <p:spPr>
          <a:xfrm>
            <a:off x="831850" y="1709738"/>
            <a:ext cx="10515600" cy="2852737"/>
          </a:xfrm>
          <a:prstGeom prst="rect">
            <a:avLst/>
          </a:prstGeom>
        </p:spPr>
        <p:txBody>
          <a:bodyPr anchor="b"/>
          <a:lstStyle>
            <a:lvl1pPr>
              <a:defRPr sz="6000"/>
            </a:lvl1pPr>
          </a:lstStyle>
          <a:p>
            <a:r>
              <a:t>标题文本</a:t>
            </a:r>
          </a:p>
        </p:txBody>
      </p:sp>
      <p:sp>
        <p:nvSpPr>
          <p:cNvPr id="30" name="正文级别 1…"/>
          <p:cNvSpPr txBox="1">
            <a:spLocks noGrp="1"/>
          </p:cNvSpPr>
          <p:nvPr>
            <p:ph type="body" sz="quarter" idx="1"/>
          </p:nvPr>
        </p:nvSpPr>
        <p:spPr>
          <a:xfrm>
            <a:off x="831850" y="4589462"/>
            <a:ext cx="10515600" cy="1500188"/>
          </a:xfrm>
          <a:prstGeom prst="rect">
            <a:avLst/>
          </a:prstGeom>
        </p:spPr>
        <p:txBody>
          <a:bodyPr/>
          <a:lstStyle>
            <a:lvl1pPr marL="0" indent="0">
              <a:buSzTx/>
              <a:buFontTx/>
              <a:buNone/>
              <a:defRPr sz="2400">
                <a:solidFill>
                  <a:srgbClr val="888888"/>
                </a:solidFill>
              </a:defRPr>
            </a:lvl1pPr>
            <a:lvl2pPr marL="0" indent="457200">
              <a:buSzTx/>
              <a:buFontTx/>
              <a:buNone/>
              <a:defRPr sz="2400">
                <a:solidFill>
                  <a:srgbClr val="888888"/>
                </a:solidFill>
              </a:defRPr>
            </a:lvl2pPr>
            <a:lvl3pPr marL="0" indent="914400">
              <a:buSzTx/>
              <a:buFontTx/>
              <a:buNone/>
              <a:defRPr sz="2400">
                <a:solidFill>
                  <a:srgbClr val="888888"/>
                </a:solidFill>
              </a:defRPr>
            </a:lvl3pPr>
            <a:lvl4pPr marL="0" indent="1371600">
              <a:buSzTx/>
              <a:buFontTx/>
              <a:buNone/>
              <a:defRPr sz="2400">
                <a:solidFill>
                  <a:srgbClr val="888888"/>
                </a:solidFill>
              </a:defRPr>
            </a:lvl4pPr>
            <a:lvl5pPr marL="0" indent="1828800">
              <a:buSzTx/>
              <a:buFontTx/>
              <a:buNone/>
              <a:defRPr sz="2400">
                <a:solidFill>
                  <a:srgbClr val="888888"/>
                </a:solidFill>
              </a:defRPr>
            </a:lvl5pPr>
          </a:lstStyle>
          <a:p>
            <a:r>
              <a:t>正文级别 1</a:t>
            </a:r>
          </a:p>
          <a:p>
            <a:pPr lvl="1"/>
            <a:r>
              <a:t>正文级别 2</a:t>
            </a:r>
          </a:p>
          <a:p>
            <a:pPr lvl="2"/>
            <a:r>
              <a:t>正文级别 3</a:t>
            </a:r>
          </a:p>
          <a:p>
            <a:pPr lvl="3"/>
            <a:r>
              <a:t>正文级别 4</a:t>
            </a:r>
          </a:p>
          <a:p>
            <a:pPr lvl="4"/>
            <a:r>
              <a:t>正文级别 5</a:t>
            </a:r>
          </a:p>
        </p:txBody>
      </p:sp>
      <p:sp>
        <p:nvSpPr>
          <p:cNvPr id="31" name="幻灯片编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两栏内容">
    <p:spTree>
      <p:nvGrpSpPr>
        <p:cNvPr id="1" name=""/>
        <p:cNvGrpSpPr/>
        <p:nvPr/>
      </p:nvGrpSpPr>
      <p:grpSpPr>
        <a:xfrm>
          <a:off x="0" y="0"/>
          <a:ext cx="0" cy="0"/>
          <a:chOff x="0" y="0"/>
          <a:chExt cx="0" cy="0"/>
        </a:xfrm>
      </p:grpSpPr>
      <p:sp>
        <p:nvSpPr>
          <p:cNvPr id="38" name="标题文本"/>
          <p:cNvSpPr txBox="1">
            <a:spLocks noGrp="1"/>
          </p:cNvSpPr>
          <p:nvPr>
            <p:ph type="title"/>
          </p:nvPr>
        </p:nvSpPr>
        <p:spPr>
          <a:prstGeom prst="rect">
            <a:avLst/>
          </a:prstGeom>
        </p:spPr>
        <p:txBody>
          <a:bodyPr/>
          <a:lstStyle/>
          <a:p>
            <a:r>
              <a:t>标题文本</a:t>
            </a:r>
          </a:p>
        </p:txBody>
      </p:sp>
      <p:sp>
        <p:nvSpPr>
          <p:cNvPr id="39" name="正文级别 1…"/>
          <p:cNvSpPr txBox="1">
            <a:spLocks noGrp="1"/>
          </p:cNvSpPr>
          <p:nvPr>
            <p:ph type="body" sz="half" idx="1"/>
          </p:nvPr>
        </p:nvSpPr>
        <p:spPr>
          <a:xfrm>
            <a:off x="838200" y="1825625"/>
            <a:ext cx="5181600" cy="4351338"/>
          </a:xfrm>
          <a:prstGeom prst="rect">
            <a:avLst/>
          </a:prstGeom>
        </p:spPr>
        <p:txBody>
          <a:bodyPr/>
          <a:lstStyle/>
          <a:p>
            <a:r>
              <a:t>正文级别 1</a:t>
            </a:r>
          </a:p>
          <a:p>
            <a:pPr lvl="1"/>
            <a:r>
              <a:t>正文级别 2</a:t>
            </a:r>
          </a:p>
          <a:p>
            <a:pPr lvl="2"/>
            <a:r>
              <a:t>正文级别 3</a:t>
            </a:r>
          </a:p>
          <a:p>
            <a:pPr lvl="3"/>
            <a:r>
              <a:t>正文级别 4</a:t>
            </a:r>
          </a:p>
          <a:p>
            <a:pPr lvl="4"/>
            <a:r>
              <a:t>正文级别 5</a:t>
            </a:r>
          </a:p>
        </p:txBody>
      </p:sp>
      <p:sp>
        <p:nvSpPr>
          <p:cNvPr id="40" name="幻灯片编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比较">
    <p:spTree>
      <p:nvGrpSpPr>
        <p:cNvPr id="1" name=""/>
        <p:cNvGrpSpPr/>
        <p:nvPr/>
      </p:nvGrpSpPr>
      <p:grpSpPr>
        <a:xfrm>
          <a:off x="0" y="0"/>
          <a:ext cx="0" cy="0"/>
          <a:chOff x="0" y="0"/>
          <a:chExt cx="0" cy="0"/>
        </a:xfrm>
      </p:grpSpPr>
      <p:sp>
        <p:nvSpPr>
          <p:cNvPr id="47" name="标题文本"/>
          <p:cNvSpPr txBox="1">
            <a:spLocks noGrp="1"/>
          </p:cNvSpPr>
          <p:nvPr>
            <p:ph type="title"/>
          </p:nvPr>
        </p:nvSpPr>
        <p:spPr>
          <a:xfrm>
            <a:off x="839787" y="365125"/>
            <a:ext cx="10515601" cy="1325563"/>
          </a:xfrm>
          <a:prstGeom prst="rect">
            <a:avLst/>
          </a:prstGeom>
        </p:spPr>
        <p:txBody>
          <a:bodyPr/>
          <a:lstStyle/>
          <a:p>
            <a:r>
              <a:t>标题文本</a:t>
            </a:r>
          </a:p>
        </p:txBody>
      </p:sp>
      <p:sp>
        <p:nvSpPr>
          <p:cNvPr id="48" name="正文级别 1…"/>
          <p:cNvSpPr txBox="1">
            <a:spLocks noGrp="1"/>
          </p:cNvSpPr>
          <p:nvPr>
            <p:ph type="body" sz="quarter" idx="1"/>
          </p:nvPr>
        </p:nvSpPr>
        <p:spPr>
          <a:xfrm>
            <a:off x="839787" y="1681163"/>
            <a:ext cx="5157789" cy="823913"/>
          </a:xfrm>
          <a:prstGeom prst="rect">
            <a:avLst/>
          </a:prstGeom>
        </p:spPr>
        <p:txBody>
          <a:bodyPr anchor="b"/>
          <a:lstStyle>
            <a:lvl1pPr marL="0" indent="0">
              <a:buSzTx/>
              <a:buFontTx/>
              <a:buNone/>
              <a:defRPr sz="2400" b="1"/>
            </a:lvl1pPr>
            <a:lvl2pPr marL="0" indent="457200">
              <a:buSzTx/>
              <a:buFontTx/>
              <a:buNone/>
              <a:defRPr sz="2400" b="1"/>
            </a:lvl2pPr>
            <a:lvl3pPr marL="0" indent="914400">
              <a:buSzTx/>
              <a:buFontTx/>
              <a:buNone/>
              <a:defRPr sz="2400" b="1"/>
            </a:lvl3pPr>
            <a:lvl4pPr marL="0" indent="1371600">
              <a:buSzTx/>
              <a:buFontTx/>
              <a:buNone/>
              <a:defRPr sz="2400" b="1"/>
            </a:lvl4pPr>
            <a:lvl5pPr marL="0" indent="1828800">
              <a:buSzTx/>
              <a:buFontTx/>
              <a:buNone/>
              <a:defRPr sz="2400" b="1"/>
            </a:lvl5pPr>
          </a:lstStyle>
          <a:p>
            <a:r>
              <a:t>正文级别 1</a:t>
            </a:r>
          </a:p>
          <a:p>
            <a:pPr lvl="1"/>
            <a:r>
              <a:t>正文级别 2</a:t>
            </a:r>
          </a:p>
          <a:p>
            <a:pPr lvl="2"/>
            <a:r>
              <a:t>正文级别 3</a:t>
            </a:r>
          </a:p>
          <a:p>
            <a:pPr lvl="3"/>
            <a:r>
              <a:t>正文级别 4</a:t>
            </a:r>
          </a:p>
          <a:p>
            <a:pPr lvl="4"/>
            <a:r>
              <a:t>正文级别 5</a:t>
            </a:r>
          </a:p>
        </p:txBody>
      </p:sp>
      <p:sp>
        <p:nvSpPr>
          <p:cNvPr id="49" name="文本占位符 4"/>
          <p:cNvSpPr>
            <a:spLocks noGrp="1"/>
          </p:cNvSpPr>
          <p:nvPr>
            <p:ph type="body" sz="quarter" idx="13"/>
          </p:nvPr>
        </p:nvSpPr>
        <p:spPr>
          <a:xfrm>
            <a:off x="6172200" y="1681163"/>
            <a:ext cx="5183188" cy="823913"/>
          </a:xfrm>
          <a:prstGeom prst="rect">
            <a:avLst/>
          </a:prstGeom>
        </p:spPr>
        <p:txBody>
          <a:bodyPr anchor="b"/>
          <a:lstStyle/>
          <a:p>
            <a:pPr marL="0" indent="0">
              <a:buSzTx/>
              <a:buFontTx/>
              <a:buNone/>
              <a:defRPr sz="2400" b="1"/>
            </a:pPr>
            <a:endParaRPr/>
          </a:p>
        </p:txBody>
      </p:sp>
      <p:sp>
        <p:nvSpPr>
          <p:cNvPr id="50" name="幻灯片编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仅标题">
    <p:spTree>
      <p:nvGrpSpPr>
        <p:cNvPr id="1" name=""/>
        <p:cNvGrpSpPr/>
        <p:nvPr/>
      </p:nvGrpSpPr>
      <p:grpSpPr>
        <a:xfrm>
          <a:off x="0" y="0"/>
          <a:ext cx="0" cy="0"/>
          <a:chOff x="0" y="0"/>
          <a:chExt cx="0" cy="0"/>
        </a:xfrm>
      </p:grpSpPr>
      <p:sp>
        <p:nvSpPr>
          <p:cNvPr id="57" name="标题文本"/>
          <p:cNvSpPr txBox="1">
            <a:spLocks noGrp="1"/>
          </p:cNvSpPr>
          <p:nvPr>
            <p:ph type="title"/>
          </p:nvPr>
        </p:nvSpPr>
        <p:spPr>
          <a:prstGeom prst="rect">
            <a:avLst/>
          </a:prstGeom>
        </p:spPr>
        <p:txBody>
          <a:bodyPr/>
          <a:lstStyle/>
          <a:p>
            <a:r>
              <a:t>标题文本</a:t>
            </a:r>
          </a:p>
        </p:txBody>
      </p:sp>
      <p:sp>
        <p:nvSpPr>
          <p:cNvPr id="58" name="幻灯片编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空白">
    <p:spTree>
      <p:nvGrpSpPr>
        <p:cNvPr id="1" name=""/>
        <p:cNvGrpSpPr/>
        <p:nvPr/>
      </p:nvGrpSpPr>
      <p:grpSpPr>
        <a:xfrm>
          <a:off x="0" y="0"/>
          <a:ext cx="0" cy="0"/>
          <a:chOff x="0" y="0"/>
          <a:chExt cx="0" cy="0"/>
        </a:xfrm>
      </p:grpSpPr>
      <p:sp>
        <p:nvSpPr>
          <p:cNvPr id="65" name="幻灯片编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内容与标题">
    <p:spTree>
      <p:nvGrpSpPr>
        <p:cNvPr id="1" name=""/>
        <p:cNvGrpSpPr/>
        <p:nvPr/>
      </p:nvGrpSpPr>
      <p:grpSpPr>
        <a:xfrm>
          <a:off x="0" y="0"/>
          <a:ext cx="0" cy="0"/>
          <a:chOff x="0" y="0"/>
          <a:chExt cx="0" cy="0"/>
        </a:xfrm>
      </p:grpSpPr>
      <p:sp>
        <p:nvSpPr>
          <p:cNvPr id="72" name="标题文本"/>
          <p:cNvSpPr txBox="1">
            <a:spLocks noGrp="1"/>
          </p:cNvSpPr>
          <p:nvPr>
            <p:ph type="title"/>
          </p:nvPr>
        </p:nvSpPr>
        <p:spPr>
          <a:xfrm>
            <a:off x="839787" y="457200"/>
            <a:ext cx="3932239" cy="1600200"/>
          </a:xfrm>
          <a:prstGeom prst="rect">
            <a:avLst/>
          </a:prstGeom>
        </p:spPr>
        <p:txBody>
          <a:bodyPr anchor="b"/>
          <a:lstStyle>
            <a:lvl1pPr>
              <a:defRPr sz="3200"/>
            </a:lvl1pPr>
          </a:lstStyle>
          <a:p>
            <a:r>
              <a:t>标题文本</a:t>
            </a:r>
          </a:p>
        </p:txBody>
      </p:sp>
      <p:sp>
        <p:nvSpPr>
          <p:cNvPr id="73" name="正文级别 1…"/>
          <p:cNvSpPr txBox="1">
            <a:spLocks noGrp="1"/>
          </p:cNvSpPr>
          <p:nvPr>
            <p:ph type="body" sz="half" idx="1"/>
          </p:nvPr>
        </p:nvSpPr>
        <p:spPr>
          <a:xfrm>
            <a:off x="5183187" y="987425"/>
            <a:ext cx="6172201"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r>
              <a:t>正文级别 1</a:t>
            </a:r>
          </a:p>
          <a:p>
            <a:pPr lvl="1"/>
            <a:r>
              <a:t>正文级别 2</a:t>
            </a:r>
          </a:p>
          <a:p>
            <a:pPr lvl="2"/>
            <a:r>
              <a:t>正文级别 3</a:t>
            </a:r>
          </a:p>
          <a:p>
            <a:pPr lvl="3"/>
            <a:r>
              <a:t>正文级别 4</a:t>
            </a:r>
          </a:p>
          <a:p>
            <a:pPr lvl="4"/>
            <a:r>
              <a:t>正文级别 5</a:t>
            </a:r>
          </a:p>
        </p:txBody>
      </p:sp>
      <p:sp>
        <p:nvSpPr>
          <p:cNvPr id="74" name="文本占位符 3"/>
          <p:cNvSpPr>
            <a:spLocks noGrp="1"/>
          </p:cNvSpPr>
          <p:nvPr>
            <p:ph type="body" sz="quarter" idx="13"/>
          </p:nvPr>
        </p:nvSpPr>
        <p:spPr>
          <a:xfrm>
            <a:off x="839787" y="2057400"/>
            <a:ext cx="3932238" cy="3811588"/>
          </a:xfrm>
          <a:prstGeom prst="rect">
            <a:avLst/>
          </a:prstGeom>
        </p:spPr>
        <p:txBody>
          <a:bodyPr/>
          <a:lstStyle/>
          <a:p>
            <a:pPr marL="0" indent="0">
              <a:buSzTx/>
              <a:buFontTx/>
              <a:buNone/>
              <a:defRPr sz="1600"/>
            </a:pPr>
            <a:endParaRPr/>
          </a:p>
        </p:txBody>
      </p:sp>
      <p:sp>
        <p:nvSpPr>
          <p:cNvPr id="75" name="幻灯片编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图片与标题">
    <p:spTree>
      <p:nvGrpSpPr>
        <p:cNvPr id="1" name=""/>
        <p:cNvGrpSpPr/>
        <p:nvPr/>
      </p:nvGrpSpPr>
      <p:grpSpPr>
        <a:xfrm>
          <a:off x="0" y="0"/>
          <a:ext cx="0" cy="0"/>
          <a:chOff x="0" y="0"/>
          <a:chExt cx="0" cy="0"/>
        </a:xfrm>
      </p:grpSpPr>
      <p:sp>
        <p:nvSpPr>
          <p:cNvPr id="82" name="标题文本"/>
          <p:cNvSpPr txBox="1">
            <a:spLocks noGrp="1"/>
          </p:cNvSpPr>
          <p:nvPr>
            <p:ph type="title"/>
          </p:nvPr>
        </p:nvSpPr>
        <p:spPr>
          <a:xfrm>
            <a:off x="839787" y="457200"/>
            <a:ext cx="3932239" cy="1600200"/>
          </a:xfrm>
          <a:prstGeom prst="rect">
            <a:avLst/>
          </a:prstGeom>
        </p:spPr>
        <p:txBody>
          <a:bodyPr anchor="b"/>
          <a:lstStyle>
            <a:lvl1pPr>
              <a:defRPr sz="3200"/>
            </a:lvl1pPr>
          </a:lstStyle>
          <a:p>
            <a:r>
              <a:t>标题文本</a:t>
            </a:r>
          </a:p>
        </p:txBody>
      </p:sp>
      <p:sp>
        <p:nvSpPr>
          <p:cNvPr id="83" name="图片占位符 2"/>
          <p:cNvSpPr>
            <a:spLocks noGrp="1"/>
          </p:cNvSpPr>
          <p:nvPr>
            <p:ph type="pic" sz="half" idx="13"/>
          </p:nvPr>
        </p:nvSpPr>
        <p:spPr>
          <a:xfrm>
            <a:off x="5183187" y="987425"/>
            <a:ext cx="6172201" cy="4873625"/>
          </a:xfrm>
          <a:prstGeom prst="rect">
            <a:avLst/>
          </a:prstGeom>
        </p:spPr>
        <p:txBody>
          <a:bodyPr lIns="91439" rIns="91439">
            <a:noAutofit/>
          </a:bodyPr>
          <a:lstStyle/>
          <a:p>
            <a:endParaRPr/>
          </a:p>
        </p:txBody>
      </p:sp>
      <p:sp>
        <p:nvSpPr>
          <p:cNvPr id="84" name="正文级别 1…"/>
          <p:cNvSpPr txBox="1">
            <a:spLocks noGrp="1"/>
          </p:cNvSpPr>
          <p:nvPr>
            <p:ph type="body" sz="quarter" idx="1"/>
          </p:nvPr>
        </p:nvSpPr>
        <p:spPr>
          <a:xfrm>
            <a:off x="839787" y="2057400"/>
            <a:ext cx="3932239" cy="3811588"/>
          </a:xfrm>
          <a:prstGeom prst="rect">
            <a:avLst/>
          </a:prstGeom>
        </p:spPr>
        <p:txBody>
          <a:bodyPr/>
          <a:lstStyle>
            <a:lvl1pPr marL="0" indent="0">
              <a:buSzTx/>
              <a:buFontTx/>
              <a:buNone/>
              <a:defRPr sz="1600"/>
            </a:lvl1pPr>
            <a:lvl2pPr marL="0" indent="457200">
              <a:buSzTx/>
              <a:buFontTx/>
              <a:buNone/>
              <a:defRPr sz="1600"/>
            </a:lvl2pPr>
            <a:lvl3pPr marL="0" indent="914400">
              <a:buSzTx/>
              <a:buFontTx/>
              <a:buNone/>
              <a:defRPr sz="1600"/>
            </a:lvl3pPr>
            <a:lvl4pPr marL="0" indent="1371600">
              <a:buSzTx/>
              <a:buFontTx/>
              <a:buNone/>
              <a:defRPr sz="1600"/>
            </a:lvl4pPr>
            <a:lvl5pPr marL="0" indent="1828800">
              <a:buSzTx/>
              <a:buFontTx/>
              <a:buNone/>
              <a:defRPr sz="1600"/>
            </a:lvl5pPr>
          </a:lstStyle>
          <a:p>
            <a:r>
              <a:t>正文级别 1</a:t>
            </a:r>
          </a:p>
          <a:p>
            <a:pPr lvl="1"/>
            <a:r>
              <a:t>正文级别 2</a:t>
            </a:r>
          </a:p>
          <a:p>
            <a:pPr lvl="2"/>
            <a:r>
              <a:t>正文级别 3</a:t>
            </a:r>
          </a:p>
          <a:p>
            <a:pPr lvl="3"/>
            <a:r>
              <a:t>正文级别 4</a:t>
            </a:r>
          </a:p>
          <a:p>
            <a:pPr lvl="4"/>
            <a:r>
              <a:t>正文级别 5</a:t>
            </a:r>
          </a:p>
        </p:txBody>
      </p:sp>
      <p:sp>
        <p:nvSpPr>
          <p:cNvPr id="85" name="幻灯片编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标题文本"/>
          <p:cNvSpPr txBox="1">
            <a:spLocks noGrp="1"/>
          </p:cNvSpPr>
          <p:nvPr>
            <p:ph type="title"/>
          </p:nvPr>
        </p:nvSpPr>
        <p:spPr>
          <a:xfrm>
            <a:off x="838200" y="365125"/>
            <a:ext cx="10515600" cy="13255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p>
            <a:r>
              <a:t>标题文本</a:t>
            </a:r>
          </a:p>
        </p:txBody>
      </p:sp>
      <p:sp>
        <p:nvSpPr>
          <p:cNvPr id="3" name="正文级别 1…"/>
          <p:cNvSpPr txBox="1">
            <a:spLocks noGrp="1"/>
          </p:cNvSpPr>
          <p:nvPr>
            <p:ph type="body" idx="1"/>
          </p:nvPr>
        </p:nvSpPr>
        <p:spPr>
          <a:xfrm>
            <a:off x="838200" y="1825625"/>
            <a:ext cx="10515600" cy="43513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p>
            <a:r>
              <a:t>正文级别 1</a:t>
            </a:r>
          </a:p>
          <a:p>
            <a:pPr lvl="1"/>
            <a:r>
              <a:t>正文级别 2</a:t>
            </a:r>
          </a:p>
          <a:p>
            <a:pPr lvl="2"/>
            <a:r>
              <a:t>正文级别 3</a:t>
            </a:r>
          </a:p>
          <a:p>
            <a:pPr lvl="3"/>
            <a:r>
              <a:t>正文级别 4</a:t>
            </a:r>
          </a:p>
          <a:p>
            <a:pPr lvl="4"/>
            <a:r>
              <a:t>正文级别 5</a:t>
            </a:r>
          </a:p>
        </p:txBody>
      </p:sp>
      <p:sp>
        <p:nvSpPr>
          <p:cNvPr id="4" name="幻灯片编号"/>
          <p:cNvSpPr txBox="1">
            <a:spLocks noGrp="1"/>
          </p:cNvSpPr>
          <p:nvPr>
            <p:ph type="sldNum" sz="quarter" idx="2"/>
          </p:nvPr>
        </p:nvSpPr>
        <p:spPr>
          <a:xfrm>
            <a:off x="11089818" y="6404292"/>
            <a:ext cx="263983" cy="269241"/>
          </a:xfrm>
          <a:prstGeom prst="rect">
            <a:avLst/>
          </a:prstGeom>
          <a:ln w="12700">
            <a:miter lim="400000"/>
          </a:ln>
        </p:spPr>
        <p:txBody>
          <a:bodyPr wrap="none" lIns="45719" rIns="45719" anchor="ctr">
            <a:spAutoFit/>
          </a:bodyPr>
          <a:lstStyle>
            <a:lvl1pPr algn="r">
              <a:defRPr sz="1200">
                <a:solidFill>
                  <a:srgbClr val="888888"/>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txStyles>
    <p:title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viconyteas.com/green-tea.html" TargetMode="External"/><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viconyteas.com/black-tea.html" TargetMode="External"/><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viconyteas.com/oolong-tea.html" TargetMode="External"/><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slide" Target="slide32.xml"/><Relationship Id="rId5" Type="http://schemas.openxmlformats.org/officeDocument/2006/relationships/image" Target="../media/image16.pn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6.png"/><Relationship Id="rId7"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9.png"/><Relationship Id="rId7" Type="http://schemas.openxmlformats.org/officeDocument/2006/relationships/hyperlink" Target="http://www.viconyteas.com/tea-wholesale.html" TargetMode="External"/><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22.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6.png"/><Relationship Id="rId7"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3.png"/><Relationship Id="rId2" Type="http://schemas.openxmlformats.org/officeDocument/2006/relationships/hyperlink" Target="https://www.teavivre.com/xi-shi-yixing-clay-teapot.html" TargetMode="Externa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1.png"/><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23.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3.png"/><Relationship Id="rId2" Type="http://schemas.openxmlformats.org/officeDocument/2006/relationships/hyperlink" Target="https://www.teavivre.com/double-blue-lines-filter.html" TargetMode="Externa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1.png"/><Relationship Id="rId4" Type="http://schemas.openxmlformats.org/officeDocument/2006/relationships/image" Target="../media/image9.png"/></Relationships>
</file>

<file path=ppt/slides/_rels/slide23.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3.png"/><Relationship Id="rId7" Type="http://schemas.openxmlformats.org/officeDocument/2006/relationships/image" Target="../media/image3.png"/><Relationship Id="rId2" Type="http://schemas.openxmlformats.org/officeDocument/2006/relationships/hyperlink" Target="https://www.teavivre.com/double-blue-lines-pitcher.html" TargetMode="Externa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1.png"/><Relationship Id="rId4" Type="http://schemas.openxmlformats.org/officeDocument/2006/relationships/image" Target="../media/image9.png"/></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3.png"/><Relationship Id="rId2" Type="http://schemas.openxmlformats.org/officeDocument/2006/relationships/hyperlink" Target="https://www.teavivre.com/blue-and-white-handwriting-bamboo-hat-shaped-tea-cup.html" TargetMode="Externa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1.png"/><Relationship Id="rId4" Type="http://schemas.openxmlformats.org/officeDocument/2006/relationships/image" Target="../media/image9.png"/></Relationships>
</file>

<file path=ppt/slides/_rels/slide25.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13.png"/><Relationship Id="rId7" Type="http://schemas.openxmlformats.org/officeDocument/2006/relationships/image" Target="../media/image3.png"/><Relationship Id="rId2" Type="http://schemas.openxmlformats.org/officeDocument/2006/relationships/hyperlink" Target="https://www.teavivre.com/zisha-tasting-aroma-saucer-tea-set.html" TargetMode="Externa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1.png"/><Relationship Id="rId4" Type="http://schemas.openxmlformats.org/officeDocument/2006/relationships/image" Target="../media/image9.png"/></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1.png"/></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1.png"/></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26.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1.png"/></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2.jpe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27.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1.png"/></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1.pn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https://www.youtube.com/watch?v=j3tA3fFCP34&amp;safe=active" TargetMode="Externa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hyperlink" Target="https://www.youtube.com/watch?v=HPkaWZ3IFoc&amp;safe=active" TargetMode="External"/><Relationship Id="rId5" Type="http://schemas.openxmlformats.org/officeDocument/2006/relationships/image" Target="../media/image4.png"/><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6.png"/><Relationship Id="rId7"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5F4F2"/>
        </a:solidFill>
        <a:effectLst/>
      </p:bgPr>
    </p:bg>
    <p:spTree>
      <p:nvGrpSpPr>
        <p:cNvPr id="1" name=""/>
        <p:cNvGrpSpPr/>
        <p:nvPr/>
      </p:nvGrpSpPr>
      <p:grpSpPr>
        <a:xfrm>
          <a:off x="0" y="0"/>
          <a:ext cx="0" cy="0"/>
          <a:chOff x="0" y="0"/>
          <a:chExt cx="0" cy="0"/>
        </a:xfrm>
      </p:grpSpPr>
      <p:sp>
        <p:nvSpPr>
          <p:cNvPr id="112" name="椭圆 8"/>
          <p:cNvSpPr/>
          <p:nvPr/>
        </p:nvSpPr>
        <p:spPr>
          <a:xfrm>
            <a:off x="271200" y="4550341"/>
            <a:ext cx="11804537" cy="1926589"/>
          </a:xfrm>
          <a:custGeom>
            <a:avLst/>
            <a:gdLst/>
            <a:ahLst/>
            <a:cxnLst>
              <a:cxn ang="0">
                <a:pos x="wd2" y="hd2"/>
              </a:cxn>
              <a:cxn ang="5400000">
                <a:pos x="wd2" y="hd2"/>
              </a:cxn>
              <a:cxn ang="10800000">
                <a:pos x="wd2" y="hd2"/>
              </a:cxn>
              <a:cxn ang="16200000">
                <a:pos x="wd2" y="hd2"/>
              </a:cxn>
            </a:cxnLst>
            <a:rect l="0" t="0" r="r" b="b"/>
            <a:pathLst>
              <a:path w="21271" h="19007" extrusionOk="0">
                <a:moveTo>
                  <a:pt x="12" y="8869"/>
                </a:moveTo>
                <a:cubicBezTo>
                  <a:pt x="331" y="-787"/>
                  <a:pt x="6604" y="1776"/>
                  <a:pt x="8626" y="382"/>
                </a:cubicBezTo>
                <a:cubicBezTo>
                  <a:pt x="10649" y="-1012"/>
                  <a:pt x="10423" y="1975"/>
                  <a:pt x="12148" y="505"/>
                </a:cubicBezTo>
                <a:cubicBezTo>
                  <a:pt x="14096" y="2325"/>
                  <a:pt x="19979" y="-2021"/>
                  <a:pt x="21271" y="8382"/>
                </a:cubicBezTo>
                <a:cubicBezTo>
                  <a:pt x="21293" y="18053"/>
                  <a:pt x="14601" y="14836"/>
                  <a:pt x="12616" y="17815"/>
                </a:cubicBezTo>
                <a:cubicBezTo>
                  <a:pt x="10008" y="19088"/>
                  <a:pt x="10015" y="19579"/>
                  <a:pt x="7914" y="18088"/>
                </a:cubicBezTo>
                <a:cubicBezTo>
                  <a:pt x="5813" y="16597"/>
                  <a:pt x="-307" y="18525"/>
                  <a:pt x="12" y="8869"/>
                </a:cubicBezTo>
                <a:close/>
              </a:path>
            </a:pathLst>
          </a:custGeom>
          <a:solidFill>
            <a:srgbClr val="DBA392"/>
          </a:solidFill>
          <a:ln w="12700">
            <a:miter lim="400000"/>
          </a:ln>
        </p:spPr>
        <p:txBody>
          <a:bodyPr lIns="45719" rIns="45719" anchor="ctr"/>
          <a:lstStyle/>
          <a:p>
            <a:pPr algn="ctr">
              <a:defRPr>
                <a:solidFill>
                  <a:srgbClr val="FFFFFF"/>
                </a:solidFill>
              </a:defRPr>
            </a:pPr>
            <a:endParaRPr/>
          </a:p>
        </p:txBody>
      </p:sp>
      <p:sp>
        <p:nvSpPr>
          <p:cNvPr id="113" name="椭圆 8"/>
          <p:cNvSpPr/>
          <p:nvPr/>
        </p:nvSpPr>
        <p:spPr>
          <a:xfrm>
            <a:off x="1297929" y="4749172"/>
            <a:ext cx="9785947" cy="1577445"/>
          </a:xfrm>
          <a:custGeom>
            <a:avLst/>
            <a:gdLst/>
            <a:ahLst/>
            <a:cxnLst>
              <a:cxn ang="0">
                <a:pos x="wd2" y="hd2"/>
              </a:cxn>
              <a:cxn ang="5400000">
                <a:pos x="wd2" y="hd2"/>
              </a:cxn>
              <a:cxn ang="10800000">
                <a:pos x="wd2" y="hd2"/>
              </a:cxn>
              <a:cxn ang="16200000">
                <a:pos x="wd2" y="hd2"/>
              </a:cxn>
            </a:cxnLst>
            <a:rect l="0" t="0" r="r" b="b"/>
            <a:pathLst>
              <a:path w="20830" h="18638" extrusionOk="0">
                <a:moveTo>
                  <a:pt x="61" y="8854"/>
                </a:moveTo>
                <a:cubicBezTo>
                  <a:pt x="-748" y="752"/>
                  <a:pt x="6727" y="2336"/>
                  <a:pt x="8757" y="860"/>
                </a:cubicBezTo>
                <a:cubicBezTo>
                  <a:pt x="10787" y="-615"/>
                  <a:pt x="10523" y="1484"/>
                  <a:pt x="12240" y="0"/>
                </a:cubicBezTo>
                <a:cubicBezTo>
                  <a:pt x="14178" y="1837"/>
                  <a:pt x="19545" y="-2425"/>
                  <a:pt x="20830" y="8070"/>
                </a:cubicBezTo>
                <a:cubicBezTo>
                  <a:pt x="20852" y="17827"/>
                  <a:pt x="14680" y="14459"/>
                  <a:pt x="12705" y="17465"/>
                </a:cubicBezTo>
                <a:cubicBezTo>
                  <a:pt x="10109" y="18748"/>
                  <a:pt x="10133" y="19175"/>
                  <a:pt x="8026" y="17740"/>
                </a:cubicBezTo>
                <a:cubicBezTo>
                  <a:pt x="5919" y="16305"/>
                  <a:pt x="869" y="16956"/>
                  <a:pt x="61" y="8854"/>
                </a:cubicBezTo>
                <a:close/>
              </a:path>
            </a:pathLst>
          </a:custGeom>
          <a:solidFill>
            <a:srgbClr val="DBA392"/>
          </a:solidFill>
          <a:ln w="34925">
            <a:solidFill>
              <a:srgbClr val="FFFFFF"/>
            </a:solidFill>
            <a:miter/>
          </a:ln>
        </p:spPr>
        <p:txBody>
          <a:bodyPr lIns="45719" rIns="45719" anchor="ctr"/>
          <a:lstStyle/>
          <a:p>
            <a:pPr algn="ctr">
              <a:defRPr>
                <a:solidFill>
                  <a:srgbClr val="FFFFFF"/>
                </a:solidFill>
              </a:defRPr>
            </a:pPr>
            <a:endParaRPr/>
          </a:p>
        </p:txBody>
      </p:sp>
      <p:sp>
        <p:nvSpPr>
          <p:cNvPr id="114" name="椭圆 8"/>
          <p:cNvSpPr/>
          <p:nvPr/>
        </p:nvSpPr>
        <p:spPr>
          <a:xfrm>
            <a:off x="2600710" y="4917087"/>
            <a:ext cx="7271848" cy="1245052"/>
          </a:xfrm>
          <a:custGeom>
            <a:avLst/>
            <a:gdLst/>
            <a:ahLst/>
            <a:cxnLst>
              <a:cxn ang="0">
                <a:pos x="wd2" y="hd2"/>
              </a:cxn>
              <a:cxn ang="5400000">
                <a:pos x="wd2" y="hd2"/>
              </a:cxn>
              <a:cxn ang="10800000">
                <a:pos x="wd2" y="hd2"/>
              </a:cxn>
              <a:cxn ang="16200000">
                <a:pos x="wd2" y="hd2"/>
              </a:cxn>
            </a:cxnLst>
            <a:rect l="0" t="0" r="r" b="b"/>
            <a:pathLst>
              <a:path w="21237" h="17401" extrusionOk="0">
                <a:moveTo>
                  <a:pt x="14" y="7628"/>
                </a:moveTo>
                <a:cubicBezTo>
                  <a:pt x="368" y="429"/>
                  <a:pt x="6716" y="2072"/>
                  <a:pt x="8809" y="801"/>
                </a:cubicBezTo>
                <a:cubicBezTo>
                  <a:pt x="10902" y="-470"/>
                  <a:pt x="10717" y="1382"/>
                  <a:pt x="12571" y="0"/>
                </a:cubicBezTo>
                <a:cubicBezTo>
                  <a:pt x="14665" y="1711"/>
                  <a:pt x="19849" y="-3640"/>
                  <a:pt x="21237" y="6134"/>
                </a:cubicBezTo>
                <a:cubicBezTo>
                  <a:pt x="21261" y="15221"/>
                  <a:pt x="15207" y="13465"/>
                  <a:pt x="13074" y="16264"/>
                </a:cubicBezTo>
                <a:cubicBezTo>
                  <a:pt x="10270" y="17460"/>
                  <a:pt x="10196" y="17960"/>
                  <a:pt x="8019" y="16521"/>
                </a:cubicBezTo>
                <a:cubicBezTo>
                  <a:pt x="5843" y="15081"/>
                  <a:pt x="-339" y="14828"/>
                  <a:pt x="14" y="7628"/>
                </a:cubicBezTo>
                <a:close/>
              </a:path>
            </a:pathLst>
          </a:custGeom>
          <a:solidFill>
            <a:srgbClr val="DBA392"/>
          </a:solidFill>
          <a:ln w="34925">
            <a:solidFill>
              <a:srgbClr val="FFFFFF"/>
            </a:solidFill>
            <a:miter/>
          </a:ln>
        </p:spPr>
        <p:txBody>
          <a:bodyPr lIns="45719" rIns="45719" anchor="ctr"/>
          <a:lstStyle/>
          <a:p>
            <a:pPr algn="ctr">
              <a:defRPr>
                <a:solidFill>
                  <a:srgbClr val="FFFFFF"/>
                </a:solidFill>
              </a:defRPr>
            </a:pPr>
            <a:endParaRPr/>
          </a:p>
        </p:txBody>
      </p:sp>
      <p:sp>
        <p:nvSpPr>
          <p:cNvPr id="115" name="椭圆 8"/>
          <p:cNvSpPr/>
          <p:nvPr/>
        </p:nvSpPr>
        <p:spPr>
          <a:xfrm>
            <a:off x="3644077" y="5028167"/>
            <a:ext cx="4903846" cy="971366"/>
          </a:xfrm>
          <a:custGeom>
            <a:avLst/>
            <a:gdLst/>
            <a:ahLst/>
            <a:cxnLst>
              <a:cxn ang="0">
                <a:pos x="wd2" y="hd2"/>
              </a:cxn>
              <a:cxn ang="5400000">
                <a:pos x="wd2" y="hd2"/>
              </a:cxn>
              <a:cxn ang="10800000">
                <a:pos x="wd2" y="hd2"/>
              </a:cxn>
              <a:cxn ang="16200000">
                <a:pos x="wd2" y="hd2"/>
              </a:cxn>
            </a:cxnLst>
            <a:rect l="0" t="0" r="r" b="b"/>
            <a:pathLst>
              <a:path w="20512" h="16208" extrusionOk="0">
                <a:moveTo>
                  <a:pt x="154" y="7304"/>
                </a:moveTo>
                <a:cubicBezTo>
                  <a:pt x="1396" y="179"/>
                  <a:pt x="6304" y="3361"/>
                  <a:pt x="8322" y="2349"/>
                </a:cubicBezTo>
                <a:cubicBezTo>
                  <a:pt x="10339" y="1336"/>
                  <a:pt x="10292" y="2449"/>
                  <a:pt x="12257" y="1228"/>
                </a:cubicBezTo>
                <a:cubicBezTo>
                  <a:pt x="14477" y="2740"/>
                  <a:pt x="17749" y="-4874"/>
                  <a:pt x="20512" y="5823"/>
                </a:cubicBezTo>
                <a:cubicBezTo>
                  <a:pt x="19762" y="14058"/>
                  <a:pt x="15310" y="12713"/>
                  <a:pt x="13049" y="15186"/>
                </a:cubicBezTo>
                <a:cubicBezTo>
                  <a:pt x="10077" y="16242"/>
                  <a:pt x="9840" y="16726"/>
                  <a:pt x="7691" y="15412"/>
                </a:cubicBezTo>
                <a:cubicBezTo>
                  <a:pt x="5542" y="14099"/>
                  <a:pt x="-1088" y="14430"/>
                  <a:pt x="154" y="7304"/>
                </a:cubicBezTo>
                <a:close/>
              </a:path>
            </a:pathLst>
          </a:custGeom>
          <a:solidFill>
            <a:srgbClr val="DBA392"/>
          </a:solidFill>
          <a:ln w="34925">
            <a:solidFill>
              <a:srgbClr val="FFFFFF"/>
            </a:solidFill>
            <a:miter/>
          </a:ln>
        </p:spPr>
        <p:txBody>
          <a:bodyPr lIns="45719" rIns="45719" anchor="ctr"/>
          <a:lstStyle/>
          <a:p>
            <a:pPr algn="ctr">
              <a:defRPr>
                <a:solidFill>
                  <a:srgbClr val="FFFFFF"/>
                </a:solidFill>
              </a:defRPr>
            </a:pPr>
            <a:endParaRPr/>
          </a:p>
        </p:txBody>
      </p:sp>
      <p:sp>
        <p:nvSpPr>
          <p:cNvPr id="116" name="椭圆 8"/>
          <p:cNvSpPr/>
          <p:nvPr/>
        </p:nvSpPr>
        <p:spPr>
          <a:xfrm>
            <a:off x="4565827" y="5290083"/>
            <a:ext cx="2925759" cy="560908"/>
          </a:xfrm>
          <a:custGeom>
            <a:avLst/>
            <a:gdLst/>
            <a:ahLst/>
            <a:cxnLst>
              <a:cxn ang="0">
                <a:pos x="wd2" y="hd2"/>
              </a:cxn>
              <a:cxn ang="5400000">
                <a:pos x="wd2" y="hd2"/>
              </a:cxn>
              <a:cxn ang="10800000">
                <a:pos x="wd2" y="hd2"/>
              </a:cxn>
              <a:cxn ang="16200000">
                <a:pos x="wd2" y="hd2"/>
              </a:cxn>
            </a:cxnLst>
            <a:rect l="0" t="0" r="r" b="b"/>
            <a:pathLst>
              <a:path w="20448" h="16871" extrusionOk="0">
                <a:moveTo>
                  <a:pt x="170" y="4883"/>
                </a:moveTo>
                <a:cubicBezTo>
                  <a:pt x="1471" y="-4314"/>
                  <a:pt x="4981" y="2463"/>
                  <a:pt x="6834" y="1649"/>
                </a:cubicBezTo>
                <a:cubicBezTo>
                  <a:pt x="8688" y="835"/>
                  <a:pt x="9582" y="1327"/>
                  <a:pt x="11290" y="0"/>
                </a:cubicBezTo>
                <a:cubicBezTo>
                  <a:pt x="13218" y="1644"/>
                  <a:pt x="19664" y="-2963"/>
                  <a:pt x="20448" y="8447"/>
                </a:cubicBezTo>
                <a:cubicBezTo>
                  <a:pt x="20470" y="17178"/>
                  <a:pt x="13856" y="13353"/>
                  <a:pt x="11891" y="16042"/>
                </a:cubicBezTo>
                <a:cubicBezTo>
                  <a:pt x="9309" y="17191"/>
                  <a:pt x="9277" y="17286"/>
                  <a:pt x="7323" y="15426"/>
                </a:cubicBezTo>
                <a:cubicBezTo>
                  <a:pt x="5370" y="13566"/>
                  <a:pt x="-1130" y="14079"/>
                  <a:pt x="170" y="4883"/>
                </a:cubicBezTo>
                <a:close/>
              </a:path>
            </a:pathLst>
          </a:custGeom>
          <a:solidFill>
            <a:srgbClr val="FFFFFF"/>
          </a:solidFill>
          <a:ln w="34925">
            <a:solidFill>
              <a:srgbClr val="FFFFFF"/>
            </a:solidFill>
            <a:miter/>
          </a:ln>
        </p:spPr>
        <p:txBody>
          <a:bodyPr lIns="45719" rIns="45719" anchor="ctr"/>
          <a:lstStyle/>
          <a:p>
            <a:pPr algn="ctr">
              <a:defRPr>
                <a:solidFill>
                  <a:srgbClr val="FFFFFF"/>
                </a:solidFill>
              </a:defRPr>
            </a:pPr>
            <a:endParaRPr/>
          </a:p>
        </p:txBody>
      </p:sp>
      <p:sp>
        <p:nvSpPr>
          <p:cNvPr id="117" name="椭圆 17"/>
          <p:cNvSpPr/>
          <p:nvPr/>
        </p:nvSpPr>
        <p:spPr>
          <a:xfrm>
            <a:off x="5541793" y="335023"/>
            <a:ext cx="1133129" cy="1038266"/>
          </a:xfrm>
          <a:prstGeom prst="ellipse">
            <a:avLst/>
          </a:prstGeom>
          <a:ln w="79375">
            <a:solidFill>
              <a:srgbClr val="DBA392"/>
            </a:solidFill>
            <a:miter/>
          </a:ln>
        </p:spPr>
        <p:txBody>
          <a:bodyPr lIns="45719" rIns="45719" anchor="ctr"/>
          <a:lstStyle/>
          <a:p>
            <a:pPr algn="ctr">
              <a:defRPr>
                <a:solidFill>
                  <a:srgbClr val="FFFFFF"/>
                </a:solidFill>
              </a:defRPr>
            </a:pPr>
            <a:endParaRPr/>
          </a:p>
        </p:txBody>
      </p:sp>
      <p:sp>
        <p:nvSpPr>
          <p:cNvPr id="118" name="文本框 18"/>
          <p:cNvSpPr txBox="1"/>
          <p:nvPr/>
        </p:nvSpPr>
        <p:spPr>
          <a:xfrm rot="21586659">
            <a:off x="5681401" y="272268"/>
            <a:ext cx="866141" cy="11582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defRPr sz="6000">
                <a:solidFill>
                  <a:srgbClr val="DBA392"/>
                </a:solidFill>
                <a:latin typeface="方正康体简体"/>
                <a:ea typeface="方正康体简体"/>
                <a:cs typeface="方正康体简体"/>
                <a:sym typeface="方正康体简体"/>
              </a:defRPr>
            </a:lvl1pPr>
          </a:lstStyle>
          <a:p>
            <a:r>
              <a:t>茶</a:t>
            </a:r>
          </a:p>
        </p:txBody>
      </p:sp>
      <p:pic>
        <p:nvPicPr>
          <p:cNvPr id="119" name="图片 22" descr="图片 22"/>
          <p:cNvPicPr>
            <a:picLocks noChangeAspect="1"/>
          </p:cNvPicPr>
          <p:nvPr/>
        </p:nvPicPr>
        <p:blipFill>
          <a:blip r:embed="rId2"/>
          <a:stretch>
            <a:fillRect/>
          </a:stretch>
        </p:blipFill>
        <p:spPr>
          <a:xfrm rot="10800000">
            <a:off x="6066919" y="2893733"/>
            <a:ext cx="404706" cy="1616682"/>
          </a:xfrm>
          <a:prstGeom prst="rect">
            <a:avLst/>
          </a:prstGeom>
          <a:ln w="12700">
            <a:miter lim="400000"/>
          </a:ln>
        </p:spPr>
      </p:pic>
      <p:pic>
        <p:nvPicPr>
          <p:cNvPr id="120" name="图片 23" descr="图片 23"/>
          <p:cNvPicPr>
            <a:picLocks noChangeAspect="1"/>
          </p:cNvPicPr>
          <p:nvPr/>
        </p:nvPicPr>
        <p:blipFill>
          <a:blip r:embed="rId3"/>
          <a:stretch>
            <a:fillRect/>
          </a:stretch>
        </p:blipFill>
        <p:spPr>
          <a:xfrm>
            <a:off x="5875308" y="4023140"/>
            <a:ext cx="175321" cy="450182"/>
          </a:xfrm>
          <a:prstGeom prst="rect">
            <a:avLst/>
          </a:prstGeom>
          <a:ln w="12700">
            <a:miter lim="400000"/>
          </a:ln>
        </p:spPr>
      </p:pic>
      <p:pic>
        <p:nvPicPr>
          <p:cNvPr id="121" name="图片 24" descr="图片 24"/>
          <p:cNvPicPr>
            <a:picLocks noChangeAspect="1"/>
          </p:cNvPicPr>
          <p:nvPr/>
        </p:nvPicPr>
        <p:blipFill>
          <a:blip r:embed="rId4"/>
          <a:stretch>
            <a:fillRect/>
          </a:stretch>
        </p:blipFill>
        <p:spPr>
          <a:xfrm>
            <a:off x="5904898" y="3259468"/>
            <a:ext cx="291461" cy="763674"/>
          </a:xfrm>
          <a:prstGeom prst="rect">
            <a:avLst/>
          </a:prstGeom>
          <a:ln w="12700">
            <a:miter lim="400000"/>
          </a:ln>
        </p:spPr>
      </p:pic>
      <p:pic>
        <p:nvPicPr>
          <p:cNvPr id="122" name="图片 25" descr="图片 25"/>
          <p:cNvPicPr>
            <a:picLocks noChangeAspect="1"/>
          </p:cNvPicPr>
          <p:nvPr/>
        </p:nvPicPr>
        <p:blipFill>
          <a:blip r:embed="rId5"/>
          <a:stretch>
            <a:fillRect/>
          </a:stretch>
        </p:blipFill>
        <p:spPr>
          <a:xfrm>
            <a:off x="5266344" y="4458968"/>
            <a:ext cx="1564737" cy="1122929"/>
          </a:xfrm>
          <a:prstGeom prst="rect">
            <a:avLst/>
          </a:prstGeom>
          <a:ln w="12700">
            <a:miter lim="400000"/>
          </a:ln>
        </p:spPr>
      </p:pic>
      <p:sp>
        <p:nvSpPr>
          <p:cNvPr id="123" name="文本框 27"/>
          <p:cNvSpPr txBox="1"/>
          <p:nvPr/>
        </p:nvSpPr>
        <p:spPr>
          <a:xfrm rot="21590328">
            <a:off x="6057116" y="1606941"/>
            <a:ext cx="2068474" cy="6629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defRPr sz="3200">
                <a:solidFill>
                  <a:srgbClr val="3B4E66"/>
                </a:solidFill>
                <a:latin typeface="方正古隶简体"/>
                <a:ea typeface="方正古隶简体"/>
                <a:cs typeface="方正古隶简体"/>
                <a:sym typeface="方正古隶简体"/>
              </a:defRPr>
            </a:lvl1pPr>
          </a:lstStyle>
          <a:p>
            <a:r>
              <a:t>禅 茶 一 味</a:t>
            </a:r>
          </a:p>
        </p:txBody>
      </p:sp>
      <p:sp>
        <p:nvSpPr>
          <p:cNvPr id="124" name="文本框 32"/>
          <p:cNvSpPr txBox="1"/>
          <p:nvPr/>
        </p:nvSpPr>
        <p:spPr>
          <a:xfrm rot="21506786">
            <a:off x="7315639" y="2462519"/>
            <a:ext cx="1332717" cy="10058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defRPr sz="6000">
                <a:solidFill>
                  <a:srgbClr val="7E96A7"/>
                </a:solidFill>
                <a:latin typeface="方正古隶简体"/>
                <a:ea typeface="方正古隶简体"/>
                <a:cs typeface="方正古隶简体"/>
                <a:sym typeface="方正古隶简体"/>
              </a:defRPr>
            </a:lvl1pPr>
          </a:lstStyle>
          <a:p>
            <a:r>
              <a:t>Tea</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5F4F2"/>
        </a:solidFill>
        <a:effectLst/>
      </p:bgPr>
    </p:bg>
    <p:spTree>
      <p:nvGrpSpPr>
        <p:cNvPr id="1" name=""/>
        <p:cNvGrpSpPr/>
        <p:nvPr/>
      </p:nvGrpSpPr>
      <p:grpSpPr>
        <a:xfrm>
          <a:off x="0" y="0"/>
          <a:ext cx="0" cy="0"/>
          <a:chOff x="0" y="0"/>
          <a:chExt cx="0" cy="0"/>
        </a:xfrm>
      </p:grpSpPr>
      <p:sp>
        <p:nvSpPr>
          <p:cNvPr id="295" name="British and Chinese Tea Culture"/>
          <p:cNvSpPr txBox="1"/>
          <p:nvPr/>
        </p:nvSpPr>
        <p:spPr>
          <a:xfrm>
            <a:off x="3710311" y="74930"/>
            <a:ext cx="3305322" cy="35814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p>
            <a:r>
              <a:t>British and Chinese Tea Culture</a:t>
            </a:r>
          </a:p>
        </p:txBody>
      </p:sp>
      <p:graphicFrame>
        <p:nvGraphicFramePr>
          <p:cNvPr id="296" name="表格"/>
          <p:cNvGraphicFramePr/>
          <p:nvPr/>
        </p:nvGraphicFramePr>
        <p:xfrm>
          <a:off x="487362" y="723900"/>
          <a:ext cx="11496326" cy="6902314"/>
        </p:xfrm>
        <a:graphic>
          <a:graphicData uri="http://schemas.openxmlformats.org/drawingml/2006/table">
            <a:tbl>
              <a:tblPr bandRow="1">
                <a:tableStyleId>{4C3C2611-4C71-4FC5-86AE-919BDF0F9419}</a:tableStyleId>
              </a:tblPr>
              <a:tblGrid>
                <a:gridCol w="2693018">
                  <a:extLst>
                    <a:ext uri="{9D8B030D-6E8A-4147-A177-3AD203B41FA5}">
                      <a16:colId xmlns:a16="http://schemas.microsoft.com/office/drawing/2014/main" val="20000"/>
                    </a:ext>
                  </a:extLst>
                </a:gridCol>
                <a:gridCol w="5021791">
                  <a:extLst>
                    <a:ext uri="{9D8B030D-6E8A-4147-A177-3AD203B41FA5}">
                      <a16:colId xmlns:a16="http://schemas.microsoft.com/office/drawing/2014/main" val="20001"/>
                    </a:ext>
                  </a:extLst>
                </a:gridCol>
                <a:gridCol w="3781517">
                  <a:extLst>
                    <a:ext uri="{9D8B030D-6E8A-4147-A177-3AD203B41FA5}">
                      <a16:colId xmlns:a16="http://schemas.microsoft.com/office/drawing/2014/main" val="20002"/>
                    </a:ext>
                  </a:extLst>
                </a:gridCol>
              </a:tblGrid>
              <a:tr h="428498">
                <a:tc>
                  <a:txBody>
                    <a:bodyPr/>
                    <a:lstStyle/>
                    <a:p>
                      <a:pPr algn="l">
                        <a:defRPr sz="1800"/>
                      </a:pPr>
                      <a:endParaRPr/>
                    </a:p>
                  </a:txBody>
                  <a:tcPr marL="0" marR="0" marT="0" marB="0" horzOverflow="overflow"/>
                </a:tc>
                <a:tc>
                  <a:txBody>
                    <a:bodyPr/>
                    <a:lstStyle/>
                    <a:p>
                      <a:pPr algn="l">
                        <a:defRPr sz="1800"/>
                      </a:pPr>
                      <a:r>
                        <a:t>Chinese tea </a:t>
                      </a:r>
                    </a:p>
                  </a:txBody>
                  <a:tcPr marL="0" marR="0" marT="0" marB="0" horzOverflow="overflow"/>
                </a:tc>
                <a:tc>
                  <a:txBody>
                    <a:bodyPr/>
                    <a:lstStyle/>
                    <a:p>
                      <a:pPr algn="l">
                        <a:defRPr sz="1800"/>
                      </a:pPr>
                      <a:r>
                        <a:t>British tea </a:t>
                      </a:r>
                    </a:p>
                  </a:txBody>
                  <a:tcPr marL="0" marR="0" marT="0" marB="0" horzOverflow="overflow"/>
                </a:tc>
                <a:extLst>
                  <a:ext uri="{0D108BD9-81ED-4DB2-BD59-A6C34878D82A}">
                    <a16:rowId xmlns:a16="http://schemas.microsoft.com/office/drawing/2014/main" val="10000"/>
                  </a:ext>
                </a:extLst>
              </a:tr>
              <a:tr h="1445632">
                <a:tc>
                  <a:txBody>
                    <a:bodyPr/>
                    <a:lstStyle/>
                    <a:p>
                      <a:pPr algn="l">
                        <a:defRPr sz="1800"/>
                      </a:pPr>
                      <a:r>
                        <a:t>Drinking customs </a:t>
                      </a:r>
                    </a:p>
                  </a:txBody>
                  <a:tcPr marL="0" marR="0" marT="0" marB="0" horzOverflow="overflow"/>
                </a:tc>
                <a:tc>
                  <a:txBody>
                    <a:bodyPr/>
                    <a:lstStyle/>
                    <a:p>
                      <a:pPr algn="l">
                        <a:defRPr sz="1800"/>
                      </a:pPr>
                      <a:r>
                        <a:t>Tea art 
Without milk or sugar  </a:t>
                      </a:r>
                    </a:p>
                  </a:txBody>
                  <a:tcPr marL="0" marR="0" marT="0" marB="0" horzOverflow="overflow"/>
                </a:tc>
                <a:tc>
                  <a:txBody>
                    <a:bodyPr/>
                    <a:lstStyle/>
                    <a:p>
                      <a:pPr algn="l">
                        <a:defRPr sz="1800"/>
                      </a:pPr>
                      <a:r>
                        <a:t>Tea break
Afternoon tea
High tea</a:t>
                      </a:r>
                    </a:p>
                  </a:txBody>
                  <a:tcPr marL="0" marR="0" marT="0" marB="0" horzOverflow="overflow"/>
                </a:tc>
                <a:extLst>
                  <a:ext uri="{0D108BD9-81ED-4DB2-BD59-A6C34878D82A}">
                    <a16:rowId xmlns:a16="http://schemas.microsoft.com/office/drawing/2014/main" val="10001"/>
                  </a:ext>
                </a:extLst>
              </a:tr>
              <a:tr h="2679700">
                <a:tc>
                  <a:txBody>
                    <a:bodyPr/>
                    <a:lstStyle/>
                    <a:p>
                      <a:pPr algn="l">
                        <a:defRPr sz="1800"/>
                      </a:pPr>
                      <a:r>
                        <a:t>Teasets </a:t>
                      </a:r>
                    </a:p>
                  </a:txBody>
                  <a:tcPr marL="0" marR="0" marT="0" marB="0" horzOverflow="overflow"/>
                </a:tc>
                <a:tc>
                  <a:txBody>
                    <a:bodyPr/>
                    <a:lstStyle/>
                    <a:p>
                      <a:pPr algn="l">
                        <a:defRPr sz="1800"/>
                      </a:pPr>
                      <a:r>
                        <a:t>Tea leaves ;
Small tea cups without handles ;
No tea spoons;
There are different 24 vessels were necessities for the ancients to perform and perfect the ritual of drinking tea.
</a:t>
                      </a:r>
                    </a:p>
                  </a:txBody>
                  <a:tcPr marL="0" marR="0" marT="0" marB="0" horzOverflow="overflow"/>
                </a:tc>
                <a:tc>
                  <a:txBody>
                    <a:bodyPr/>
                    <a:lstStyle/>
                    <a:p>
                      <a:pPr algn="l">
                        <a:defRPr sz="1800"/>
                      </a:pPr>
                      <a:r>
                        <a:t>Tea bags;
Pottery and porcelain tea cups with handles ;
Tea spoons </a:t>
                      </a:r>
                    </a:p>
                  </a:txBody>
                  <a:tcPr marL="0" marR="0" marT="0" marB="0" horzOverflow="overflow"/>
                </a:tc>
                <a:extLst>
                  <a:ext uri="{0D108BD9-81ED-4DB2-BD59-A6C34878D82A}">
                    <a16:rowId xmlns:a16="http://schemas.microsoft.com/office/drawing/2014/main" val="10002"/>
                  </a:ext>
                </a:extLst>
              </a:tr>
              <a:tr h="1172347">
                <a:tc gridSpan="3">
                  <a:txBody>
                    <a:bodyPr/>
                    <a:lstStyle/>
                    <a:p>
                      <a:pPr algn="l" defTabSz="457200">
                        <a:lnSpc>
                          <a:spcPts val="3700"/>
                        </a:lnSpc>
                        <a:spcBef>
                          <a:spcPts val="1200"/>
                        </a:spcBef>
                        <a:defRPr sz="1333">
                          <a:latin typeface="Arial"/>
                          <a:ea typeface="Arial"/>
                          <a:cs typeface="Arial"/>
                          <a:sym typeface="Arial"/>
                        </a:defRPr>
                      </a:pPr>
                      <a:r>
                        <a:rPr sz="1833"/>
                        <a:t>Britons are concerned more about the variety and taste of tea while Chinese pay more attention to the purity and quality. Instead of drinking pure tea, Britons have added milk, sugar, fruit, flowers and even spice to tea. In addition, sandwiches, scones, cookies and a special dessert such as a fruit tart or a rich cake are also served with tea. Moreover, Chinese associate tea with their traditional cultures, such as poetry, painting, calligraphy and even religions like Taoism, Confucianism and Buddhism.</a:t>
                      </a:r>
                      <a:r>
                        <a:t> </a:t>
                      </a:r>
                      <a:endParaRPr sz="1200"/>
                    </a:p>
                  </a:txBody>
                  <a:tcPr marL="0" marR="0" marT="0" marB="0" horzOverflow="overflow"/>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3"/>
                  </a:ext>
                </a:extLst>
              </a:tr>
            </a:tbl>
          </a:graphicData>
        </a:graphic>
      </p:graphicFrame>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5F4F2"/>
        </a:solidFill>
        <a:effectLst/>
      </p:bgPr>
    </p:bg>
    <p:spTree>
      <p:nvGrpSpPr>
        <p:cNvPr id="1" name=""/>
        <p:cNvGrpSpPr/>
        <p:nvPr/>
      </p:nvGrpSpPr>
      <p:grpSpPr>
        <a:xfrm>
          <a:off x="0" y="0"/>
          <a:ext cx="0" cy="0"/>
          <a:chOff x="0" y="0"/>
          <a:chExt cx="0" cy="0"/>
        </a:xfrm>
      </p:grpSpPr>
      <p:sp>
        <p:nvSpPr>
          <p:cNvPr id="302" name="椭圆 2"/>
          <p:cNvSpPr/>
          <p:nvPr/>
        </p:nvSpPr>
        <p:spPr>
          <a:xfrm>
            <a:off x="4794404" y="2054420"/>
            <a:ext cx="2449055" cy="2414798"/>
          </a:xfrm>
          <a:custGeom>
            <a:avLst/>
            <a:gdLst/>
            <a:ahLst/>
            <a:cxnLst>
              <a:cxn ang="0">
                <a:pos x="wd2" y="hd2"/>
              </a:cxn>
              <a:cxn ang="5400000">
                <a:pos x="wd2" y="hd2"/>
              </a:cxn>
              <a:cxn ang="10800000">
                <a:pos x="wd2" y="hd2"/>
              </a:cxn>
              <a:cxn ang="16200000">
                <a:pos x="wd2" y="hd2"/>
              </a:cxn>
            </a:cxnLst>
            <a:rect l="0" t="0" r="r" b="b"/>
            <a:pathLst>
              <a:path w="18802" h="20187" extrusionOk="0">
                <a:moveTo>
                  <a:pt x="572" y="9701"/>
                </a:moveTo>
                <a:cubicBezTo>
                  <a:pt x="-274" y="7065"/>
                  <a:pt x="571" y="4889"/>
                  <a:pt x="2958" y="3151"/>
                </a:cubicBezTo>
                <a:cubicBezTo>
                  <a:pt x="4125" y="26"/>
                  <a:pt x="8244" y="-169"/>
                  <a:pt x="10563" y="74"/>
                </a:cubicBezTo>
                <a:cubicBezTo>
                  <a:pt x="12883" y="316"/>
                  <a:pt x="16224" y="1737"/>
                  <a:pt x="16877" y="4607"/>
                </a:cubicBezTo>
                <a:cubicBezTo>
                  <a:pt x="19916" y="7774"/>
                  <a:pt x="18396" y="8366"/>
                  <a:pt x="18596" y="10334"/>
                </a:cubicBezTo>
                <a:cubicBezTo>
                  <a:pt x="18150" y="15674"/>
                  <a:pt x="18459" y="14640"/>
                  <a:pt x="15099" y="17868"/>
                </a:cubicBezTo>
                <a:cubicBezTo>
                  <a:pt x="12718" y="21431"/>
                  <a:pt x="7655" y="19909"/>
                  <a:pt x="5371" y="19596"/>
                </a:cubicBezTo>
                <a:cubicBezTo>
                  <a:pt x="3088" y="19283"/>
                  <a:pt x="2405" y="19401"/>
                  <a:pt x="1398" y="15991"/>
                </a:cubicBezTo>
                <a:cubicBezTo>
                  <a:pt x="-1684" y="11688"/>
                  <a:pt x="1418" y="12337"/>
                  <a:pt x="572" y="9701"/>
                </a:cubicBezTo>
                <a:close/>
              </a:path>
            </a:pathLst>
          </a:custGeom>
          <a:ln w="12700">
            <a:solidFill>
              <a:srgbClr val="DBA392"/>
            </a:solidFill>
            <a:miter/>
          </a:ln>
        </p:spPr>
        <p:txBody>
          <a:bodyPr lIns="45719" rIns="45719" anchor="ctr"/>
          <a:lstStyle/>
          <a:p>
            <a:pPr algn="ctr">
              <a:defRPr>
                <a:solidFill>
                  <a:srgbClr val="FFFFFF"/>
                </a:solidFill>
              </a:defRPr>
            </a:pPr>
            <a:endParaRPr/>
          </a:p>
        </p:txBody>
      </p:sp>
      <p:sp>
        <p:nvSpPr>
          <p:cNvPr id="303" name="椭圆 4"/>
          <p:cNvSpPr/>
          <p:nvPr/>
        </p:nvSpPr>
        <p:spPr>
          <a:xfrm>
            <a:off x="5235012" y="2535907"/>
            <a:ext cx="1662877" cy="1591394"/>
          </a:xfrm>
          <a:prstGeom prst="ellipse">
            <a:avLst/>
          </a:prstGeom>
          <a:ln w="44450">
            <a:solidFill>
              <a:srgbClr val="DBA392"/>
            </a:solidFill>
            <a:miter/>
          </a:ln>
        </p:spPr>
        <p:txBody>
          <a:bodyPr lIns="45719" rIns="45719" anchor="ctr"/>
          <a:lstStyle/>
          <a:p>
            <a:pPr algn="ctr">
              <a:defRPr>
                <a:solidFill>
                  <a:srgbClr val="FFFFFF"/>
                </a:solidFill>
              </a:defRPr>
            </a:pPr>
            <a:endParaRPr/>
          </a:p>
        </p:txBody>
      </p:sp>
      <p:sp>
        <p:nvSpPr>
          <p:cNvPr id="304" name="椭圆 5"/>
          <p:cNvSpPr/>
          <p:nvPr/>
        </p:nvSpPr>
        <p:spPr>
          <a:xfrm>
            <a:off x="5112979" y="2360526"/>
            <a:ext cx="1906943" cy="1914327"/>
          </a:xfrm>
          <a:prstGeom prst="ellipse">
            <a:avLst/>
          </a:prstGeom>
          <a:ln w="15875">
            <a:solidFill>
              <a:srgbClr val="DBA392"/>
            </a:solidFill>
            <a:miter/>
          </a:ln>
        </p:spPr>
        <p:txBody>
          <a:bodyPr lIns="45719" rIns="45719" anchor="ctr"/>
          <a:lstStyle/>
          <a:p>
            <a:pPr algn="ctr">
              <a:defRPr>
                <a:solidFill>
                  <a:srgbClr val="FFFFFF"/>
                </a:solidFill>
              </a:defRPr>
            </a:pPr>
            <a:endParaRPr/>
          </a:p>
        </p:txBody>
      </p:sp>
      <p:sp>
        <p:nvSpPr>
          <p:cNvPr id="305" name="椭圆 2"/>
          <p:cNvSpPr/>
          <p:nvPr/>
        </p:nvSpPr>
        <p:spPr>
          <a:xfrm flipV="1">
            <a:off x="4329695" y="1566215"/>
            <a:ext cx="3568175" cy="3530868"/>
          </a:xfrm>
          <a:custGeom>
            <a:avLst/>
            <a:gdLst/>
            <a:ahLst/>
            <a:cxnLst>
              <a:cxn ang="0">
                <a:pos x="wd2" y="hd2"/>
              </a:cxn>
              <a:cxn ang="5400000">
                <a:pos x="wd2" y="hd2"/>
              </a:cxn>
              <a:cxn ang="10800000">
                <a:pos x="wd2" y="hd2"/>
              </a:cxn>
              <a:cxn ang="16200000">
                <a:pos x="wd2" y="hd2"/>
              </a:cxn>
            </a:cxnLst>
            <a:rect l="0" t="0" r="r" b="b"/>
            <a:pathLst>
              <a:path w="18802" h="20326" extrusionOk="0">
                <a:moveTo>
                  <a:pt x="572" y="9851"/>
                </a:moveTo>
                <a:cubicBezTo>
                  <a:pt x="-274" y="7174"/>
                  <a:pt x="571" y="4965"/>
                  <a:pt x="2958" y="3200"/>
                </a:cubicBezTo>
                <a:cubicBezTo>
                  <a:pt x="4125" y="27"/>
                  <a:pt x="8244" y="-171"/>
                  <a:pt x="10563" y="75"/>
                </a:cubicBezTo>
                <a:cubicBezTo>
                  <a:pt x="12883" y="322"/>
                  <a:pt x="16224" y="1765"/>
                  <a:pt x="16877" y="4678"/>
                </a:cubicBezTo>
                <a:cubicBezTo>
                  <a:pt x="19916" y="7894"/>
                  <a:pt x="18396" y="8495"/>
                  <a:pt x="18596" y="10493"/>
                </a:cubicBezTo>
                <a:cubicBezTo>
                  <a:pt x="18150" y="15915"/>
                  <a:pt x="17852" y="14534"/>
                  <a:pt x="14491" y="17811"/>
                </a:cubicBezTo>
                <a:cubicBezTo>
                  <a:pt x="12111" y="21429"/>
                  <a:pt x="7554" y="20160"/>
                  <a:pt x="5371" y="19898"/>
                </a:cubicBezTo>
                <a:cubicBezTo>
                  <a:pt x="3189" y="19635"/>
                  <a:pt x="2405" y="19700"/>
                  <a:pt x="1398" y="16238"/>
                </a:cubicBezTo>
                <a:cubicBezTo>
                  <a:pt x="-1684" y="11869"/>
                  <a:pt x="1418" y="12527"/>
                  <a:pt x="572" y="9851"/>
                </a:cubicBezTo>
                <a:close/>
              </a:path>
            </a:pathLst>
          </a:custGeom>
          <a:ln w="12700">
            <a:solidFill>
              <a:srgbClr val="DBA392"/>
            </a:solidFill>
            <a:miter/>
          </a:ln>
        </p:spPr>
        <p:txBody>
          <a:bodyPr lIns="45719" rIns="45719" anchor="ctr"/>
          <a:lstStyle/>
          <a:p>
            <a:pPr algn="ctr">
              <a:defRPr>
                <a:solidFill>
                  <a:srgbClr val="FFFFFF"/>
                </a:solidFill>
              </a:defRPr>
            </a:pPr>
            <a:endParaRPr/>
          </a:p>
        </p:txBody>
      </p:sp>
      <p:sp>
        <p:nvSpPr>
          <p:cNvPr id="306" name="椭圆 2"/>
          <p:cNvSpPr/>
          <p:nvPr/>
        </p:nvSpPr>
        <p:spPr>
          <a:xfrm>
            <a:off x="3851681" y="1169584"/>
            <a:ext cx="4429882" cy="4296266"/>
          </a:xfrm>
          <a:custGeom>
            <a:avLst/>
            <a:gdLst/>
            <a:ahLst/>
            <a:cxnLst>
              <a:cxn ang="0">
                <a:pos x="wd2" y="hd2"/>
              </a:cxn>
              <a:cxn ang="5400000">
                <a:pos x="wd2" y="hd2"/>
              </a:cxn>
              <a:cxn ang="10800000">
                <a:pos x="wd2" y="hd2"/>
              </a:cxn>
              <a:cxn ang="16200000">
                <a:pos x="wd2" y="hd2"/>
              </a:cxn>
            </a:cxnLst>
            <a:rect l="0" t="0" r="r" b="b"/>
            <a:pathLst>
              <a:path w="19211" h="20300" extrusionOk="0">
                <a:moveTo>
                  <a:pt x="660" y="9824"/>
                </a:moveTo>
                <a:cubicBezTo>
                  <a:pt x="839" y="7657"/>
                  <a:pt x="498" y="4951"/>
                  <a:pt x="2885" y="3190"/>
                </a:cubicBezTo>
                <a:cubicBezTo>
                  <a:pt x="4051" y="26"/>
                  <a:pt x="8572" y="-171"/>
                  <a:pt x="10972" y="75"/>
                </a:cubicBezTo>
                <a:cubicBezTo>
                  <a:pt x="13373" y="320"/>
                  <a:pt x="16633" y="1759"/>
                  <a:pt x="17286" y="4665"/>
                </a:cubicBezTo>
                <a:cubicBezTo>
                  <a:pt x="20325" y="7872"/>
                  <a:pt x="18805" y="8472"/>
                  <a:pt x="19005" y="10464"/>
                </a:cubicBezTo>
                <a:cubicBezTo>
                  <a:pt x="18559" y="15872"/>
                  <a:pt x="18958" y="14552"/>
                  <a:pt x="15436" y="17821"/>
                </a:cubicBezTo>
                <a:cubicBezTo>
                  <a:pt x="13056" y="21429"/>
                  <a:pt x="8052" y="20115"/>
                  <a:pt x="5780" y="19844"/>
                </a:cubicBezTo>
                <a:cubicBezTo>
                  <a:pt x="3509" y="19572"/>
                  <a:pt x="2814" y="19646"/>
                  <a:pt x="1807" y="16193"/>
                </a:cubicBezTo>
                <a:cubicBezTo>
                  <a:pt x="-1275" y="11836"/>
                  <a:pt x="480" y="11991"/>
                  <a:pt x="660" y="9824"/>
                </a:cubicBezTo>
                <a:close/>
              </a:path>
            </a:pathLst>
          </a:custGeom>
          <a:ln w="19050">
            <a:solidFill>
              <a:srgbClr val="DBA392"/>
            </a:solidFill>
            <a:miter/>
          </a:ln>
        </p:spPr>
        <p:txBody>
          <a:bodyPr lIns="45719" rIns="45719" anchor="ctr"/>
          <a:lstStyle/>
          <a:p>
            <a:pPr algn="ctr">
              <a:defRPr>
                <a:solidFill>
                  <a:srgbClr val="FFFFFF"/>
                </a:solidFill>
              </a:defRPr>
            </a:pPr>
            <a:endParaRPr/>
          </a:p>
        </p:txBody>
      </p:sp>
      <p:sp>
        <p:nvSpPr>
          <p:cNvPr id="307" name="椭圆 2"/>
          <p:cNvSpPr/>
          <p:nvPr/>
        </p:nvSpPr>
        <p:spPr>
          <a:xfrm>
            <a:off x="3234832" y="628442"/>
            <a:ext cx="5663670" cy="5391521"/>
          </a:xfrm>
          <a:custGeom>
            <a:avLst/>
            <a:gdLst/>
            <a:ahLst/>
            <a:cxnLst>
              <a:cxn ang="0">
                <a:pos x="wd2" y="hd2"/>
              </a:cxn>
              <a:cxn ang="5400000">
                <a:pos x="wd2" y="hd2"/>
              </a:cxn>
              <a:cxn ang="10800000">
                <a:pos x="wd2" y="hd2"/>
              </a:cxn>
              <a:cxn ang="16200000">
                <a:pos x="wd2" y="hd2"/>
              </a:cxn>
            </a:cxnLst>
            <a:rect l="0" t="0" r="r" b="b"/>
            <a:pathLst>
              <a:path w="19211" h="20300" extrusionOk="0">
                <a:moveTo>
                  <a:pt x="660" y="9824"/>
                </a:moveTo>
                <a:cubicBezTo>
                  <a:pt x="839" y="7657"/>
                  <a:pt x="498" y="4951"/>
                  <a:pt x="2885" y="3190"/>
                </a:cubicBezTo>
                <a:cubicBezTo>
                  <a:pt x="4051" y="26"/>
                  <a:pt x="8572" y="-171"/>
                  <a:pt x="10972" y="75"/>
                </a:cubicBezTo>
                <a:cubicBezTo>
                  <a:pt x="13373" y="320"/>
                  <a:pt x="16633" y="1759"/>
                  <a:pt x="17286" y="4665"/>
                </a:cubicBezTo>
                <a:cubicBezTo>
                  <a:pt x="20325" y="7872"/>
                  <a:pt x="18805" y="8472"/>
                  <a:pt x="19005" y="10464"/>
                </a:cubicBezTo>
                <a:cubicBezTo>
                  <a:pt x="18559" y="15872"/>
                  <a:pt x="18958" y="14552"/>
                  <a:pt x="15436" y="17821"/>
                </a:cubicBezTo>
                <a:cubicBezTo>
                  <a:pt x="13056" y="21429"/>
                  <a:pt x="8052" y="20115"/>
                  <a:pt x="5780" y="19844"/>
                </a:cubicBezTo>
                <a:cubicBezTo>
                  <a:pt x="3509" y="19572"/>
                  <a:pt x="2814" y="19646"/>
                  <a:pt x="1807" y="16193"/>
                </a:cubicBezTo>
                <a:cubicBezTo>
                  <a:pt x="-1275" y="11836"/>
                  <a:pt x="480" y="11991"/>
                  <a:pt x="660" y="9824"/>
                </a:cubicBezTo>
                <a:close/>
              </a:path>
            </a:pathLst>
          </a:custGeom>
          <a:ln w="15875">
            <a:solidFill>
              <a:srgbClr val="DBA392"/>
            </a:solidFill>
            <a:prstDash val="sysDash"/>
            <a:miter/>
          </a:ln>
        </p:spPr>
        <p:txBody>
          <a:bodyPr lIns="45719" rIns="45719" anchor="ctr"/>
          <a:lstStyle/>
          <a:p>
            <a:pPr algn="ctr">
              <a:defRPr>
                <a:solidFill>
                  <a:srgbClr val="FFFFFF"/>
                </a:solidFill>
              </a:defRPr>
            </a:pPr>
            <a:endParaRPr/>
          </a:p>
        </p:txBody>
      </p:sp>
      <p:sp>
        <p:nvSpPr>
          <p:cNvPr id="308" name="椭圆 11"/>
          <p:cNvSpPr/>
          <p:nvPr/>
        </p:nvSpPr>
        <p:spPr>
          <a:xfrm>
            <a:off x="4302986" y="3089800"/>
            <a:ext cx="333635" cy="333635"/>
          </a:xfrm>
          <a:prstGeom prst="ellipse">
            <a:avLst/>
          </a:prstGeom>
          <a:solidFill>
            <a:srgbClr val="F5F4F2"/>
          </a:solidFill>
          <a:ln w="15875">
            <a:solidFill>
              <a:srgbClr val="DBA392"/>
            </a:solidFill>
            <a:miter/>
          </a:ln>
        </p:spPr>
        <p:txBody>
          <a:bodyPr lIns="45719" rIns="45719" anchor="ctr"/>
          <a:lstStyle/>
          <a:p>
            <a:pPr algn="ctr">
              <a:defRPr>
                <a:solidFill>
                  <a:srgbClr val="FFFFFF"/>
                </a:solidFill>
              </a:defRPr>
            </a:pPr>
            <a:endParaRPr/>
          </a:p>
        </p:txBody>
      </p:sp>
      <p:sp>
        <p:nvSpPr>
          <p:cNvPr id="309" name="椭圆 12"/>
          <p:cNvSpPr/>
          <p:nvPr/>
        </p:nvSpPr>
        <p:spPr>
          <a:xfrm>
            <a:off x="6759794" y="3649071"/>
            <a:ext cx="687287" cy="687287"/>
          </a:xfrm>
          <a:prstGeom prst="ellipse">
            <a:avLst/>
          </a:prstGeom>
          <a:solidFill>
            <a:srgbClr val="F5F4F2"/>
          </a:solidFill>
          <a:ln w="15875">
            <a:solidFill>
              <a:srgbClr val="DBA392"/>
            </a:solidFill>
            <a:miter/>
          </a:ln>
        </p:spPr>
        <p:txBody>
          <a:bodyPr lIns="45719" rIns="45719" anchor="ctr"/>
          <a:lstStyle/>
          <a:p>
            <a:pPr algn="ctr">
              <a:defRPr>
                <a:solidFill>
                  <a:srgbClr val="FFFFFF"/>
                </a:solidFill>
              </a:defRPr>
            </a:pPr>
            <a:endParaRPr/>
          </a:p>
        </p:txBody>
      </p:sp>
      <p:sp>
        <p:nvSpPr>
          <p:cNvPr id="310" name="椭圆 13"/>
          <p:cNvSpPr/>
          <p:nvPr/>
        </p:nvSpPr>
        <p:spPr>
          <a:xfrm>
            <a:off x="7917951" y="1336078"/>
            <a:ext cx="1116440" cy="925166"/>
          </a:xfrm>
          <a:prstGeom prst="ellipse">
            <a:avLst/>
          </a:prstGeom>
          <a:solidFill>
            <a:srgbClr val="F5F4F2"/>
          </a:solidFill>
          <a:ln w="15875">
            <a:solidFill>
              <a:srgbClr val="DBA392"/>
            </a:solidFill>
            <a:miter/>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lstStyle/>
          <a:p>
            <a:pPr algn="ctr">
              <a:defRPr>
                <a:solidFill>
                  <a:srgbClr val="FFFFFF"/>
                </a:solidFill>
              </a:defRPr>
            </a:pPr>
            <a:r>
              <a:rPr sz="1500" dirty="0">
                <a:solidFill>
                  <a:srgbClr val="000000"/>
                </a:solidFill>
              </a:rPr>
              <a:t>Depends</a:t>
            </a:r>
            <a:r>
              <a:rPr dirty="0"/>
              <a:t> </a:t>
            </a:r>
          </a:p>
        </p:txBody>
      </p:sp>
      <p:sp>
        <p:nvSpPr>
          <p:cNvPr id="311" name="椭圆 15"/>
          <p:cNvSpPr/>
          <p:nvPr/>
        </p:nvSpPr>
        <p:spPr>
          <a:xfrm>
            <a:off x="5941872" y="5363288"/>
            <a:ext cx="249497" cy="250207"/>
          </a:xfrm>
          <a:prstGeom prst="ellipse">
            <a:avLst/>
          </a:prstGeom>
          <a:solidFill>
            <a:srgbClr val="F5F4F2"/>
          </a:solidFill>
          <a:ln w="15875">
            <a:solidFill>
              <a:srgbClr val="DBA392"/>
            </a:solidFill>
            <a:miter/>
          </a:ln>
        </p:spPr>
        <p:txBody>
          <a:bodyPr lIns="45719" rIns="45719" anchor="ctr"/>
          <a:lstStyle/>
          <a:p>
            <a:pPr algn="ctr">
              <a:defRPr>
                <a:solidFill>
                  <a:srgbClr val="FFFFFF"/>
                </a:solidFill>
              </a:defRPr>
            </a:pPr>
            <a:endParaRPr/>
          </a:p>
        </p:txBody>
      </p:sp>
      <p:sp>
        <p:nvSpPr>
          <p:cNvPr id="312" name="椭圆 16"/>
          <p:cNvSpPr/>
          <p:nvPr/>
        </p:nvSpPr>
        <p:spPr>
          <a:xfrm>
            <a:off x="7775153" y="5088471"/>
            <a:ext cx="249497" cy="250207"/>
          </a:xfrm>
          <a:prstGeom prst="ellipse">
            <a:avLst/>
          </a:prstGeom>
          <a:solidFill>
            <a:srgbClr val="F5F4F2"/>
          </a:solidFill>
          <a:ln w="15875">
            <a:solidFill>
              <a:srgbClr val="DBA392"/>
            </a:solidFill>
            <a:miter/>
          </a:ln>
        </p:spPr>
        <p:txBody>
          <a:bodyPr lIns="45719" rIns="45719" anchor="ctr"/>
          <a:lstStyle/>
          <a:p>
            <a:pPr algn="ctr">
              <a:defRPr>
                <a:solidFill>
                  <a:srgbClr val="FFFFFF"/>
                </a:solidFill>
              </a:defRPr>
            </a:pPr>
            <a:endParaRPr/>
          </a:p>
        </p:txBody>
      </p:sp>
      <p:sp>
        <p:nvSpPr>
          <p:cNvPr id="313" name="椭圆 17"/>
          <p:cNvSpPr/>
          <p:nvPr/>
        </p:nvSpPr>
        <p:spPr>
          <a:xfrm>
            <a:off x="3866086" y="4070886"/>
            <a:ext cx="870914" cy="858445"/>
          </a:xfrm>
          <a:prstGeom prst="ellipse">
            <a:avLst/>
          </a:prstGeom>
          <a:solidFill>
            <a:srgbClr val="F5F4F2"/>
          </a:solidFill>
          <a:ln w="15875">
            <a:solidFill>
              <a:srgbClr val="DBA392"/>
            </a:solidFill>
            <a:miter/>
          </a:ln>
        </p:spPr>
        <p:txBody>
          <a:bodyPr lIns="45719" rIns="45719" anchor="ctr"/>
          <a:lstStyle/>
          <a:p>
            <a:pPr algn="ctr">
              <a:defRPr>
                <a:solidFill>
                  <a:srgbClr val="FFFFFF"/>
                </a:solidFill>
              </a:defRPr>
            </a:pPr>
            <a:endParaRPr/>
          </a:p>
        </p:txBody>
      </p:sp>
      <p:sp>
        <p:nvSpPr>
          <p:cNvPr id="314" name="椭圆 18"/>
          <p:cNvSpPr/>
          <p:nvPr/>
        </p:nvSpPr>
        <p:spPr>
          <a:xfrm>
            <a:off x="3041514" y="1622119"/>
            <a:ext cx="945948" cy="858446"/>
          </a:xfrm>
          <a:prstGeom prst="ellipse">
            <a:avLst/>
          </a:prstGeom>
          <a:solidFill>
            <a:srgbClr val="F5F4F2"/>
          </a:solidFill>
          <a:ln w="15875">
            <a:solidFill>
              <a:srgbClr val="DBA392"/>
            </a:solidFill>
            <a:miter/>
          </a:ln>
        </p:spPr>
        <p:txBody>
          <a:bodyPr lIns="45719" rIns="45719" anchor="ctr"/>
          <a:lstStyle/>
          <a:p>
            <a:pPr algn="ctr">
              <a:defRPr>
                <a:solidFill>
                  <a:srgbClr val="FFFFFF"/>
                </a:solidFill>
              </a:defRPr>
            </a:pPr>
            <a:endParaRPr/>
          </a:p>
        </p:txBody>
      </p:sp>
      <p:sp>
        <p:nvSpPr>
          <p:cNvPr id="315" name="文本框 20"/>
          <p:cNvSpPr txBox="1"/>
          <p:nvPr/>
        </p:nvSpPr>
        <p:spPr>
          <a:xfrm>
            <a:off x="3030300" y="1813856"/>
            <a:ext cx="1158849" cy="3708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defRPr>
                <a:solidFill>
                  <a:srgbClr val="032D49"/>
                </a:solidFill>
                <a:latin typeface="Adobe 繁黑體 Std B"/>
                <a:ea typeface="Adobe 繁黑體 Std B"/>
                <a:cs typeface="Adobe 繁黑體 Std B"/>
                <a:sym typeface="Adobe 繁黑體 Std B"/>
              </a:defRPr>
            </a:lvl1pPr>
          </a:lstStyle>
          <a:p>
            <a:r>
              <a:t>70% -80%</a:t>
            </a:r>
          </a:p>
        </p:txBody>
      </p:sp>
      <p:sp>
        <p:nvSpPr>
          <p:cNvPr id="316" name="文本框 22"/>
          <p:cNvSpPr txBox="1"/>
          <p:nvPr/>
        </p:nvSpPr>
        <p:spPr>
          <a:xfrm>
            <a:off x="3753875" y="4314688"/>
            <a:ext cx="1095336" cy="3708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defRPr>
                <a:solidFill>
                  <a:srgbClr val="032D49"/>
                </a:solidFill>
                <a:latin typeface="Adobe 繁黑體 Std B"/>
                <a:ea typeface="Adobe 繁黑體 Std B"/>
                <a:cs typeface="Adobe 繁黑體 Std B"/>
                <a:sym typeface="Adobe 繁黑體 Std B"/>
              </a:defRPr>
            </a:lvl1pPr>
          </a:lstStyle>
          <a:p>
            <a:r>
              <a:t>15%-50%</a:t>
            </a:r>
          </a:p>
        </p:txBody>
      </p:sp>
      <p:sp>
        <p:nvSpPr>
          <p:cNvPr id="317" name="文本框 24"/>
          <p:cNvSpPr txBox="1"/>
          <p:nvPr/>
        </p:nvSpPr>
        <p:spPr>
          <a:xfrm>
            <a:off x="6819418" y="3807293"/>
            <a:ext cx="568038" cy="3708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defRPr>
                <a:solidFill>
                  <a:srgbClr val="032D49"/>
                </a:solidFill>
                <a:latin typeface="Adobe 繁黑體 Std B"/>
                <a:ea typeface="Adobe 繁黑體 Std B"/>
                <a:cs typeface="Adobe 繁黑體 Std B"/>
                <a:sym typeface="Adobe 繁黑體 Std B"/>
              </a:defRPr>
            </a:lvl1pPr>
          </a:lstStyle>
          <a:p>
            <a:r>
              <a:t>&lt;5%</a:t>
            </a:r>
          </a:p>
        </p:txBody>
      </p:sp>
      <p:sp>
        <p:nvSpPr>
          <p:cNvPr id="318" name="文本框 23"/>
          <p:cNvSpPr txBox="1"/>
          <p:nvPr/>
        </p:nvSpPr>
        <p:spPr>
          <a:xfrm>
            <a:off x="555316" y="918452"/>
            <a:ext cx="2873758" cy="6248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p>
            <a:pPr>
              <a:defRPr sz="2300" b="1">
                <a:solidFill>
                  <a:srgbClr val="FFC596"/>
                </a:solidFill>
                <a:latin typeface="Arial"/>
                <a:ea typeface="Arial"/>
                <a:cs typeface="Arial"/>
                <a:sym typeface="Arial"/>
              </a:defRPr>
            </a:pPr>
            <a:r>
              <a:rPr>
                <a:uFill>
                  <a:solidFill>
                    <a:srgbClr val="009999"/>
                  </a:solidFill>
                </a:uFill>
              </a:rPr>
              <a:t>Black Tea </a:t>
            </a:r>
            <a:r>
              <a:rPr>
                <a:latin typeface="宋体"/>
                <a:ea typeface="宋体"/>
                <a:cs typeface="宋体"/>
                <a:sym typeface="宋体"/>
              </a:rPr>
              <a:t>（</a:t>
            </a:r>
            <a:r>
              <a:rPr sz="3000" b="0">
                <a:solidFill>
                  <a:srgbClr val="FF9300"/>
                </a:solidFill>
                <a:latin typeface="Krungthep"/>
                <a:ea typeface="Krungthep"/>
                <a:cs typeface="Krungthep"/>
                <a:sym typeface="Krungthep"/>
              </a:rPr>
              <a:t>红茶</a:t>
            </a:r>
            <a:r>
              <a:rPr>
                <a:latin typeface="宋体"/>
                <a:ea typeface="宋体"/>
                <a:cs typeface="宋体"/>
                <a:sym typeface="宋体"/>
              </a:rPr>
              <a:t>）</a:t>
            </a:r>
          </a:p>
        </p:txBody>
      </p:sp>
      <p:sp>
        <p:nvSpPr>
          <p:cNvPr id="319" name="文本框 27"/>
          <p:cNvSpPr txBox="1"/>
          <p:nvPr/>
        </p:nvSpPr>
        <p:spPr>
          <a:xfrm>
            <a:off x="576835" y="5264871"/>
            <a:ext cx="3421166" cy="5994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p>
            <a:pPr>
              <a:defRPr sz="2300" b="1">
                <a:solidFill>
                  <a:srgbClr val="FFC3A5"/>
                </a:solidFill>
                <a:latin typeface="Arial"/>
                <a:ea typeface="Arial"/>
                <a:cs typeface="Arial"/>
                <a:sym typeface="Arial"/>
              </a:defRPr>
            </a:pPr>
            <a:r>
              <a:rPr>
                <a:uFill>
                  <a:solidFill>
                    <a:srgbClr val="009999"/>
                  </a:solidFill>
                </a:uFill>
              </a:rPr>
              <a:t>Oolong Tea </a:t>
            </a:r>
            <a:r>
              <a:rPr>
                <a:latin typeface="宋体"/>
                <a:ea typeface="宋体"/>
                <a:cs typeface="宋体"/>
                <a:sym typeface="宋体"/>
              </a:rPr>
              <a:t>（</a:t>
            </a:r>
            <a:r>
              <a:rPr sz="2800" b="0">
                <a:solidFill>
                  <a:srgbClr val="FF9300"/>
                </a:solidFill>
                <a:latin typeface="Phosphate Inline"/>
                <a:ea typeface="Phosphate Inline"/>
                <a:cs typeface="Phosphate Inline"/>
                <a:sym typeface="Phosphate Inline"/>
              </a:rPr>
              <a:t>乌龙茶</a:t>
            </a:r>
            <a:r>
              <a:rPr>
                <a:latin typeface="宋体"/>
                <a:ea typeface="宋体"/>
                <a:cs typeface="宋体"/>
                <a:sym typeface="宋体"/>
              </a:rPr>
              <a:t>）</a:t>
            </a:r>
          </a:p>
        </p:txBody>
      </p:sp>
      <p:sp>
        <p:nvSpPr>
          <p:cNvPr id="320" name="文本框 28"/>
          <p:cNvSpPr txBox="1"/>
          <p:nvPr/>
        </p:nvSpPr>
        <p:spPr>
          <a:xfrm>
            <a:off x="9651330" y="740652"/>
            <a:ext cx="1772204" cy="9042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gn="r">
              <a:defRPr sz="2300" b="1">
                <a:solidFill>
                  <a:srgbClr val="DBA392"/>
                </a:solidFill>
                <a:latin typeface="方正隶变简体"/>
                <a:ea typeface="方正隶变简体"/>
                <a:cs typeface="方正隶变简体"/>
                <a:sym typeface="方正隶变简体"/>
              </a:defRPr>
            </a:pPr>
            <a:r>
              <a:t>Pu ‘er  Tea </a:t>
            </a:r>
          </a:p>
          <a:p>
            <a:pPr algn="r">
              <a:defRPr sz="2300" b="1">
                <a:solidFill>
                  <a:srgbClr val="DBA392"/>
                </a:solidFill>
                <a:latin typeface="方正隶变简体"/>
                <a:ea typeface="方正隶变简体"/>
                <a:cs typeface="方正隶变简体"/>
                <a:sym typeface="方正隶变简体"/>
              </a:defRPr>
            </a:pPr>
            <a:r>
              <a:t>(</a:t>
            </a:r>
            <a:r>
              <a:rPr sz="2500"/>
              <a:t>普洱茶</a:t>
            </a:r>
            <a:r>
              <a:t>) </a:t>
            </a:r>
          </a:p>
        </p:txBody>
      </p:sp>
      <p:sp>
        <p:nvSpPr>
          <p:cNvPr id="321" name="椭圆 29"/>
          <p:cNvSpPr/>
          <p:nvPr/>
        </p:nvSpPr>
        <p:spPr>
          <a:xfrm>
            <a:off x="5621432" y="1489116"/>
            <a:ext cx="320443" cy="321357"/>
          </a:xfrm>
          <a:prstGeom prst="ellipse">
            <a:avLst/>
          </a:prstGeom>
          <a:solidFill>
            <a:srgbClr val="F5F4F2"/>
          </a:solidFill>
          <a:ln w="15875">
            <a:solidFill>
              <a:srgbClr val="DBA392"/>
            </a:solidFill>
            <a:miter/>
          </a:ln>
        </p:spPr>
        <p:txBody>
          <a:bodyPr lIns="45719" rIns="45719" anchor="ctr"/>
          <a:lstStyle/>
          <a:p>
            <a:pPr algn="ctr">
              <a:defRPr>
                <a:solidFill>
                  <a:srgbClr val="FFFFFF"/>
                </a:solidFill>
              </a:defRPr>
            </a:pPr>
            <a:endParaRPr/>
          </a:p>
        </p:txBody>
      </p:sp>
      <p:sp>
        <p:nvSpPr>
          <p:cNvPr id="322" name="Fermentation"/>
          <p:cNvSpPr txBox="1"/>
          <p:nvPr/>
        </p:nvSpPr>
        <p:spPr>
          <a:xfrm>
            <a:off x="5305362" y="3138619"/>
            <a:ext cx="1575939" cy="3581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r>
              <a:rPr b="1">
                <a:solidFill>
                  <a:srgbClr val="FF2600"/>
                </a:solidFill>
              </a:rPr>
              <a:t>Fermentation</a:t>
            </a:r>
            <a:r>
              <a:t> </a:t>
            </a:r>
          </a:p>
        </p:txBody>
      </p:sp>
      <p:sp>
        <p:nvSpPr>
          <p:cNvPr id="323" name="Green Tea （绿茶）"/>
          <p:cNvSpPr txBox="1"/>
          <p:nvPr/>
        </p:nvSpPr>
        <p:spPr>
          <a:xfrm>
            <a:off x="9067286" y="4880354"/>
            <a:ext cx="2938510" cy="6248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p>
            <a:pPr>
              <a:defRPr sz="2300" b="1">
                <a:solidFill>
                  <a:srgbClr val="ECBD9E"/>
                </a:solidFill>
                <a:latin typeface="Arial"/>
                <a:ea typeface="Arial"/>
                <a:cs typeface="Arial"/>
                <a:sym typeface="Arial"/>
              </a:defRPr>
            </a:pPr>
            <a:r>
              <a:rPr dirty="0">
                <a:uFill>
                  <a:solidFill>
                    <a:srgbClr val="009999"/>
                  </a:solidFill>
                </a:uFill>
              </a:rPr>
              <a:t>Green Tea </a:t>
            </a:r>
            <a:r>
              <a:rPr dirty="0">
                <a:latin typeface="宋体"/>
                <a:ea typeface="宋体"/>
                <a:cs typeface="宋体"/>
                <a:sym typeface="宋体"/>
              </a:rPr>
              <a:t>（</a:t>
            </a:r>
            <a:r>
              <a:rPr sz="3000" b="0" dirty="0" err="1">
                <a:latin typeface="Krungthep"/>
                <a:ea typeface="Krungthep"/>
                <a:cs typeface="Krungthep"/>
                <a:sym typeface="Krungthep"/>
              </a:rPr>
              <a:t>绿茶</a:t>
            </a:r>
            <a:r>
              <a:rPr dirty="0">
                <a:latin typeface="宋体"/>
                <a:ea typeface="宋体"/>
                <a:cs typeface="宋体"/>
                <a:sym typeface="宋体"/>
              </a:rPr>
              <a:t>）</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5F4F2"/>
        </a:solidFill>
        <a:effectLst/>
      </p:bgPr>
    </p:bg>
    <p:spTree>
      <p:nvGrpSpPr>
        <p:cNvPr id="1" name=""/>
        <p:cNvGrpSpPr/>
        <p:nvPr/>
      </p:nvGrpSpPr>
      <p:grpSpPr>
        <a:xfrm>
          <a:off x="0" y="0"/>
          <a:ext cx="0" cy="0"/>
          <a:chOff x="0" y="0"/>
          <a:chExt cx="0" cy="0"/>
        </a:xfrm>
      </p:grpSpPr>
      <p:sp>
        <p:nvSpPr>
          <p:cNvPr id="325" name="矩形 2"/>
          <p:cNvSpPr/>
          <p:nvPr/>
        </p:nvSpPr>
        <p:spPr>
          <a:xfrm>
            <a:off x="-863601" y="2943125"/>
            <a:ext cx="6105917" cy="1494811"/>
          </a:xfrm>
          <a:prstGeom prst="rect">
            <a:avLst/>
          </a:prstGeom>
          <a:solidFill>
            <a:srgbClr val="405D74">
              <a:alpha val="66000"/>
            </a:srgbClr>
          </a:solidFill>
          <a:ln w="12700">
            <a:miter lim="400000"/>
          </a:ln>
        </p:spPr>
        <p:txBody>
          <a:bodyPr lIns="45719" rIns="45719" anchor="ctr"/>
          <a:lstStyle/>
          <a:p>
            <a:pPr algn="ctr">
              <a:defRPr>
                <a:solidFill>
                  <a:srgbClr val="FFFFFF"/>
                </a:solidFill>
              </a:defRPr>
            </a:pPr>
            <a:endParaRPr/>
          </a:p>
        </p:txBody>
      </p:sp>
      <p:pic>
        <p:nvPicPr>
          <p:cNvPr id="326" name="图片 12" descr="图片 12"/>
          <p:cNvPicPr>
            <a:picLocks noChangeAspect="1"/>
          </p:cNvPicPr>
          <p:nvPr/>
        </p:nvPicPr>
        <p:blipFill>
          <a:blip r:embed="rId2"/>
          <a:srcRect l="26960" t="45213" r="44918" b="12636"/>
          <a:stretch>
            <a:fillRect/>
          </a:stretch>
        </p:blipFill>
        <p:spPr>
          <a:xfrm>
            <a:off x="861126" y="2140535"/>
            <a:ext cx="3582592" cy="3582591"/>
          </a:xfrm>
          <a:custGeom>
            <a:avLst/>
            <a:gdLst/>
            <a:ahLst/>
            <a:cxnLst>
              <a:cxn ang="0">
                <a:pos x="wd2" y="hd2"/>
              </a:cxn>
              <a:cxn ang="5400000">
                <a:pos x="wd2" y="hd2"/>
              </a:cxn>
              <a:cxn ang="10800000">
                <a:pos x="wd2" y="hd2"/>
              </a:cxn>
              <a:cxn ang="16200000">
                <a:pos x="wd2" y="hd2"/>
              </a:cxn>
            </a:cxnLst>
            <a:rect l="0" t="0" r="r" b="b"/>
            <a:pathLst>
              <a:path w="21600" h="21600" extrusionOk="0">
                <a:moveTo>
                  <a:pt x="10801" y="0"/>
                </a:moveTo>
                <a:cubicBezTo>
                  <a:pt x="4836" y="0"/>
                  <a:pt x="0" y="4836"/>
                  <a:pt x="0" y="10801"/>
                </a:cubicBezTo>
                <a:cubicBezTo>
                  <a:pt x="0" y="16766"/>
                  <a:pt x="4836" y="21600"/>
                  <a:pt x="10801" y="21600"/>
                </a:cubicBezTo>
                <a:cubicBezTo>
                  <a:pt x="16766" y="21600"/>
                  <a:pt x="21600" y="16766"/>
                  <a:pt x="21600" y="10801"/>
                </a:cubicBezTo>
                <a:cubicBezTo>
                  <a:pt x="21600" y="4836"/>
                  <a:pt x="16766" y="0"/>
                  <a:pt x="10801" y="0"/>
                </a:cubicBezTo>
                <a:close/>
              </a:path>
            </a:pathLst>
          </a:custGeom>
          <a:ln w="12700">
            <a:miter lim="400000"/>
          </a:ln>
          <a:effectLst>
            <a:outerShdw blurRad="114300" dist="25400" dir="4800000" rotWithShape="0">
              <a:srgbClr val="405D74">
                <a:alpha val="99000"/>
              </a:srgbClr>
            </a:outerShdw>
          </a:effectLst>
        </p:spPr>
      </p:pic>
      <p:sp>
        <p:nvSpPr>
          <p:cNvPr id="327" name="弧形 13"/>
          <p:cNvSpPr/>
          <p:nvPr/>
        </p:nvSpPr>
        <p:spPr>
          <a:xfrm rot="8286096">
            <a:off x="1243906" y="992198"/>
            <a:ext cx="1377515" cy="1377521"/>
          </a:xfrm>
          <a:custGeom>
            <a:avLst/>
            <a:gdLst/>
            <a:ahLst/>
            <a:cxnLst>
              <a:cxn ang="0">
                <a:pos x="wd2" y="hd2"/>
              </a:cxn>
              <a:cxn ang="5400000">
                <a:pos x="wd2" y="hd2"/>
              </a:cxn>
              <a:cxn ang="10800000">
                <a:pos x="wd2" y="hd2"/>
              </a:cxn>
              <a:cxn ang="16200000">
                <a:pos x="wd2" y="hd2"/>
              </a:cxn>
            </a:cxnLst>
            <a:rect l="0" t="0" r="r" b="b"/>
            <a:pathLst>
              <a:path w="19825" h="19266" extrusionOk="0">
                <a:moveTo>
                  <a:pt x="3544" y="2251"/>
                </a:moveTo>
                <a:lnTo>
                  <a:pt x="3544" y="2251"/>
                </a:lnTo>
                <a:cubicBezTo>
                  <a:pt x="7739" y="-1167"/>
                  <a:pt x="13991" y="-633"/>
                  <a:pt x="17508" y="3444"/>
                </a:cubicBezTo>
                <a:cubicBezTo>
                  <a:pt x="21025" y="7521"/>
                  <a:pt x="20475" y="13597"/>
                  <a:pt x="16280" y="17015"/>
                </a:cubicBezTo>
                <a:cubicBezTo>
                  <a:pt x="12085" y="20433"/>
                  <a:pt x="5833" y="19899"/>
                  <a:pt x="2316" y="15822"/>
                </a:cubicBezTo>
                <a:cubicBezTo>
                  <a:pt x="113" y="13268"/>
                  <a:pt x="-575" y="9789"/>
                  <a:pt x="496" y="6624"/>
                </a:cubicBezTo>
              </a:path>
            </a:pathLst>
          </a:custGeom>
          <a:ln w="15875">
            <a:solidFill>
              <a:srgbClr val="D69F8F"/>
            </a:solidFill>
            <a:prstDash val="sysDot"/>
            <a:miter/>
          </a:ln>
        </p:spPr>
        <p:txBody>
          <a:bodyPr lIns="45719" rIns="45719" anchor="ctr"/>
          <a:lstStyle/>
          <a:p>
            <a:pPr algn="ctr"/>
            <a:endParaRPr/>
          </a:p>
        </p:txBody>
      </p:sp>
      <p:sp>
        <p:nvSpPr>
          <p:cNvPr id="328" name="文本框 14"/>
          <p:cNvSpPr txBox="1"/>
          <p:nvPr/>
        </p:nvSpPr>
        <p:spPr>
          <a:xfrm rot="21583436">
            <a:off x="1214017" y="1074227"/>
            <a:ext cx="789941" cy="10439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defRPr sz="5400">
                <a:solidFill>
                  <a:srgbClr val="DBA392"/>
                </a:solidFill>
                <a:latin typeface="方正古隶简体"/>
                <a:ea typeface="方正古隶简体"/>
                <a:cs typeface="方正古隶简体"/>
                <a:sym typeface="方正古隶简体"/>
              </a:defRPr>
            </a:lvl1pPr>
          </a:lstStyle>
          <a:p>
            <a:r>
              <a:t>茶</a:t>
            </a:r>
          </a:p>
        </p:txBody>
      </p:sp>
      <p:sp>
        <p:nvSpPr>
          <p:cNvPr id="329" name="文本框 15"/>
          <p:cNvSpPr txBox="1"/>
          <p:nvPr/>
        </p:nvSpPr>
        <p:spPr>
          <a:xfrm>
            <a:off x="1360559" y="1866602"/>
            <a:ext cx="1077849" cy="3073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defRPr sz="1200">
                <a:solidFill>
                  <a:srgbClr val="7E96A7"/>
                </a:solidFill>
                <a:latin typeface="方正行楷简体"/>
                <a:ea typeface="方正行楷简体"/>
                <a:cs typeface="方正行楷简体"/>
                <a:sym typeface="方正行楷简体"/>
              </a:defRPr>
            </a:lvl1pPr>
          </a:lstStyle>
          <a:p>
            <a:r>
              <a:t>一 茶 一 世  界</a:t>
            </a:r>
          </a:p>
        </p:txBody>
      </p:sp>
      <p:sp>
        <p:nvSpPr>
          <p:cNvPr id="330" name="文本框 16"/>
          <p:cNvSpPr txBox="1"/>
          <p:nvPr/>
        </p:nvSpPr>
        <p:spPr>
          <a:xfrm>
            <a:off x="2021607" y="1403266"/>
            <a:ext cx="1856899" cy="5994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2800">
                <a:solidFill>
                  <a:srgbClr val="3B4E66"/>
                </a:solidFill>
                <a:latin typeface="方正古隶简体"/>
                <a:ea typeface="方正古隶简体"/>
                <a:cs typeface="方正古隶简体"/>
                <a:sym typeface="方正古隶简体"/>
              </a:defRPr>
            </a:lvl1pPr>
          </a:lstStyle>
          <a:p>
            <a:r>
              <a:t>禅 茶 一 味</a:t>
            </a:r>
          </a:p>
        </p:txBody>
      </p:sp>
      <p:sp>
        <p:nvSpPr>
          <p:cNvPr id="331" name="Green Tea （绿茶）"/>
          <p:cNvSpPr txBox="1"/>
          <p:nvPr/>
        </p:nvSpPr>
        <p:spPr>
          <a:xfrm>
            <a:off x="5265241" y="339367"/>
            <a:ext cx="5241886" cy="81353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p>
            <a:pPr>
              <a:defRPr sz="4800" b="1">
                <a:solidFill>
                  <a:srgbClr val="009900"/>
                </a:solidFill>
                <a:latin typeface="Arial"/>
                <a:ea typeface="Arial"/>
                <a:cs typeface="Arial"/>
                <a:sym typeface="Arial"/>
              </a:defRPr>
            </a:pPr>
            <a:r>
              <a:rPr u="sng">
                <a:solidFill>
                  <a:srgbClr val="009999"/>
                </a:solidFill>
                <a:uFill>
                  <a:solidFill>
                    <a:srgbClr val="009999"/>
                  </a:solidFill>
                </a:uFill>
                <a:hlinkClick r:id="rId3"/>
              </a:rPr>
              <a:t>Green Tea </a:t>
            </a:r>
            <a:r>
              <a:rPr sz="4000" b="0">
                <a:solidFill>
                  <a:srgbClr val="CC0000"/>
                </a:solidFill>
                <a:latin typeface="宋体"/>
                <a:ea typeface="宋体"/>
                <a:cs typeface="宋体"/>
                <a:sym typeface="宋体"/>
              </a:rPr>
              <a:t>（绿茶）</a:t>
            </a:r>
          </a:p>
        </p:txBody>
      </p:sp>
      <p:sp>
        <p:nvSpPr>
          <p:cNvPr id="332" name="The national drink of China [国饮]"/>
          <p:cNvSpPr txBox="1"/>
          <p:nvPr/>
        </p:nvSpPr>
        <p:spPr>
          <a:xfrm>
            <a:off x="5254625" y="2260600"/>
            <a:ext cx="5734358" cy="59944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p>
            <a:pPr>
              <a:defRPr sz="2800" b="1">
                <a:latin typeface="Arial"/>
                <a:ea typeface="Arial"/>
                <a:cs typeface="Arial"/>
                <a:sym typeface="Arial"/>
              </a:defRPr>
            </a:pPr>
            <a:r>
              <a:t>The national drink of China [</a:t>
            </a:r>
            <a:r>
              <a:rPr b="0">
                <a:latin typeface="宋体"/>
                <a:ea typeface="宋体"/>
                <a:cs typeface="宋体"/>
                <a:sym typeface="宋体"/>
              </a:rPr>
              <a:t>国饮</a:t>
            </a:r>
            <a:r>
              <a:t>]</a:t>
            </a:r>
          </a:p>
        </p:txBody>
      </p:sp>
      <p:sp>
        <p:nvSpPr>
          <p:cNvPr id="333" name="Main functions ："/>
          <p:cNvSpPr txBox="1"/>
          <p:nvPr/>
        </p:nvSpPr>
        <p:spPr>
          <a:xfrm>
            <a:off x="6210300" y="3114170"/>
            <a:ext cx="3067358" cy="5994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nchor="ctr">
            <a:spAutoFit/>
          </a:bodyPr>
          <a:lstStyle/>
          <a:p>
            <a:pPr>
              <a:defRPr sz="2800" b="1">
                <a:latin typeface="Arial"/>
                <a:ea typeface="Arial"/>
                <a:cs typeface="Arial"/>
                <a:sym typeface="Arial"/>
              </a:defRPr>
            </a:pPr>
            <a:r>
              <a:t>Main functions </a:t>
            </a:r>
            <a:r>
              <a:rPr b="0">
                <a:latin typeface="宋体"/>
                <a:ea typeface="宋体"/>
                <a:cs typeface="宋体"/>
                <a:sym typeface="宋体"/>
              </a:rPr>
              <a:t>：</a:t>
            </a:r>
          </a:p>
        </p:txBody>
      </p:sp>
      <p:sp>
        <p:nvSpPr>
          <p:cNvPr id="334" name="Dispel the effects of alcohol"/>
          <p:cNvSpPr txBox="1"/>
          <p:nvPr/>
        </p:nvSpPr>
        <p:spPr>
          <a:xfrm>
            <a:off x="6097463" y="3967740"/>
            <a:ext cx="4669642" cy="48620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nchor="ctr">
            <a:spAutoFit/>
          </a:bodyPr>
          <a:lstStyle/>
          <a:p>
            <a:pPr>
              <a:buClr>
                <a:srgbClr val="FF0000"/>
              </a:buClr>
              <a:buSzPct val="100000"/>
              <a:buChar char="•"/>
              <a:defRPr sz="2800">
                <a:latin typeface="Arial"/>
                <a:ea typeface="Arial"/>
                <a:cs typeface="Arial"/>
                <a:sym typeface="Arial"/>
              </a:defRPr>
            </a:pPr>
            <a:r>
              <a:t>Dispel the effects of alcohol</a:t>
            </a:r>
            <a:r>
              <a:rPr b="1"/>
              <a:t> </a:t>
            </a:r>
          </a:p>
        </p:txBody>
      </p:sp>
      <p:sp>
        <p:nvSpPr>
          <p:cNvPr id="335" name="Clearing away summer-heat"/>
          <p:cNvSpPr txBox="1"/>
          <p:nvPr/>
        </p:nvSpPr>
        <p:spPr>
          <a:xfrm>
            <a:off x="6045200" y="4582219"/>
            <a:ext cx="4774169" cy="48620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nchor="ctr">
            <a:spAutoFit/>
          </a:bodyPr>
          <a:lstStyle/>
          <a:p>
            <a:pPr>
              <a:buClr>
                <a:srgbClr val="FF0000"/>
              </a:buClr>
              <a:buSzPct val="100000"/>
              <a:buChar char="•"/>
              <a:defRPr sz="2800">
                <a:latin typeface="Arial"/>
                <a:ea typeface="Arial"/>
                <a:cs typeface="Arial"/>
                <a:sym typeface="Arial"/>
              </a:defRPr>
            </a:pPr>
            <a:r>
              <a:t>Clearing away summer-heat</a:t>
            </a:r>
            <a:r>
              <a:rPr b="1"/>
              <a:t> </a:t>
            </a:r>
          </a:p>
        </p:txBody>
      </p:sp>
      <p:sp>
        <p:nvSpPr>
          <p:cNvPr id="336" name="Refresh oneself"/>
          <p:cNvSpPr txBox="1"/>
          <p:nvPr/>
        </p:nvSpPr>
        <p:spPr>
          <a:xfrm>
            <a:off x="6057900" y="5344645"/>
            <a:ext cx="2818021" cy="48620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nchor="ctr">
            <a:spAutoFit/>
          </a:bodyPr>
          <a:lstStyle/>
          <a:p>
            <a:pPr>
              <a:buClr>
                <a:srgbClr val="FF0000"/>
              </a:buClr>
              <a:buSzPct val="100000"/>
              <a:buChar char="•"/>
              <a:defRPr sz="2800">
                <a:latin typeface="Arial"/>
                <a:ea typeface="Arial"/>
                <a:cs typeface="Arial"/>
                <a:sym typeface="Arial"/>
              </a:defRPr>
            </a:pPr>
            <a:r>
              <a:t>Refresh oneself</a:t>
            </a:r>
            <a:r>
              <a:rPr b="1"/>
              <a:t> </a:t>
            </a:r>
          </a:p>
        </p:txBody>
      </p:sp>
      <p:sp>
        <p:nvSpPr>
          <p:cNvPr id="337" name="-Has The Biggest Number Of Types In China"/>
          <p:cNvSpPr txBox="1"/>
          <p:nvPr/>
        </p:nvSpPr>
        <p:spPr>
          <a:xfrm>
            <a:off x="5041900" y="1398587"/>
            <a:ext cx="7027054" cy="4743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defRPr sz="2600" b="1" i="1">
                <a:solidFill>
                  <a:srgbClr val="333399"/>
                </a:solidFill>
                <a:latin typeface="Arial"/>
                <a:ea typeface="Arial"/>
                <a:cs typeface="Arial"/>
                <a:sym typeface="Arial"/>
              </a:defRPr>
            </a:lvl1pPr>
          </a:lstStyle>
          <a:p>
            <a:r>
              <a:t>-Has The Biggest Number Of Types In China</a:t>
            </a: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5F4F2"/>
        </a:solidFill>
        <a:effectLst/>
      </p:bgPr>
    </p:bg>
    <p:spTree>
      <p:nvGrpSpPr>
        <p:cNvPr id="1" name=""/>
        <p:cNvGrpSpPr/>
        <p:nvPr/>
      </p:nvGrpSpPr>
      <p:grpSpPr>
        <a:xfrm>
          <a:off x="0" y="0"/>
          <a:ext cx="0" cy="0"/>
          <a:chOff x="0" y="0"/>
          <a:chExt cx="0" cy="0"/>
        </a:xfrm>
      </p:grpSpPr>
      <p:sp>
        <p:nvSpPr>
          <p:cNvPr id="339" name="矩形 2"/>
          <p:cNvSpPr/>
          <p:nvPr/>
        </p:nvSpPr>
        <p:spPr>
          <a:xfrm>
            <a:off x="6682984" y="2973987"/>
            <a:ext cx="5509016" cy="1508730"/>
          </a:xfrm>
          <a:prstGeom prst="rect">
            <a:avLst/>
          </a:prstGeom>
          <a:solidFill>
            <a:srgbClr val="D69F8F">
              <a:alpha val="61000"/>
            </a:srgbClr>
          </a:solidFill>
          <a:ln w="12700">
            <a:miter lim="400000"/>
          </a:ln>
        </p:spPr>
        <p:txBody>
          <a:bodyPr lIns="45719" rIns="45719" anchor="ctr"/>
          <a:lstStyle/>
          <a:p>
            <a:pPr algn="ctr">
              <a:defRPr>
                <a:solidFill>
                  <a:srgbClr val="FFFFFF"/>
                </a:solidFill>
              </a:defRPr>
            </a:pPr>
            <a:endParaRPr/>
          </a:p>
        </p:txBody>
      </p:sp>
      <p:sp>
        <p:nvSpPr>
          <p:cNvPr id="340" name="弧形 5"/>
          <p:cNvSpPr/>
          <p:nvPr/>
        </p:nvSpPr>
        <p:spPr>
          <a:xfrm rot="19564307">
            <a:off x="9632712" y="992726"/>
            <a:ext cx="1377507" cy="1377502"/>
          </a:xfrm>
          <a:prstGeom prst="ellipse">
            <a:avLst/>
          </a:prstGeom>
          <a:ln w="15875">
            <a:solidFill>
              <a:srgbClr val="D69F8F"/>
            </a:solidFill>
            <a:prstDash val="sysDot"/>
            <a:miter/>
          </a:ln>
        </p:spPr>
        <p:txBody>
          <a:bodyPr lIns="45719" rIns="45719" anchor="ctr"/>
          <a:lstStyle/>
          <a:p>
            <a:pPr algn="ctr"/>
            <a:endParaRPr/>
          </a:p>
        </p:txBody>
      </p:sp>
      <p:pic>
        <p:nvPicPr>
          <p:cNvPr id="341" name="图片 6" descr="图片 6"/>
          <p:cNvPicPr>
            <a:picLocks noChangeAspect="1"/>
          </p:cNvPicPr>
          <p:nvPr/>
        </p:nvPicPr>
        <p:blipFill>
          <a:blip r:embed="rId2"/>
          <a:srcRect l="20978" t="38010" r="4007" b="9208"/>
          <a:stretch>
            <a:fillRect/>
          </a:stretch>
        </p:blipFill>
        <p:spPr>
          <a:xfrm>
            <a:off x="7673978" y="2215062"/>
            <a:ext cx="3527029" cy="3527029"/>
          </a:xfrm>
          <a:custGeom>
            <a:avLst/>
            <a:gdLst/>
            <a:ahLst/>
            <a:cxnLst>
              <a:cxn ang="0">
                <a:pos x="wd2" y="hd2"/>
              </a:cxn>
              <a:cxn ang="5400000">
                <a:pos x="wd2" y="hd2"/>
              </a:cxn>
              <a:cxn ang="10800000">
                <a:pos x="wd2" y="hd2"/>
              </a:cxn>
              <a:cxn ang="16200000">
                <a:pos x="wd2" y="hd2"/>
              </a:cxn>
            </a:cxnLst>
            <a:rect l="0" t="0" r="r" b="b"/>
            <a:pathLst>
              <a:path w="21600" h="21600" extrusionOk="0">
                <a:moveTo>
                  <a:pt x="10801" y="0"/>
                </a:moveTo>
                <a:cubicBezTo>
                  <a:pt x="4836" y="0"/>
                  <a:pt x="0" y="4836"/>
                  <a:pt x="0" y="10801"/>
                </a:cubicBezTo>
                <a:cubicBezTo>
                  <a:pt x="0" y="16766"/>
                  <a:pt x="4836" y="21600"/>
                  <a:pt x="10801" y="21600"/>
                </a:cubicBezTo>
                <a:cubicBezTo>
                  <a:pt x="16766" y="21600"/>
                  <a:pt x="21600" y="16766"/>
                  <a:pt x="21600" y="10801"/>
                </a:cubicBezTo>
                <a:cubicBezTo>
                  <a:pt x="21600" y="4836"/>
                  <a:pt x="16766" y="0"/>
                  <a:pt x="10801" y="0"/>
                </a:cubicBezTo>
                <a:close/>
              </a:path>
            </a:pathLst>
          </a:custGeom>
          <a:ln w="12700">
            <a:miter lim="400000"/>
          </a:ln>
          <a:effectLst>
            <a:outerShdw blurRad="114300" dist="25400" dir="4800000" rotWithShape="0">
              <a:srgbClr val="DBA392">
                <a:alpha val="83000"/>
              </a:srgbClr>
            </a:outerShdw>
          </a:effectLst>
        </p:spPr>
      </p:pic>
      <p:sp>
        <p:nvSpPr>
          <p:cNvPr id="342" name="文本框 9"/>
          <p:cNvSpPr txBox="1"/>
          <p:nvPr/>
        </p:nvSpPr>
        <p:spPr>
          <a:xfrm rot="40177">
            <a:off x="10161095" y="1086097"/>
            <a:ext cx="789941" cy="10439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defRPr sz="5400">
                <a:solidFill>
                  <a:srgbClr val="DBA392"/>
                </a:solidFill>
                <a:latin typeface="方正古隶简体"/>
                <a:ea typeface="方正古隶简体"/>
                <a:cs typeface="方正古隶简体"/>
                <a:sym typeface="方正古隶简体"/>
              </a:defRPr>
            </a:lvl1pPr>
          </a:lstStyle>
          <a:p>
            <a:r>
              <a:t>茶</a:t>
            </a:r>
          </a:p>
        </p:txBody>
      </p:sp>
      <p:sp>
        <p:nvSpPr>
          <p:cNvPr id="343" name="文本框 10"/>
          <p:cNvSpPr txBox="1"/>
          <p:nvPr/>
        </p:nvSpPr>
        <p:spPr>
          <a:xfrm>
            <a:off x="9728093" y="1867122"/>
            <a:ext cx="1077849" cy="3073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defRPr sz="1200">
                <a:solidFill>
                  <a:srgbClr val="7E96A7"/>
                </a:solidFill>
                <a:latin typeface="方正行楷简体"/>
                <a:ea typeface="方正行楷简体"/>
                <a:cs typeface="方正行楷简体"/>
                <a:sym typeface="方正行楷简体"/>
              </a:defRPr>
            </a:lvl1pPr>
          </a:lstStyle>
          <a:p>
            <a:r>
              <a:t>一 茶 一 世  界</a:t>
            </a:r>
          </a:p>
        </p:txBody>
      </p:sp>
      <p:sp>
        <p:nvSpPr>
          <p:cNvPr id="344" name="文本框 13"/>
          <p:cNvSpPr txBox="1"/>
          <p:nvPr/>
        </p:nvSpPr>
        <p:spPr>
          <a:xfrm>
            <a:off x="8425430" y="1425141"/>
            <a:ext cx="1856899" cy="5994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2800">
                <a:solidFill>
                  <a:srgbClr val="3B4E66"/>
                </a:solidFill>
                <a:latin typeface="方正古隶简体"/>
                <a:ea typeface="方正古隶简体"/>
                <a:cs typeface="方正古隶简体"/>
                <a:sym typeface="方正古隶简体"/>
              </a:defRPr>
            </a:lvl1pPr>
          </a:lstStyle>
          <a:p>
            <a:r>
              <a:t>禅 茶 一 味</a:t>
            </a:r>
          </a:p>
        </p:txBody>
      </p:sp>
      <p:sp>
        <p:nvSpPr>
          <p:cNvPr id="345" name="Black Tea （红茶）"/>
          <p:cNvSpPr txBox="1"/>
          <p:nvPr/>
        </p:nvSpPr>
        <p:spPr>
          <a:xfrm>
            <a:off x="457200" y="304800"/>
            <a:ext cx="4713789" cy="83099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p>
            <a:pPr>
              <a:defRPr sz="4800" b="1">
                <a:solidFill>
                  <a:srgbClr val="009900"/>
                </a:solidFill>
                <a:latin typeface="Arial"/>
                <a:ea typeface="Arial"/>
                <a:cs typeface="Arial"/>
                <a:sym typeface="Arial"/>
              </a:defRPr>
            </a:pPr>
            <a:r>
              <a:rPr lang="en-US" u="sng" dirty="0">
                <a:solidFill>
                  <a:srgbClr val="009999"/>
                </a:solidFill>
                <a:uFill>
                  <a:solidFill>
                    <a:srgbClr val="009999"/>
                  </a:solidFill>
                </a:uFill>
                <a:hlinkClick r:id="rId3"/>
              </a:rPr>
              <a:t>Red</a:t>
            </a:r>
            <a:r>
              <a:rPr u="sng" dirty="0">
                <a:solidFill>
                  <a:srgbClr val="009999"/>
                </a:solidFill>
                <a:uFill>
                  <a:solidFill>
                    <a:srgbClr val="009999"/>
                  </a:solidFill>
                </a:uFill>
                <a:hlinkClick r:id="rId3"/>
              </a:rPr>
              <a:t> Tea </a:t>
            </a:r>
            <a:r>
              <a:rPr sz="4000" b="0" dirty="0">
                <a:solidFill>
                  <a:srgbClr val="CC0000"/>
                </a:solidFill>
                <a:latin typeface="宋体"/>
                <a:ea typeface="宋体"/>
                <a:cs typeface="宋体"/>
                <a:sym typeface="宋体"/>
              </a:rPr>
              <a:t>（</a:t>
            </a:r>
            <a:r>
              <a:rPr sz="4000" b="0" dirty="0" err="1">
                <a:solidFill>
                  <a:srgbClr val="CC0000"/>
                </a:solidFill>
                <a:latin typeface="宋体"/>
                <a:ea typeface="宋体"/>
                <a:cs typeface="宋体"/>
                <a:sym typeface="宋体"/>
              </a:rPr>
              <a:t>红茶</a:t>
            </a:r>
            <a:r>
              <a:rPr sz="4000" b="0" dirty="0">
                <a:solidFill>
                  <a:srgbClr val="CC0000"/>
                </a:solidFill>
                <a:latin typeface="宋体"/>
                <a:ea typeface="宋体"/>
                <a:cs typeface="宋体"/>
                <a:sym typeface="宋体"/>
              </a:rPr>
              <a:t>）</a:t>
            </a:r>
          </a:p>
        </p:txBody>
      </p:sp>
      <p:sp>
        <p:nvSpPr>
          <p:cNvPr id="346" name="Main functions ："/>
          <p:cNvSpPr txBox="1"/>
          <p:nvPr/>
        </p:nvSpPr>
        <p:spPr>
          <a:xfrm>
            <a:off x="123825" y="2474436"/>
            <a:ext cx="3067358" cy="5994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nchor="ctr">
            <a:spAutoFit/>
          </a:bodyPr>
          <a:lstStyle/>
          <a:p>
            <a:pPr>
              <a:defRPr sz="2800" b="1">
                <a:latin typeface="Arial"/>
                <a:ea typeface="Arial"/>
                <a:cs typeface="Arial"/>
                <a:sym typeface="Arial"/>
              </a:defRPr>
            </a:pPr>
            <a:r>
              <a:t>Main functions </a:t>
            </a:r>
            <a:r>
              <a:rPr b="0">
                <a:latin typeface="宋体"/>
                <a:ea typeface="宋体"/>
                <a:cs typeface="宋体"/>
                <a:sym typeface="宋体"/>
              </a:rPr>
              <a:t>：</a:t>
            </a:r>
          </a:p>
        </p:txBody>
      </p:sp>
      <p:sp>
        <p:nvSpPr>
          <p:cNvPr id="347" name="Help manage - or even prevent - diabetes"/>
          <p:cNvSpPr txBox="1"/>
          <p:nvPr/>
        </p:nvSpPr>
        <p:spPr>
          <a:xfrm>
            <a:off x="304800" y="3283906"/>
            <a:ext cx="6452169" cy="4743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nchor="ctr">
            <a:spAutoFit/>
          </a:bodyPr>
          <a:lstStyle/>
          <a:p>
            <a:pPr>
              <a:buClr>
                <a:srgbClr val="FF0000"/>
              </a:buClr>
              <a:buSzPct val="100000"/>
              <a:buAutoNum type="arabicPeriod"/>
              <a:defRPr b="1">
                <a:latin typeface="Arial"/>
                <a:ea typeface="Arial"/>
                <a:cs typeface="Arial"/>
                <a:sym typeface="Arial"/>
              </a:defRPr>
            </a:pPr>
            <a:r>
              <a:t> </a:t>
            </a:r>
            <a:r>
              <a:rPr sz="2600" b="0"/>
              <a:t>Help manage - or even prevent - diabetes</a:t>
            </a:r>
          </a:p>
        </p:txBody>
      </p:sp>
      <p:sp>
        <p:nvSpPr>
          <p:cNvPr id="348" name="Help protects your heart"/>
          <p:cNvSpPr txBox="1"/>
          <p:nvPr/>
        </p:nvSpPr>
        <p:spPr>
          <a:xfrm>
            <a:off x="304800" y="3893506"/>
            <a:ext cx="3945667" cy="4743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nchor="ctr">
            <a:spAutoFit/>
          </a:bodyPr>
          <a:lstStyle/>
          <a:p>
            <a:pPr>
              <a:buClr>
                <a:srgbClr val="FF0000"/>
              </a:buClr>
              <a:buSzPct val="100000"/>
              <a:buAutoNum type="arabicPeriod"/>
              <a:defRPr b="1">
                <a:latin typeface="Arial"/>
                <a:ea typeface="Arial"/>
                <a:cs typeface="Arial"/>
                <a:sym typeface="Arial"/>
              </a:defRPr>
            </a:pPr>
            <a:r>
              <a:t> </a:t>
            </a:r>
            <a:r>
              <a:rPr sz="2600" b="0"/>
              <a:t>Help protects your heart</a:t>
            </a:r>
            <a:r>
              <a:t> </a:t>
            </a:r>
          </a:p>
        </p:txBody>
      </p:sp>
      <p:sp>
        <p:nvSpPr>
          <p:cNvPr id="349" name="-Originated In China And Spread And Known…"/>
          <p:cNvSpPr txBox="1"/>
          <p:nvPr/>
        </p:nvSpPr>
        <p:spPr>
          <a:xfrm>
            <a:off x="152400" y="1371600"/>
            <a:ext cx="8963457" cy="8680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defRPr sz="2600" b="1" i="1">
                <a:solidFill>
                  <a:srgbClr val="333399"/>
                </a:solidFill>
                <a:latin typeface="Arial"/>
                <a:ea typeface="Arial"/>
                <a:cs typeface="Arial"/>
                <a:sym typeface="Arial"/>
              </a:defRPr>
            </a:pPr>
            <a:r>
              <a:t>-Originated In China And Spread And Known </a:t>
            </a:r>
          </a:p>
          <a:p>
            <a:pPr>
              <a:defRPr sz="2600" b="1" i="1">
                <a:solidFill>
                  <a:srgbClr val="333399"/>
                </a:solidFill>
                <a:latin typeface="Arial"/>
                <a:ea typeface="Arial"/>
                <a:cs typeface="Arial"/>
                <a:sym typeface="Arial"/>
              </a:defRPr>
            </a:pPr>
            <a:r>
              <a:t>Worldwide</a:t>
            </a:r>
          </a:p>
        </p:txBody>
      </p:sp>
      <p:sp>
        <p:nvSpPr>
          <p:cNvPr id="350" name="May help with weight loss"/>
          <p:cNvSpPr txBox="1"/>
          <p:nvPr/>
        </p:nvSpPr>
        <p:spPr>
          <a:xfrm>
            <a:off x="381000" y="5188906"/>
            <a:ext cx="4102234" cy="4743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nchor="ctr">
            <a:spAutoFit/>
          </a:bodyPr>
          <a:lstStyle/>
          <a:p>
            <a:pPr>
              <a:buClr>
                <a:srgbClr val="FF0000"/>
              </a:buClr>
              <a:buSzPct val="100000"/>
              <a:buAutoNum type="arabicPeriod"/>
              <a:defRPr b="1">
                <a:latin typeface="Arial"/>
                <a:ea typeface="Arial"/>
                <a:cs typeface="Arial"/>
                <a:sym typeface="Arial"/>
              </a:defRPr>
            </a:pPr>
            <a:r>
              <a:t> </a:t>
            </a:r>
            <a:r>
              <a:rPr sz="2600" b="0"/>
              <a:t>May help with weight loss</a:t>
            </a:r>
          </a:p>
        </p:txBody>
      </p:sp>
      <p:sp>
        <p:nvSpPr>
          <p:cNvPr id="351" name="A tremendous source of potent antioxidants"/>
          <p:cNvSpPr txBox="1"/>
          <p:nvPr/>
        </p:nvSpPr>
        <p:spPr>
          <a:xfrm>
            <a:off x="361950" y="4547556"/>
            <a:ext cx="6801232" cy="4743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nchor="ctr">
            <a:spAutoFit/>
          </a:bodyPr>
          <a:lstStyle/>
          <a:p>
            <a:pPr>
              <a:buClr>
                <a:srgbClr val="FF0000"/>
              </a:buClr>
              <a:buSzPct val="100000"/>
              <a:buAutoNum type="arabicPeriod"/>
              <a:defRPr>
                <a:latin typeface="Arial"/>
                <a:ea typeface="Arial"/>
                <a:cs typeface="Arial"/>
                <a:sym typeface="Arial"/>
              </a:defRPr>
            </a:pPr>
            <a:r>
              <a:t> </a:t>
            </a:r>
            <a:r>
              <a:rPr sz="2600"/>
              <a:t>A tremendous source of potent antioxidants </a:t>
            </a: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5F4F2"/>
        </a:solidFill>
        <a:effectLst/>
      </p:bgPr>
    </p:bg>
    <p:spTree>
      <p:nvGrpSpPr>
        <p:cNvPr id="1" name=""/>
        <p:cNvGrpSpPr/>
        <p:nvPr/>
      </p:nvGrpSpPr>
      <p:grpSpPr>
        <a:xfrm>
          <a:off x="0" y="0"/>
          <a:ext cx="0" cy="0"/>
          <a:chOff x="0" y="0"/>
          <a:chExt cx="0" cy="0"/>
        </a:xfrm>
      </p:grpSpPr>
      <p:sp>
        <p:nvSpPr>
          <p:cNvPr id="353" name="弧形 24"/>
          <p:cNvSpPr/>
          <p:nvPr/>
        </p:nvSpPr>
        <p:spPr>
          <a:xfrm rot="19564307">
            <a:off x="9867496" y="881513"/>
            <a:ext cx="1377506" cy="1377502"/>
          </a:xfrm>
          <a:prstGeom prst="ellipse">
            <a:avLst/>
          </a:prstGeom>
          <a:ln w="15875">
            <a:solidFill>
              <a:srgbClr val="D69F8F"/>
            </a:solidFill>
            <a:prstDash val="sysDot"/>
            <a:miter/>
          </a:ln>
        </p:spPr>
        <p:txBody>
          <a:bodyPr lIns="45719" rIns="45719" anchor="ctr"/>
          <a:lstStyle/>
          <a:p>
            <a:pPr algn="ctr"/>
            <a:endParaRPr/>
          </a:p>
        </p:txBody>
      </p:sp>
      <p:sp>
        <p:nvSpPr>
          <p:cNvPr id="354" name="文本框 25"/>
          <p:cNvSpPr txBox="1"/>
          <p:nvPr/>
        </p:nvSpPr>
        <p:spPr>
          <a:xfrm rot="21593487">
            <a:off x="10395878" y="974883"/>
            <a:ext cx="789941" cy="10439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defRPr sz="5400">
                <a:solidFill>
                  <a:srgbClr val="DBA392"/>
                </a:solidFill>
                <a:latin typeface="方正古隶简体"/>
                <a:ea typeface="方正古隶简体"/>
                <a:cs typeface="方正古隶简体"/>
                <a:sym typeface="方正古隶简体"/>
              </a:defRPr>
            </a:lvl1pPr>
          </a:lstStyle>
          <a:p>
            <a:r>
              <a:t>茶</a:t>
            </a:r>
          </a:p>
        </p:txBody>
      </p:sp>
      <p:sp>
        <p:nvSpPr>
          <p:cNvPr id="355" name="文本框 26"/>
          <p:cNvSpPr txBox="1"/>
          <p:nvPr/>
        </p:nvSpPr>
        <p:spPr>
          <a:xfrm>
            <a:off x="10005407" y="1755908"/>
            <a:ext cx="1077849" cy="3073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defRPr sz="1200">
                <a:solidFill>
                  <a:srgbClr val="7E96A7"/>
                </a:solidFill>
                <a:latin typeface="方正行楷简体"/>
                <a:ea typeface="方正行楷简体"/>
                <a:cs typeface="方正行楷简体"/>
                <a:sym typeface="方正行楷简体"/>
              </a:defRPr>
            </a:lvl1pPr>
          </a:lstStyle>
          <a:p>
            <a:r>
              <a:t>一 茶 一 世  界</a:t>
            </a:r>
          </a:p>
        </p:txBody>
      </p:sp>
      <p:sp>
        <p:nvSpPr>
          <p:cNvPr id="356" name="文本框 27"/>
          <p:cNvSpPr txBox="1"/>
          <p:nvPr/>
        </p:nvSpPr>
        <p:spPr>
          <a:xfrm>
            <a:off x="8660214" y="1313929"/>
            <a:ext cx="1856899" cy="5994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2800">
                <a:solidFill>
                  <a:srgbClr val="3B4E66"/>
                </a:solidFill>
                <a:latin typeface="方正古隶简体"/>
                <a:ea typeface="方正古隶简体"/>
                <a:cs typeface="方正古隶简体"/>
                <a:sym typeface="方正古隶简体"/>
              </a:defRPr>
            </a:lvl1pPr>
          </a:lstStyle>
          <a:p>
            <a:r>
              <a:t>禅 茶 一 味</a:t>
            </a:r>
          </a:p>
        </p:txBody>
      </p:sp>
      <p:pic>
        <p:nvPicPr>
          <p:cNvPr id="357" name="图片 19" descr="图片 19"/>
          <p:cNvPicPr>
            <a:picLocks noChangeAspect="1"/>
          </p:cNvPicPr>
          <p:nvPr/>
        </p:nvPicPr>
        <p:blipFill>
          <a:blip r:embed="rId2"/>
          <a:srcRect l="50809" t="35441" r="18350" b="18065"/>
          <a:stretch>
            <a:fillRect/>
          </a:stretch>
        </p:blipFill>
        <p:spPr>
          <a:xfrm>
            <a:off x="7832135" y="2028143"/>
            <a:ext cx="3390107" cy="3390107"/>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close/>
              </a:path>
            </a:pathLst>
          </a:custGeom>
          <a:ln w="12700">
            <a:miter lim="400000"/>
          </a:ln>
          <a:effectLst>
            <a:outerShdw blurRad="114300" dist="25400" dir="4800000" rotWithShape="0">
              <a:srgbClr val="D9D9D9">
                <a:alpha val="99000"/>
              </a:srgbClr>
            </a:outerShdw>
          </a:effectLst>
        </p:spPr>
      </p:pic>
      <p:sp>
        <p:nvSpPr>
          <p:cNvPr id="358" name="矩形 4"/>
          <p:cNvSpPr/>
          <p:nvPr/>
        </p:nvSpPr>
        <p:spPr>
          <a:xfrm>
            <a:off x="12192000" y="2980195"/>
            <a:ext cx="5473700" cy="1494939"/>
          </a:xfrm>
          <a:prstGeom prst="rect">
            <a:avLst/>
          </a:prstGeom>
          <a:solidFill>
            <a:srgbClr val="D69F8F">
              <a:alpha val="61000"/>
            </a:srgbClr>
          </a:solidFill>
          <a:ln w="12700">
            <a:miter lim="400000"/>
          </a:ln>
        </p:spPr>
        <p:txBody>
          <a:bodyPr lIns="45719" rIns="45719" anchor="ctr"/>
          <a:lstStyle/>
          <a:p>
            <a:pPr algn="ctr">
              <a:defRPr>
                <a:solidFill>
                  <a:srgbClr val="FFFFFF"/>
                </a:solidFill>
              </a:defRPr>
            </a:pPr>
            <a:endParaRPr/>
          </a:p>
        </p:txBody>
      </p:sp>
      <p:sp>
        <p:nvSpPr>
          <p:cNvPr id="359" name="矩形 5"/>
          <p:cNvSpPr/>
          <p:nvPr/>
        </p:nvSpPr>
        <p:spPr>
          <a:xfrm>
            <a:off x="-6763657" y="2980195"/>
            <a:ext cx="6763657" cy="1494939"/>
          </a:xfrm>
          <a:prstGeom prst="rect">
            <a:avLst/>
          </a:prstGeom>
          <a:solidFill>
            <a:srgbClr val="405D74">
              <a:alpha val="66000"/>
            </a:srgbClr>
          </a:solidFill>
          <a:ln w="12700">
            <a:miter lim="400000"/>
          </a:ln>
        </p:spPr>
        <p:txBody>
          <a:bodyPr lIns="45719" rIns="45719" anchor="ctr"/>
          <a:lstStyle/>
          <a:p>
            <a:pPr algn="ctr">
              <a:defRPr>
                <a:solidFill>
                  <a:srgbClr val="FFFFFF"/>
                </a:solidFill>
              </a:defRPr>
            </a:pPr>
            <a:endParaRPr/>
          </a:p>
        </p:txBody>
      </p:sp>
      <p:sp>
        <p:nvSpPr>
          <p:cNvPr id="360" name="Oolong Tea （乌龙茶）"/>
          <p:cNvSpPr txBox="1"/>
          <p:nvPr/>
        </p:nvSpPr>
        <p:spPr>
          <a:xfrm>
            <a:off x="927100" y="522287"/>
            <a:ext cx="6121063" cy="81353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p>
            <a:pPr>
              <a:defRPr sz="4800" b="1">
                <a:solidFill>
                  <a:srgbClr val="009900"/>
                </a:solidFill>
                <a:latin typeface="Arial"/>
                <a:ea typeface="Arial"/>
                <a:cs typeface="Arial"/>
                <a:sym typeface="Arial"/>
              </a:defRPr>
            </a:pPr>
            <a:r>
              <a:rPr u="sng">
                <a:solidFill>
                  <a:srgbClr val="009999"/>
                </a:solidFill>
                <a:uFill>
                  <a:solidFill>
                    <a:srgbClr val="009999"/>
                  </a:solidFill>
                </a:uFill>
                <a:hlinkClick r:id="rId3"/>
              </a:rPr>
              <a:t>Oolong Tea </a:t>
            </a:r>
            <a:r>
              <a:rPr sz="4000" b="0">
                <a:solidFill>
                  <a:srgbClr val="CC0000"/>
                </a:solidFill>
                <a:latin typeface="宋体"/>
                <a:ea typeface="宋体"/>
                <a:cs typeface="宋体"/>
                <a:sym typeface="宋体"/>
              </a:rPr>
              <a:t>（乌龙茶）</a:t>
            </a:r>
          </a:p>
        </p:txBody>
      </p:sp>
      <p:sp>
        <p:nvSpPr>
          <p:cNvPr id="361" name="Main functions ："/>
          <p:cNvSpPr txBox="1"/>
          <p:nvPr/>
        </p:nvSpPr>
        <p:spPr>
          <a:xfrm>
            <a:off x="746125" y="2525236"/>
            <a:ext cx="3067358" cy="5994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nchor="ctr">
            <a:spAutoFit/>
          </a:bodyPr>
          <a:lstStyle/>
          <a:p>
            <a:pPr>
              <a:defRPr sz="2800" b="1">
                <a:latin typeface="Arial"/>
                <a:ea typeface="Arial"/>
                <a:cs typeface="Arial"/>
                <a:sym typeface="Arial"/>
              </a:defRPr>
            </a:pPr>
            <a:r>
              <a:t>Main functions </a:t>
            </a:r>
            <a:r>
              <a:rPr b="0">
                <a:latin typeface="宋体"/>
                <a:ea typeface="宋体"/>
                <a:cs typeface="宋体"/>
                <a:sym typeface="宋体"/>
              </a:rPr>
              <a:t>：</a:t>
            </a:r>
          </a:p>
        </p:txBody>
      </p:sp>
      <p:sp>
        <p:nvSpPr>
          <p:cNvPr id="362" name="Stronger Immune System"/>
          <p:cNvSpPr txBox="1"/>
          <p:nvPr/>
        </p:nvSpPr>
        <p:spPr>
          <a:xfrm>
            <a:off x="927100" y="3325654"/>
            <a:ext cx="4248918" cy="4924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nchor="ctr">
            <a:spAutoFit/>
          </a:bodyPr>
          <a:lstStyle>
            <a:lvl1pPr>
              <a:buClr>
                <a:srgbClr val="FF0000"/>
              </a:buClr>
              <a:buSzPct val="100000"/>
              <a:buAutoNum type="arabicPeriod"/>
              <a:defRPr sz="2600">
                <a:latin typeface="Arial"/>
                <a:ea typeface="Arial"/>
                <a:cs typeface="Arial"/>
                <a:sym typeface="Arial"/>
              </a:defRPr>
            </a:lvl1pPr>
          </a:lstStyle>
          <a:p>
            <a:pPr>
              <a:buNone/>
            </a:pPr>
            <a:r>
              <a:rPr lang="en-US" dirty="0"/>
              <a:t>1.</a:t>
            </a:r>
            <a:r>
              <a:rPr dirty="0"/>
              <a:t> Stronger Immune System</a:t>
            </a:r>
          </a:p>
        </p:txBody>
      </p:sp>
      <p:sp>
        <p:nvSpPr>
          <p:cNvPr id="363" name="Strengthens teeth"/>
          <p:cNvSpPr txBox="1"/>
          <p:nvPr/>
        </p:nvSpPr>
        <p:spPr>
          <a:xfrm>
            <a:off x="927100" y="3935255"/>
            <a:ext cx="3136434" cy="4924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nchor="ctr">
            <a:spAutoFit/>
          </a:bodyPr>
          <a:lstStyle/>
          <a:p>
            <a:pPr>
              <a:buClr>
                <a:srgbClr val="FF0000"/>
              </a:buClr>
              <a:buSzPct val="100000"/>
              <a:defRPr b="1">
                <a:latin typeface="Arial"/>
                <a:ea typeface="Arial"/>
                <a:cs typeface="Arial"/>
                <a:sym typeface="Arial"/>
              </a:defRPr>
            </a:pPr>
            <a:r>
              <a:rPr lang="en-US" sz="2400" dirty="0"/>
              <a:t>2. </a:t>
            </a:r>
            <a:r>
              <a:rPr sz="2600" b="0" dirty="0"/>
              <a:t>Strengthens teeth</a:t>
            </a:r>
            <a:r>
              <a:rPr dirty="0"/>
              <a:t> </a:t>
            </a:r>
          </a:p>
        </p:txBody>
      </p:sp>
      <p:sp>
        <p:nvSpPr>
          <p:cNvPr id="364" name="-Of The Most Amazing Diverse Taste And Flavor"/>
          <p:cNvSpPr txBox="1"/>
          <p:nvPr/>
        </p:nvSpPr>
        <p:spPr>
          <a:xfrm>
            <a:off x="927100" y="1574800"/>
            <a:ext cx="7239000" cy="8680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2600" b="1" i="1">
                <a:solidFill>
                  <a:srgbClr val="333399"/>
                </a:solidFill>
                <a:latin typeface="Arial"/>
                <a:ea typeface="Arial"/>
                <a:cs typeface="Arial"/>
                <a:sym typeface="Arial"/>
              </a:defRPr>
            </a:lvl1pPr>
          </a:lstStyle>
          <a:p>
            <a:r>
              <a:t>-Of The Most Amazing Diverse Taste And Flavor</a:t>
            </a:r>
          </a:p>
        </p:txBody>
      </p:sp>
      <p:sp>
        <p:nvSpPr>
          <p:cNvPr id="365" name="Help with weight loss"/>
          <p:cNvSpPr txBox="1"/>
          <p:nvPr/>
        </p:nvSpPr>
        <p:spPr>
          <a:xfrm>
            <a:off x="927100" y="5255761"/>
            <a:ext cx="3550009" cy="4924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nchor="ctr">
            <a:spAutoFit/>
          </a:bodyPr>
          <a:lstStyle/>
          <a:p>
            <a:pPr>
              <a:buClr>
                <a:srgbClr val="FF0000"/>
              </a:buClr>
              <a:buSzPct val="100000"/>
              <a:defRPr b="1">
                <a:latin typeface="Arial"/>
                <a:ea typeface="Arial"/>
                <a:cs typeface="Arial"/>
                <a:sym typeface="Arial"/>
              </a:defRPr>
            </a:pPr>
            <a:r>
              <a:rPr lang="en-US" sz="2400" b="1" dirty="0"/>
              <a:t>4. </a:t>
            </a:r>
            <a:r>
              <a:rPr sz="2600" b="0" dirty="0"/>
              <a:t>Help with weight loss</a:t>
            </a:r>
          </a:p>
        </p:txBody>
      </p:sp>
      <p:sp>
        <p:nvSpPr>
          <p:cNvPr id="366" name="A tremendous source of potent antioxidants"/>
          <p:cNvSpPr txBox="1"/>
          <p:nvPr/>
        </p:nvSpPr>
        <p:spPr>
          <a:xfrm>
            <a:off x="927100" y="4582954"/>
            <a:ext cx="6842577" cy="4924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nchor="ctr">
            <a:spAutoFit/>
          </a:bodyPr>
          <a:lstStyle/>
          <a:p>
            <a:pPr>
              <a:buClr>
                <a:srgbClr val="FF0000"/>
              </a:buClr>
              <a:buSzPct val="100000"/>
              <a:defRPr>
                <a:latin typeface="Arial"/>
                <a:ea typeface="Arial"/>
                <a:cs typeface="Arial"/>
                <a:sym typeface="Arial"/>
              </a:defRPr>
            </a:pPr>
            <a:r>
              <a:rPr lang="en-US" sz="2400" dirty="0"/>
              <a:t>3.</a:t>
            </a:r>
            <a:r>
              <a:rPr sz="2600" dirty="0"/>
              <a:t>A tremendous source of potent antioxidants </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359"/>
                                        </p:tgtEl>
                                        <p:attrNameLst>
                                          <p:attrName>style.visibility</p:attrName>
                                        </p:attrNameLst>
                                      </p:cBhvr>
                                      <p:to>
                                        <p:strVal val="visible"/>
                                      </p:to>
                                    </p:set>
                                  </p:childTnLst>
                                </p:cTn>
                              </p:par>
                            </p:childTnLst>
                          </p:cTn>
                        </p:par>
                        <p:par>
                          <p:cTn id="7" fill="hold">
                            <p:stCondLst>
                              <p:cond delay="0"/>
                            </p:stCondLst>
                            <p:childTnLst>
                              <p:par>
                                <p:cTn id="8" presetID="-1" presetClass="path" presetSubtype="0" accel="50000" decel="50000" fill="hold" nodeType="afterEffect">
                                  <p:stCondLst>
                                    <p:cond delay="0"/>
                                  </p:stCondLst>
                                  <p:childTnLst>
                                    <p:animMotion origin="layout" path="M 0.000000 0.000000 L 0.561200 0.000000" pathEditMode="relative">
                                      <p:cBhvr>
                                        <p:cTn id="9" dur="2000" fill="hold"/>
                                        <p:tgtEl>
                                          <p:spTgt spid="359"/>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9" grpId="1" animBg="1" advAuto="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DBA392"/>
        </a:solidFill>
        <a:effectLst/>
      </p:bgPr>
    </p:bg>
    <p:spTree>
      <p:nvGrpSpPr>
        <p:cNvPr id="1" name=""/>
        <p:cNvGrpSpPr/>
        <p:nvPr/>
      </p:nvGrpSpPr>
      <p:grpSpPr>
        <a:xfrm>
          <a:off x="0" y="0"/>
          <a:ext cx="0" cy="0"/>
          <a:chOff x="0" y="0"/>
          <a:chExt cx="0" cy="0"/>
        </a:xfrm>
      </p:grpSpPr>
      <p:pic>
        <p:nvPicPr>
          <p:cNvPr id="368" name="图片 32" descr="图片 32"/>
          <p:cNvPicPr>
            <a:picLocks noChangeAspect="1"/>
          </p:cNvPicPr>
          <p:nvPr/>
        </p:nvPicPr>
        <p:blipFill>
          <a:blip r:embed="rId2"/>
          <a:stretch>
            <a:fillRect/>
          </a:stretch>
        </p:blipFill>
        <p:spPr>
          <a:xfrm>
            <a:off x="110824" y="3262248"/>
            <a:ext cx="3434288" cy="3162510"/>
          </a:xfrm>
          <a:prstGeom prst="rect">
            <a:avLst/>
          </a:prstGeom>
          <a:ln w="12700">
            <a:miter lim="400000"/>
          </a:ln>
        </p:spPr>
      </p:pic>
      <p:sp>
        <p:nvSpPr>
          <p:cNvPr id="369" name="椭圆 42"/>
          <p:cNvSpPr/>
          <p:nvPr/>
        </p:nvSpPr>
        <p:spPr>
          <a:xfrm flipH="1">
            <a:off x="9362302" y="2228806"/>
            <a:ext cx="2656703" cy="1200195"/>
          </a:xfrm>
          <a:prstGeom prst="ellipse">
            <a:avLst/>
          </a:prstGeom>
          <a:ln w="15875">
            <a:solidFill>
              <a:srgbClr val="FFFFFF"/>
            </a:solidFill>
            <a:miter/>
          </a:ln>
        </p:spPr>
        <p:txBody>
          <a:bodyPr lIns="45719" rIns="45719" anchor="ctr"/>
          <a:lstStyle/>
          <a:p>
            <a:pPr algn="ctr">
              <a:defRPr u="sng">
                <a:solidFill>
                  <a:srgbClr val="FFFFFF"/>
                </a:solidFill>
              </a:defRPr>
            </a:pPr>
            <a:endParaRPr/>
          </a:p>
        </p:txBody>
      </p:sp>
      <p:sp>
        <p:nvSpPr>
          <p:cNvPr id="370" name="椭圆 43"/>
          <p:cNvSpPr/>
          <p:nvPr/>
        </p:nvSpPr>
        <p:spPr>
          <a:xfrm flipH="1">
            <a:off x="9731416" y="2395557"/>
            <a:ext cx="1918473" cy="866693"/>
          </a:xfrm>
          <a:prstGeom prst="ellipse">
            <a:avLst/>
          </a:prstGeom>
          <a:ln w="15875">
            <a:solidFill>
              <a:srgbClr val="FFFFFF"/>
            </a:solidFill>
            <a:miter/>
          </a:ln>
        </p:spPr>
        <p:txBody>
          <a:bodyPr lIns="45719" rIns="45719" anchor="ctr"/>
          <a:lstStyle/>
          <a:p>
            <a:pPr algn="ctr">
              <a:defRPr u="sng">
                <a:solidFill>
                  <a:srgbClr val="FFFFFF"/>
                </a:solidFill>
              </a:defRPr>
            </a:pPr>
            <a:endParaRPr/>
          </a:p>
        </p:txBody>
      </p:sp>
      <p:sp>
        <p:nvSpPr>
          <p:cNvPr id="371" name="椭圆 44"/>
          <p:cNvSpPr/>
          <p:nvPr/>
        </p:nvSpPr>
        <p:spPr>
          <a:xfrm flipH="1">
            <a:off x="10123095" y="2617327"/>
            <a:ext cx="1135117" cy="423151"/>
          </a:xfrm>
          <a:prstGeom prst="ellipse">
            <a:avLst/>
          </a:prstGeom>
          <a:ln w="38100">
            <a:solidFill>
              <a:srgbClr val="FFFFFF"/>
            </a:solidFill>
            <a:miter/>
          </a:ln>
        </p:spPr>
        <p:txBody>
          <a:bodyPr lIns="45719" rIns="45719" anchor="ctr"/>
          <a:lstStyle/>
          <a:p>
            <a:pPr algn="ctr">
              <a:defRPr u="sng">
                <a:solidFill>
                  <a:srgbClr val="FFFFFF"/>
                </a:solidFill>
              </a:defRPr>
            </a:pPr>
            <a:endParaRPr/>
          </a:p>
        </p:txBody>
      </p:sp>
      <p:sp>
        <p:nvSpPr>
          <p:cNvPr id="372" name="任意多边形 45"/>
          <p:cNvSpPr/>
          <p:nvPr/>
        </p:nvSpPr>
        <p:spPr>
          <a:xfrm flipH="1">
            <a:off x="10437168" y="2450577"/>
            <a:ext cx="506979" cy="459576"/>
          </a:xfrm>
          <a:custGeom>
            <a:avLst/>
            <a:gdLst/>
            <a:ahLst/>
            <a:cxnLst>
              <a:cxn ang="0">
                <a:pos x="wd2" y="hd2"/>
              </a:cxn>
              <a:cxn ang="5400000">
                <a:pos x="wd2" y="hd2"/>
              </a:cxn>
              <a:cxn ang="10800000">
                <a:pos x="wd2" y="hd2"/>
              </a:cxn>
              <a:cxn ang="16200000">
                <a:pos x="wd2" y="hd2"/>
              </a:cxn>
            </a:cxnLst>
            <a:rect l="0" t="0" r="r" b="b"/>
            <a:pathLst>
              <a:path w="21579" h="18514" extrusionOk="0">
                <a:moveTo>
                  <a:pt x="10213" y="0"/>
                </a:moveTo>
                <a:cubicBezTo>
                  <a:pt x="19962" y="28"/>
                  <a:pt x="19748" y="6123"/>
                  <a:pt x="21559" y="15970"/>
                </a:cubicBezTo>
                <a:lnTo>
                  <a:pt x="21579" y="16627"/>
                </a:lnTo>
                <a:cubicBezTo>
                  <a:pt x="21586" y="16847"/>
                  <a:pt x="3603" y="16773"/>
                  <a:pt x="7" y="16627"/>
                </a:cubicBezTo>
                <a:cubicBezTo>
                  <a:pt x="5" y="16336"/>
                  <a:pt x="14" y="21574"/>
                  <a:pt x="0" y="15752"/>
                </a:cubicBezTo>
                <a:cubicBezTo>
                  <a:pt x="-14" y="9930"/>
                  <a:pt x="1073" y="-26"/>
                  <a:pt x="10213" y="0"/>
                </a:cubicBezTo>
                <a:close/>
              </a:path>
            </a:pathLst>
          </a:custGeom>
          <a:solidFill>
            <a:srgbClr val="FFFFFF"/>
          </a:solidFill>
          <a:ln w="12700">
            <a:miter lim="400000"/>
          </a:ln>
        </p:spPr>
        <p:txBody>
          <a:bodyPr lIns="45719" rIns="45719" anchor="ctr"/>
          <a:lstStyle/>
          <a:p>
            <a:pPr algn="ctr">
              <a:defRPr u="sng">
                <a:solidFill>
                  <a:srgbClr val="FFFFFF"/>
                </a:solidFill>
              </a:defRPr>
            </a:pPr>
            <a:endParaRPr/>
          </a:p>
        </p:txBody>
      </p:sp>
      <p:pic>
        <p:nvPicPr>
          <p:cNvPr id="373" name="图片 46" descr="图片 46"/>
          <p:cNvPicPr>
            <a:picLocks noChangeAspect="1"/>
          </p:cNvPicPr>
          <p:nvPr/>
        </p:nvPicPr>
        <p:blipFill>
          <a:blip r:embed="rId3"/>
          <a:stretch>
            <a:fillRect/>
          </a:stretch>
        </p:blipFill>
        <p:spPr>
          <a:xfrm flipH="1">
            <a:off x="10437893" y="1019642"/>
            <a:ext cx="1012500" cy="1375915"/>
          </a:xfrm>
          <a:prstGeom prst="rect">
            <a:avLst/>
          </a:prstGeom>
          <a:ln w="12700">
            <a:miter lim="400000"/>
          </a:ln>
        </p:spPr>
      </p:pic>
      <p:sp>
        <p:nvSpPr>
          <p:cNvPr id="374" name="泪滴形 47"/>
          <p:cNvSpPr/>
          <p:nvPr/>
        </p:nvSpPr>
        <p:spPr>
          <a:xfrm rot="2613137" flipH="1">
            <a:off x="10599056" y="1191871"/>
            <a:ext cx="183187" cy="186109"/>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FFFFFF"/>
          </a:solidFill>
          <a:ln w="12700">
            <a:miter lim="400000"/>
          </a:ln>
        </p:spPr>
        <p:txBody>
          <a:bodyPr lIns="45719" rIns="45719" anchor="ctr"/>
          <a:lstStyle/>
          <a:p>
            <a:pPr algn="ctr">
              <a:defRPr u="sng">
                <a:solidFill>
                  <a:srgbClr val="FFFFFF"/>
                </a:solidFill>
              </a:defRPr>
            </a:pPr>
            <a:endParaRPr/>
          </a:p>
        </p:txBody>
      </p:sp>
      <p:sp>
        <p:nvSpPr>
          <p:cNvPr id="375" name="文本框 48"/>
          <p:cNvSpPr txBox="1"/>
          <p:nvPr/>
        </p:nvSpPr>
        <p:spPr>
          <a:xfrm>
            <a:off x="9633696" y="1244927"/>
            <a:ext cx="1012500" cy="10439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defRPr sz="5400">
                <a:solidFill>
                  <a:srgbClr val="FFFFFF"/>
                </a:solidFill>
                <a:latin typeface="方正古隶简体"/>
                <a:ea typeface="方正古隶简体"/>
                <a:cs typeface="方正古隶简体"/>
                <a:sym typeface="方正古隶简体"/>
              </a:defRPr>
            </a:pPr>
            <a:r>
              <a:t>茶  </a:t>
            </a:r>
          </a:p>
        </p:txBody>
      </p:sp>
      <p:pic>
        <p:nvPicPr>
          <p:cNvPr id="376" name="图片 49" descr="图片 49"/>
          <p:cNvPicPr>
            <a:picLocks noChangeAspect="1"/>
          </p:cNvPicPr>
          <p:nvPr/>
        </p:nvPicPr>
        <p:blipFill>
          <a:blip r:embed="rId4"/>
          <a:stretch>
            <a:fillRect/>
          </a:stretch>
        </p:blipFill>
        <p:spPr>
          <a:xfrm>
            <a:off x="3199801" y="841533"/>
            <a:ext cx="827147" cy="3551588"/>
          </a:xfrm>
          <a:prstGeom prst="rect">
            <a:avLst/>
          </a:prstGeom>
          <a:ln w="12700">
            <a:miter lim="400000"/>
          </a:ln>
        </p:spPr>
      </p:pic>
      <p:pic>
        <p:nvPicPr>
          <p:cNvPr id="377" name="图片 50" descr="图片 50"/>
          <p:cNvPicPr>
            <a:picLocks noChangeAspect="1"/>
          </p:cNvPicPr>
          <p:nvPr/>
        </p:nvPicPr>
        <p:blipFill>
          <a:blip r:embed="rId5"/>
          <a:stretch>
            <a:fillRect/>
          </a:stretch>
        </p:blipFill>
        <p:spPr>
          <a:xfrm>
            <a:off x="3179337" y="3313924"/>
            <a:ext cx="650082" cy="1248316"/>
          </a:xfrm>
          <a:prstGeom prst="rect">
            <a:avLst/>
          </a:prstGeom>
          <a:ln w="12700">
            <a:miter lim="400000"/>
          </a:ln>
        </p:spPr>
      </p:pic>
      <p:sp>
        <p:nvSpPr>
          <p:cNvPr id="378" name="Benefits of drinking tea"/>
          <p:cNvSpPr txBox="1">
            <a:spLocks noGrp="1"/>
          </p:cNvSpPr>
          <p:nvPr>
            <p:ph type="title"/>
          </p:nvPr>
        </p:nvSpPr>
        <p:spPr>
          <a:xfrm>
            <a:off x="4356100" y="266700"/>
            <a:ext cx="5410200" cy="879475"/>
          </a:xfrm>
          <a:prstGeom prst="rect">
            <a:avLst/>
          </a:prstGeom>
        </p:spPr>
        <p:txBody>
          <a:bodyPr/>
          <a:lstStyle>
            <a:lvl1pPr algn="ctr">
              <a:lnSpc>
                <a:spcPct val="100000"/>
              </a:lnSpc>
              <a:defRPr sz="3600" b="1">
                <a:solidFill>
                  <a:srgbClr val="FF0000"/>
                </a:solidFill>
                <a:latin typeface="Arial"/>
                <a:ea typeface="Arial"/>
                <a:cs typeface="Arial"/>
                <a:sym typeface="Arial"/>
              </a:defRPr>
            </a:lvl1pPr>
          </a:lstStyle>
          <a:p>
            <a:r>
              <a:t>Benefits of drinking tea</a:t>
            </a:r>
          </a:p>
        </p:txBody>
      </p:sp>
      <p:sp>
        <p:nvSpPr>
          <p:cNvPr id="379" name="1 Medical value"/>
          <p:cNvSpPr txBox="1"/>
          <p:nvPr/>
        </p:nvSpPr>
        <p:spPr>
          <a:xfrm>
            <a:off x="4861856" y="1727200"/>
            <a:ext cx="3657601" cy="5480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spcBef>
                <a:spcPts val="1900"/>
              </a:spcBef>
              <a:defRPr sz="3200" b="1">
                <a:latin typeface="Arial"/>
                <a:ea typeface="Arial"/>
                <a:cs typeface="Arial"/>
                <a:sym typeface="Arial"/>
              </a:defRPr>
            </a:pPr>
            <a:r>
              <a:rPr u="sng">
                <a:solidFill>
                  <a:srgbClr val="009999"/>
                </a:solidFill>
                <a:uFill>
                  <a:solidFill>
                    <a:srgbClr val="009999"/>
                  </a:solidFill>
                </a:uFill>
                <a:hlinkClick r:id="rId6" action="ppaction://hlinksldjump"/>
              </a:rPr>
              <a:t>1</a:t>
            </a:r>
            <a:r>
              <a:t> Medical value</a:t>
            </a:r>
          </a:p>
        </p:txBody>
      </p:sp>
      <p:sp>
        <p:nvSpPr>
          <p:cNvPr id="380" name="4 Refresh oneself"/>
          <p:cNvSpPr txBox="1"/>
          <p:nvPr/>
        </p:nvSpPr>
        <p:spPr>
          <a:xfrm>
            <a:off x="4861856" y="4210244"/>
            <a:ext cx="3492064" cy="54804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p>
            <a:pPr>
              <a:defRPr sz="3200" b="1">
                <a:solidFill>
                  <a:srgbClr val="009999"/>
                </a:solidFill>
                <a:latin typeface="Arial"/>
                <a:ea typeface="Arial"/>
                <a:cs typeface="Arial"/>
                <a:sym typeface="Arial"/>
              </a:defRPr>
            </a:pPr>
            <a:r>
              <a:t>4</a:t>
            </a:r>
            <a:r>
              <a:rPr>
                <a:solidFill>
                  <a:srgbClr val="000000"/>
                </a:solidFill>
              </a:rPr>
              <a:t> Refresh oneself</a:t>
            </a:r>
          </a:p>
        </p:txBody>
      </p:sp>
      <p:sp>
        <p:nvSpPr>
          <p:cNvPr id="381" name="3 Lose weight"/>
          <p:cNvSpPr txBox="1"/>
          <p:nvPr/>
        </p:nvSpPr>
        <p:spPr>
          <a:xfrm>
            <a:off x="4861856" y="3382563"/>
            <a:ext cx="2791381" cy="5480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p>
            <a:pPr>
              <a:defRPr sz="3200" b="1">
                <a:solidFill>
                  <a:srgbClr val="009999"/>
                </a:solidFill>
                <a:latin typeface="Arial"/>
                <a:ea typeface="Arial"/>
                <a:cs typeface="Arial"/>
                <a:sym typeface="Arial"/>
              </a:defRPr>
            </a:pPr>
            <a:r>
              <a:t>3</a:t>
            </a:r>
            <a:r>
              <a:rPr>
                <a:solidFill>
                  <a:srgbClr val="000000"/>
                </a:solidFill>
              </a:rPr>
              <a:t> Lose weight</a:t>
            </a:r>
          </a:p>
        </p:txBody>
      </p:sp>
      <p:sp>
        <p:nvSpPr>
          <p:cNvPr id="382" name="2 Eliminate grease"/>
          <p:cNvSpPr txBox="1"/>
          <p:nvPr/>
        </p:nvSpPr>
        <p:spPr>
          <a:xfrm>
            <a:off x="4854037" y="2554881"/>
            <a:ext cx="3673238" cy="54804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p>
            <a:pPr>
              <a:defRPr sz="3200" b="1">
                <a:solidFill>
                  <a:srgbClr val="009999"/>
                </a:solidFill>
                <a:latin typeface="Arial"/>
                <a:ea typeface="Arial"/>
                <a:cs typeface="Arial"/>
                <a:sym typeface="Arial"/>
              </a:defRPr>
            </a:pPr>
            <a:r>
              <a:t>2</a:t>
            </a:r>
            <a:r>
              <a:rPr>
                <a:solidFill>
                  <a:srgbClr val="000000"/>
                </a:solidFill>
              </a:rPr>
              <a:t> Eliminate grease</a:t>
            </a:r>
          </a:p>
        </p:txBody>
      </p:sp>
      <p:sp>
        <p:nvSpPr>
          <p:cNvPr id="383" name="5 …"/>
          <p:cNvSpPr txBox="1"/>
          <p:nvPr/>
        </p:nvSpPr>
        <p:spPr>
          <a:xfrm>
            <a:off x="4838700" y="4940300"/>
            <a:ext cx="1981200" cy="5480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defRPr sz="3200" b="1">
                <a:solidFill>
                  <a:srgbClr val="009999"/>
                </a:solidFill>
                <a:latin typeface="Arial"/>
                <a:ea typeface="Arial"/>
                <a:cs typeface="Arial"/>
                <a:sym typeface="Arial"/>
              </a:defRPr>
            </a:pPr>
            <a:r>
              <a:rPr u="sng">
                <a:uFill>
                  <a:solidFill>
                    <a:srgbClr val="009999"/>
                  </a:solidFill>
                </a:uFill>
                <a:hlinkClick r:id="rId6" action="ppaction://hlinksldjump"/>
              </a:rPr>
              <a:t>5</a:t>
            </a:r>
            <a:r>
              <a:t> …</a:t>
            </a: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DBA392"/>
        </a:solidFill>
        <a:effectLst/>
      </p:bgPr>
    </p:bg>
    <p:spTree>
      <p:nvGrpSpPr>
        <p:cNvPr id="1" name=""/>
        <p:cNvGrpSpPr/>
        <p:nvPr/>
      </p:nvGrpSpPr>
      <p:grpSpPr>
        <a:xfrm>
          <a:off x="0" y="0"/>
          <a:ext cx="0" cy="0"/>
          <a:chOff x="0" y="0"/>
          <a:chExt cx="0" cy="0"/>
        </a:xfrm>
      </p:grpSpPr>
      <p:pic>
        <p:nvPicPr>
          <p:cNvPr id="385" name="图片 32" descr="图片 32"/>
          <p:cNvPicPr>
            <a:picLocks noChangeAspect="1"/>
          </p:cNvPicPr>
          <p:nvPr/>
        </p:nvPicPr>
        <p:blipFill>
          <a:blip r:embed="rId2"/>
          <a:stretch>
            <a:fillRect/>
          </a:stretch>
        </p:blipFill>
        <p:spPr>
          <a:xfrm>
            <a:off x="110824" y="4656478"/>
            <a:ext cx="1920241" cy="1768280"/>
          </a:xfrm>
          <a:prstGeom prst="rect">
            <a:avLst/>
          </a:prstGeom>
          <a:ln w="12700">
            <a:miter lim="400000"/>
          </a:ln>
        </p:spPr>
      </p:pic>
      <p:pic>
        <p:nvPicPr>
          <p:cNvPr id="386" name="图片 49" descr="图片 49"/>
          <p:cNvPicPr>
            <a:picLocks noChangeAspect="1"/>
          </p:cNvPicPr>
          <p:nvPr/>
        </p:nvPicPr>
        <p:blipFill>
          <a:blip r:embed="rId3"/>
          <a:stretch>
            <a:fillRect/>
          </a:stretch>
        </p:blipFill>
        <p:spPr>
          <a:xfrm>
            <a:off x="1967901" y="2825865"/>
            <a:ext cx="506979" cy="2176856"/>
          </a:xfrm>
          <a:prstGeom prst="rect">
            <a:avLst/>
          </a:prstGeom>
          <a:ln w="12700">
            <a:miter lim="400000"/>
          </a:ln>
        </p:spPr>
      </p:pic>
      <p:pic>
        <p:nvPicPr>
          <p:cNvPr id="387" name="图片 50" descr="图片 50"/>
          <p:cNvPicPr>
            <a:picLocks noChangeAspect="1"/>
          </p:cNvPicPr>
          <p:nvPr/>
        </p:nvPicPr>
        <p:blipFill>
          <a:blip r:embed="rId4"/>
          <a:stretch>
            <a:fillRect/>
          </a:stretch>
        </p:blipFill>
        <p:spPr>
          <a:xfrm>
            <a:off x="1718837" y="4339106"/>
            <a:ext cx="374137" cy="718434"/>
          </a:xfrm>
          <a:prstGeom prst="rect">
            <a:avLst/>
          </a:prstGeom>
          <a:ln w="12700">
            <a:miter lim="400000"/>
          </a:ln>
        </p:spPr>
      </p:pic>
      <p:sp>
        <p:nvSpPr>
          <p:cNvPr id="388" name="Medicinal value"/>
          <p:cNvSpPr txBox="1">
            <a:spLocks noGrp="1"/>
          </p:cNvSpPr>
          <p:nvPr>
            <p:ph type="title"/>
          </p:nvPr>
        </p:nvSpPr>
        <p:spPr>
          <a:xfrm>
            <a:off x="2120900" y="1066800"/>
            <a:ext cx="8229600" cy="809625"/>
          </a:xfrm>
          <a:prstGeom prst="rect">
            <a:avLst/>
          </a:prstGeom>
        </p:spPr>
        <p:txBody>
          <a:bodyPr/>
          <a:lstStyle>
            <a:lvl1pPr algn="ctr">
              <a:lnSpc>
                <a:spcPct val="100000"/>
              </a:lnSpc>
              <a:defRPr sz="3600" b="1">
                <a:solidFill>
                  <a:srgbClr val="FF0000"/>
                </a:solidFill>
                <a:latin typeface="Arial"/>
                <a:ea typeface="Arial"/>
                <a:cs typeface="Arial"/>
                <a:sym typeface="Arial"/>
              </a:defRPr>
            </a:lvl1pPr>
          </a:lstStyle>
          <a:p>
            <a:r>
              <a:t>Medicinal value</a:t>
            </a:r>
          </a:p>
        </p:txBody>
      </p:sp>
      <p:sp>
        <p:nvSpPr>
          <p:cNvPr id="389" name="Anti-cancer"/>
          <p:cNvSpPr txBox="1"/>
          <p:nvPr/>
        </p:nvSpPr>
        <p:spPr>
          <a:xfrm>
            <a:off x="4254500" y="2209800"/>
            <a:ext cx="4470400" cy="5480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marL="342900" indent="-342900">
              <a:spcBef>
                <a:spcPts val="1900"/>
              </a:spcBef>
              <a:buSzPct val="100000"/>
              <a:buAutoNum type="arabicPeriod"/>
              <a:defRPr sz="3200" b="1">
                <a:latin typeface="Arial"/>
                <a:ea typeface="Arial"/>
                <a:cs typeface="Arial"/>
                <a:sym typeface="Arial"/>
              </a:defRPr>
            </a:lvl1pPr>
          </a:lstStyle>
          <a:p>
            <a:r>
              <a:t>Anti-cancer</a:t>
            </a:r>
          </a:p>
        </p:txBody>
      </p:sp>
      <p:sp>
        <p:nvSpPr>
          <p:cNvPr id="390" name="2.Lower blood pressure"/>
          <p:cNvSpPr txBox="1"/>
          <p:nvPr/>
        </p:nvSpPr>
        <p:spPr>
          <a:xfrm>
            <a:off x="4241800" y="3048000"/>
            <a:ext cx="5237163" cy="5480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spcBef>
                <a:spcPts val="1900"/>
              </a:spcBef>
              <a:defRPr sz="3200" b="1">
                <a:latin typeface="Arial"/>
                <a:ea typeface="Arial"/>
                <a:cs typeface="Arial"/>
                <a:sym typeface="Arial"/>
              </a:defRPr>
            </a:lvl1pPr>
          </a:lstStyle>
          <a:p>
            <a:r>
              <a:t>2.Lower blood pressure</a:t>
            </a:r>
          </a:p>
        </p:txBody>
      </p:sp>
      <p:sp>
        <p:nvSpPr>
          <p:cNvPr id="391" name="3.Improve eyesight"/>
          <p:cNvSpPr txBox="1"/>
          <p:nvPr/>
        </p:nvSpPr>
        <p:spPr>
          <a:xfrm>
            <a:off x="4283075" y="3886200"/>
            <a:ext cx="5154613" cy="5480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spcBef>
                <a:spcPts val="1900"/>
              </a:spcBef>
              <a:defRPr sz="3200" b="1">
                <a:latin typeface="Arial"/>
                <a:ea typeface="Arial"/>
                <a:cs typeface="Arial"/>
                <a:sym typeface="Arial"/>
              </a:defRPr>
            </a:lvl1pPr>
          </a:lstStyle>
          <a:p>
            <a:r>
              <a:t>3.Improve eyesight</a:t>
            </a: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5F4F2"/>
        </a:solidFill>
        <a:effectLst/>
      </p:bgPr>
    </p:bg>
    <p:spTree>
      <p:nvGrpSpPr>
        <p:cNvPr id="1" name=""/>
        <p:cNvGrpSpPr/>
        <p:nvPr/>
      </p:nvGrpSpPr>
      <p:grpSpPr>
        <a:xfrm>
          <a:off x="0" y="0"/>
          <a:ext cx="0" cy="0"/>
          <a:chOff x="0" y="0"/>
          <a:chExt cx="0" cy="0"/>
        </a:xfrm>
      </p:grpSpPr>
      <p:sp>
        <p:nvSpPr>
          <p:cNvPr id="393" name="矩形 1"/>
          <p:cNvSpPr/>
          <p:nvPr/>
        </p:nvSpPr>
        <p:spPr>
          <a:xfrm>
            <a:off x="1081627" y="185352"/>
            <a:ext cx="2764228" cy="6250160"/>
          </a:xfrm>
          <a:prstGeom prst="rect">
            <a:avLst/>
          </a:prstGeom>
          <a:solidFill>
            <a:srgbClr val="F1EDEA"/>
          </a:solidFill>
          <a:ln w="12700">
            <a:miter lim="400000"/>
          </a:ln>
        </p:spPr>
        <p:txBody>
          <a:bodyPr lIns="45719" rIns="45719" anchor="ctr"/>
          <a:lstStyle/>
          <a:p>
            <a:pPr algn="ctr">
              <a:defRPr>
                <a:solidFill>
                  <a:srgbClr val="FFFFFF"/>
                </a:solidFill>
              </a:defRPr>
            </a:pPr>
            <a:endParaRPr/>
          </a:p>
        </p:txBody>
      </p:sp>
      <p:sp>
        <p:nvSpPr>
          <p:cNvPr id="394" name="矩形 4"/>
          <p:cNvSpPr/>
          <p:nvPr/>
        </p:nvSpPr>
        <p:spPr>
          <a:xfrm>
            <a:off x="8225056" y="185352"/>
            <a:ext cx="2764228" cy="6250160"/>
          </a:xfrm>
          <a:prstGeom prst="rect">
            <a:avLst/>
          </a:prstGeom>
          <a:solidFill>
            <a:srgbClr val="F1EDEA"/>
          </a:solidFill>
          <a:ln w="12700">
            <a:miter lim="400000"/>
          </a:ln>
        </p:spPr>
        <p:txBody>
          <a:bodyPr lIns="45719" rIns="45719" anchor="ctr"/>
          <a:lstStyle/>
          <a:p>
            <a:pPr algn="ctr">
              <a:defRPr>
                <a:solidFill>
                  <a:srgbClr val="FFFFFF"/>
                </a:solidFill>
              </a:defRPr>
            </a:pPr>
            <a:endParaRPr/>
          </a:p>
        </p:txBody>
      </p:sp>
      <p:sp>
        <p:nvSpPr>
          <p:cNvPr id="395" name="矩形 5"/>
          <p:cNvSpPr/>
          <p:nvPr/>
        </p:nvSpPr>
        <p:spPr>
          <a:xfrm>
            <a:off x="4653341" y="185352"/>
            <a:ext cx="2764228" cy="6250160"/>
          </a:xfrm>
          <a:prstGeom prst="rect">
            <a:avLst/>
          </a:prstGeom>
          <a:solidFill>
            <a:srgbClr val="F1EDEA"/>
          </a:solidFill>
          <a:ln w="12700">
            <a:miter lim="400000"/>
          </a:ln>
        </p:spPr>
        <p:txBody>
          <a:bodyPr lIns="45719" rIns="45719" anchor="ctr"/>
          <a:lstStyle/>
          <a:p>
            <a:pPr algn="ctr">
              <a:defRPr>
                <a:solidFill>
                  <a:srgbClr val="FFFFFF"/>
                </a:solidFill>
              </a:defRPr>
            </a:pPr>
            <a:endParaRPr/>
          </a:p>
        </p:txBody>
      </p:sp>
      <p:pic>
        <p:nvPicPr>
          <p:cNvPr id="396" name="图片 47" descr="图片 47"/>
          <p:cNvPicPr>
            <a:picLocks noChangeAspect="1"/>
          </p:cNvPicPr>
          <p:nvPr/>
        </p:nvPicPr>
        <p:blipFill>
          <a:blip r:embed="rId2"/>
          <a:srcRect r="2"/>
          <a:stretch>
            <a:fillRect/>
          </a:stretch>
        </p:blipFill>
        <p:spPr>
          <a:xfrm>
            <a:off x="5283579" y="4192937"/>
            <a:ext cx="1624807" cy="168377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8848"/>
                </a:lnTo>
                <a:lnTo>
                  <a:pt x="21188" y="9240"/>
                </a:lnTo>
                <a:cubicBezTo>
                  <a:pt x="21019" y="9353"/>
                  <a:pt x="20837" y="9432"/>
                  <a:pt x="20640" y="9474"/>
                </a:cubicBezTo>
                <a:cubicBezTo>
                  <a:pt x="19063" y="9808"/>
                  <a:pt x="17220" y="7577"/>
                  <a:pt x="16519" y="4495"/>
                </a:cubicBezTo>
                <a:cubicBezTo>
                  <a:pt x="16169" y="2954"/>
                  <a:pt x="16169" y="1496"/>
                  <a:pt x="16456" y="377"/>
                </a:cubicBezTo>
                <a:lnTo>
                  <a:pt x="16588" y="0"/>
                </a:lnTo>
                <a:lnTo>
                  <a:pt x="0" y="0"/>
                </a:lnTo>
                <a:close/>
                <a:moveTo>
                  <a:pt x="20835" y="0"/>
                </a:moveTo>
                <a:lnTo>
                  <a:pt x="21030" y="270"/>
                </a:lnTo>
                <a:cubicBezTo>
                  <a:pt x="21200" y="545"/>
                  <a:pt x="21362" y="847"/>
                  <a:pt x="21510" y="1166"/>
                </a:cubicBezTo>
                <a:lnTo>
                  <a:pt x="21600" y="1390"/>
                </a:lnTo>
                <a:lnTo>
                  <a:pt x="21600" y="0"/>
                </a:lnTo>
                <a:lnTo>
                  <a:pt x="20835" y="0"/>
                </a:lnTo>
                <a:close/>
              </a:path>
            </a:pathLst>
          </a:custGeom>
          <a:ln w="12700">
            <a:miter lim="400000"/>
          </a:ln>
        </p:spPr>
      </p:pic>
      <p:pic>
        <p:nvPicPr>
          <p:cNvPr id="397" name="图片 15" descr="图片 15"/>
          <p:cNvPicPr>
            <a:picLocks noChangeAspect="1"/>
          </p:cNvPicPr>
          <p:nvPr/>
        </p:nvPicPr>
        <p:blipFill>
          <a:blip r:embed="rId3"/>
          <a:stretch>
            <a:fillRect/>
          </a:stretch>
        </p:blipFill>
        <p:spPr>
          <a:xfrm>
            <a:off x="9006706" y="1151813"/>
            <a:ext cx="1585751" cy="1460261"/>
          </a:xfrm>
          <a:prstGeom prst="rect">
            <a:avLst/>
          </a:prstGeom>
          <a:ln w="12700">
            <a:miter lim="400000"/>
          </a:ln>
        </p:spPr>
      </p:pic>
      <p:pic>
        <p:nvPicPr>
          <p:cNvPr id="398" name="图片 44" descr="图片 44"/>
          <p:cNvPicPr>
            <a:picLocks noChangeAspect="1"/>
          </p:cNvPicPr>
          <p:nvPr/>
        </p:nvPicPr>
        <p:blipFill>
          <a:blip r:embed="rId4"/>
          <a:stretch>
            <a:fillRect/>
          </a:stretch>
        </p:blipFill>
        <p:spPr>
          <a:xfrm>
            <a:off x="1836634" y="1034776"/>
            <a:ext cx="1252111" cy="219945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17629" y="0"/>
                </a:lnTo>
                <a:lnTo>
                  <a:pt x="17629" y="12289"/>
                </a:lnTo>
                <a:lnTo>
                  <a:pt x="1958" y="12289"/>
                </a:lnTo>
                <a:lnTo>
                  <a:pt x="1958" y="0"/>
                </a:lnTo>
                <a:lnTo>
                  <a:pt x="0" y="0"/>
                </a:lnTo>
                <a:close/>
              </a:path>
            </a:pathLst>
          </a:custGeom>
          <a:ln w="12700">
            <a:miter lim="400000"/>
          </a:ln>
        </p:spPr>
      </p:pic>
      <p:pic>
        <p:nvPicPr>
          <p:cNvPr id="399" name="图片 16" descr="图片 16"/>
          <p:cNvPicPr>
            <a:picLocks noChangeAspect="1"/>
          </p:cNvPicPr>
          <p:nvPr/>
        </p:nvPicPr>
        <p:blipFill>
          <a:blip r:embed="rId5"/>
          <a:stretch>
            <a:fillRect/>
          </a:stretch>
        </p:blipFill>
        <p:spPr>
          <a:xfrm rot="21184089" flipH="1">
            <a:off x="2501995" y="829439"/>
            <a:ext cx="360781" cy="1468201"/>
          </a:xfrm>
          <a:prstGeom prst="rect">
            <a:avLst/>
          </a:prstGeom>
          <a:ln w="12700">
            <a:miter lim="400000"/>
          </a:ln>
        </p:spPr>
      </p:pic>
      <p:sp>
        <p:nvSpPr>
          <p:cNvPr id="400" name="文本框 33"/>
          <p:cNvSpPr txBox="1"/>
          <p:nvPr/>
        </p:nvSpPr>
        <p:spPr>
          <a:xfrm rot="21526555">
            <a:off x="1982617" y="3416722"/>
            <a:ext cx="202938" cy="5232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defRPr sz="2800">
                <a:solidFill>
                  <a:srgbClr val="032D49"/>
                </a:solidFill>
                <a:latin typeface="方正古隶简体"/>
                <a:ea typeface="方正古隶简体"/>
                <a:cs typeface="方正古隶简体"/>
                <a:sym typeface="方正古隶简体"/>
              </a:defRPr>
            </a:lvl1pPr>
          </a:lstStyle>
          <a:p>
            <a:r>
              <a:t> </a:t>
            </a:r>
          </a:p>
        </p:txBody>
      </p:sp>
      <p:sp>
        <p:nvSpPr>
          <p:cNvPr id="401" name="文本框 36"/>
          <p:cNvSpPr txBox="1"/>
          <p:nvPr/>
        </p:nvSpPr>
        <p:spPr>
          <a:xfrm rot="21516791">
            <a:off x="1916012" y="3750195"/>
            <a:ext cx="1309326" cy="18186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p>
            <a:pPr>
              <a:defRPr sz="2800">
                <a:solidFill>
                  <a:srgbClr val="032D49"/>
                </a:solidFill>
                <a:latin typeface="方正古隶简体"/>
                <a:ea typeface="方正古隶简体"/>
                <a:cs typeface="方正古隶简体"/>
                <a:sym typeface="方正古隶简体"/>
              </a:defRPr>
            </a:pPr>
            <a:r>
              <a:t>History</a:t>
            </a:r>
          </a:p>
          <a:p>
            <a:pPr>
              <a:defRPr sz="2800">
                <a:solidFill>
                  <a:srgbClr val="032D49"/>
                </a:solidFill>
                <a:latin typeface="方正古隶简体"/>
                <a:ea typeface="方正古隶简体"/>
                <a:cs typeface="方正古隶简体"/>
                <a:sym typeface="方正古隶简体"/>
              </a:defRPr>
            </a:pPr>
            <a:r>
              <a:t>Area</a:t>
            </a:r>
          </a:p>
          <a:p>
            <a:pPr>
              <a:defRPr sz="2800">
                <a:solidFill>
                  <a:srgbClr val="032D49"/>
                </a:solidFill>
                <a:latin typeface="方正古隶简体"/>
                <a:ea typeface="方正古隶简体"/>
                <a:cs typeface="方正古隶简体"/>
                <a:sym typeface="方正古隶简体"/>
              </a:defRPr>
            </a:pPr>
            <a:endParaRPr/>
          </a:p>
        </p:txBody>
      </p:sp>
      <p:sp>
        <p:nvSpPr>
          <p:cNvPr id="402" name="文本框 37"/>
          <p:cNvSpPr txBox="1"/>
          <p:nvPr/>
        </p:nvSpPr>
        <p:spPr>
          <a:xfrm rot="2917">
            <a:off x="9095933" y="3200822"/>
            <a:ext cx="1310021" cy="9550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p>
            <a:pPr>
              <a:defRPr sz="2800">
                <a:solidFill>
                  <a:srgbClr val="032D49"/>
                </a:solidFill>
                <a:latin typeface="方正古隶简体"/>
                <a:ea typeface="方正古隶简体"/>
                <a:cs typeface="方正古隶简体"/>
                <a:sym typeface="方正古隶简体"/>
              </a:defRPr>
            </a:pPr>
            <a:r>
              <a:t>Tea Art</a:t>
            </a:r>
          </a:p>
          <a:p>
            <a:pPr>
              <a:defRPr sz="2800">
                <a:solidFill>
                  <a:srgbClr val="032D49"/>
                </a:solidFill>
                <a:latin typeface="方正古隶简体"/>
                <a:ea typeface="方正古隶简体"/>
                <a:cs typeface="方正古隶简体"/>
                <a:sym typeface="方正古隶简体"/>
              </a:defRPr>
            </a:pPr>
            <a:r>
              <a:t> </a:t>
            </a:r>
          </a:p>
        </p:txBody>
      </p:sp>
      <p:grpSp>
        <p:nvGrpSpPr>
          <p:cNvPr id="410" name="组合 62"/>
          <p:cNvGrpSpPr/>
          <p:nvPr/>
        </p:nvGrpSpPr>
        <p:grpSpPr>
          <a:xfrm>
            <a:off x="1949997" y="4942025"/>
            <a:ext cx="1025384" cy="560849"/>
            <a:chOff x="0" y="0"/>
            <a:chExt cx="1025382" cy="560848"/>
          </a:xfrm>
        </p:grpSpPr>
        <p:grpSp>
          <p:nvGrpSpPr>
            <p:cNvPr id="406" name="组合 48"/>
            <p:cNvGrpSpPr/>
            <p:nvPr/>
          </p:nvGrpSpPr>
          <p:grpSpPr>
            <a:xfrm>
              <a:off x="-1" y="393498"/>
              <a:ext cx="1025384" cy="167351"/>
              <a:chOff x="0" y="0"/>
              <a:chExt cx="1025382" cy="167349"/>
            </a:xfrm>
          </p:grpSpPr>
          <p:sp>
            <p:nvSpPr>
              <p:cNvPr id="403" name="椭圆 8"/>
              <p:cNvSpPr/>
              <p:nvPr/>
            </p:nvSpPr>
            <p:spPr>
              <a:xfrm>
                <a:off x="0" y="-1"/>
                <a:ext cx="1025383" cy="167351"/>
              </a:xfrm>
              <a:custGeom>
                <a:avLst/>
                <a:gdLst/>
                <a:ahLst/>
                <a:cxnLst>
                  <a:cxn ang="0">
                    <a:pos x="wd2" y="hd2"/>
                  </a:cxn>
                  <a:cxn ang="5400000">
                    <a:pos x="wd2" y="hd2"/>
                  </a:cxn>
                  <a:cxn ang="10800000">
                    <a:pos x="wd2" y="hd2"/>
                  </a:cxn>
                  <a:cxn ang="16200000">
                    <a:pos x="wd2" y="hd2"/>
                  </a:cxn>
                </a:cxnLst>
                <a:rect l="0" t="0" r="r" b="b"/>
                <a:pathLst>
                  <a:path w="21271" h="19007" extrusionOk="0">
                    <a:moveTo>
                      <a:pt x="12" y="8869"/>
                    </a:moveTo>
                    <a:cubicBezTo>
                      <a:pt x="331" y="-787"/>
                      <a:pt x="6604" y="1776"/>
                      <a:pt x="8626" y="382"/>
                    </a:cubicBezTo>
                    <a:cubicBezTo>
                      <a:pt x="10649" y="-1012"/>
                      <a:pt x="10423" y="1975"/>
                      <a:pt x="12148" y="505"/>
                    </a:cubicBezTo>
                    <a:cubicBezTo>
                      <a:pt x="14096" y="2325"/>
                      <a:pt x="19979" y="-2021"/>
                      <a:pt x="21271" y="8382"/>
                    </a:cubicBezTo>
                    <a:cubicBezTo>
                      <a:pt x="21293" y="18053"/>
                      <a:pt x="14601" y="14836"/>
                      <a:pt x="12616" y="17815"/>
                    </a:cubicBezTo>
                    <a:cubicBezTo>
                      <a:pt x="10008" y="19088"/>
                      <a:pt x="10015" y="19579"/>
                      <a:pt x="7914" y="18088"/>
                    </a:cubicBezTo>
                    <a:cubicBezTo>
                      <a:pt x="5813" y="16597"/>
                      <a:pt x="-307" y="18525"/>
                      <a:pt x="12" y="8869"/>
                    </a:cubicBezTo>
                    <a:close/>
                  </a:path>
                </a:pathLst>
              </a:custGeom>
              <a:noFill/>
              <a:ln w="12700" cap="flat">
                <a:solidFill>
                  <a:srgbClr val="D69F8F"/>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404" name="椭圆 8"/>
              <p:cNvSpPr/>
              <p:nvPr/>
            </p:nvSpPr>
            <p:spPr>
              <a:xfrm>
                <a:off x="202349" y="31856"/>
                <a:ext cx="631658" cy="108150"/>
              </a:xfrm>
              <a:custGeom>
                <a:avLst/>
                <a:gdLst/>
                <a:ahLst/>
                <a:cxnLst>
                  <a:cxn ang="0">
                    <a:pos x="wd2" y="hd2"/>
                  </a:cxn>
                  <a:cxn ang="5400000">
                    <a:pos x="wd2" y="hd2"/>
                  </a:cxn>
                  <a:cxn ang="10800000">
                    <a:pos x="wd2" y="hd2"/>
                  </a:cxn>
                  <a:cxn ang="16200000">
                    <a:pos x="wd2" y="hd2"/>
                  </a:cxn>
                </a:cxnLst>
                <a:rect l="0" t="0" r="r" b="b"/>
                <a:pathLst>
                  <a:path w="21237" h="17401" extrusionOk="0">
                    <a:moveTo>
                      <a:pt x="14" y="7628"/>
                    </a:moveTo>
                    <a:cubicBezTo>
                      <a:pt x="368" y="429"/>
                      <a:pt x="6716" y="2072"/>
                      <a:pt x="8809" y="801"/>
                    </a:cubicBezTo>
                    <a:cubicBezTo>
                      <a:pt x="10902" y="-470"/>
                      <a:pt x="10717" y="1382"/>
                      <a:pt x="12571" y="0"/>
                    </a:cubicBezTo>
                    <a:cubicBezTo>
                      <a:pt x="14665" y="1711"/>
                      <a:pt x="19849" y="-3640"/>
                      <a:pt x="21237" y="6134"/>
                    </a:cubicBezTo>
                    <a:cubicBezTo>
                      <a:pt x="21261" y="15221"/>
                      <a:pt x="15207" y="13465"/>
                      <a:pt x="13074" y="16264"/>
                    </a:cubicBezTo>
                    <a:cubicBezTo>
                      <a:pt x="10270" y="17460"/>
                      <a:pt x="10196" y="17960"/>
                      <a:pt x="8019" y="16521"/>
                    </a:cubicBezTo>
                    <a:cubicBezTo>
                      <a:pt x="5843" y="15081"/>
                      <a:pt x="-339" y="14828"/>
                      <a:pt x="14" y="7628"/>
                    </a:cubicBezTo>
                    <a:close/>
                  </a:path>
                </a:pathLst>
              </a:custGeom>
              <a:noFill/>
              <a:ln w="12700" cap="flat">
                <a:solidFill>
                  <a:srgbClr val="D69F8F"/>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405" name="椭圆 8"/>
              <p:cNvSpPr/>
              <p:nvPr/>
            </p:nvSpPr>
            <p:spPr>
              <a:xfrm>
                <a:off x="373045" y="64256"/>
                <a:ext cx="254143" cy="48723"/>
              </a:xfrm>
              <a:custGeom>
                <a:avLst/>
                <a:gdLst/>
                <a:ahLst/>
                <a:cxnLst>
                  <a:cxn ang="0">
                    <a:pos x="wd2" y="hd2"/>
                  </a:cxn>
                  <a:cxn ang="5400000">
                    <a:pos x="wd2" y="hd2"/>
                  </a:cxn>
                  <a:cxn ang="10800000">
                    <a:pos x="wd2" y="hd2"/>
                  </a:cxn>
                  <a:cxn ang="16200000">
                    <a:pos x="wd2" y="hd2"/>
                  </a:cxn>
                </a:cxnLst>
                <a:rect l="0" t="0" r="r" b="b"/>
                <a:pathLst>
                  <a:path w="20448" h="16871" extrusionOk="0">
                    <a:moveTo>
                      <a:pt x="170" y="4883"/>
                    </a:moveTo>
                    <a:cubicBezTo>
                      <a:pt x="1471" y="-4314"/>
                      <a:pt x="4981" y="2463"/>
                      <a:pt x="6834" y="1649"/>
                    </a:cubicBezTo>
                    <a:cubicBezTo>
                      <a:pt x="8688" y="835"/>
                      <a:pt x="9582" y="1327"/>
                      <a:pt x="11290" y="0"/>
                    </a:cubicBezTo>
                    <a:cubicBezTo>
                      <a:pt x="13218" y="1644"/>
                      <a:pt x="19664" y="-2963"/>
                      <a:pt x="20448" y="8447"/>
                    </a:cubicBezTo>
                    <a:cubicBezTo>
                      <a:pt x="20470" y="17178"/>
                      <a:pt x="13856" y="13353"/>
                      <a:pt x="11891" y="16042"/>
                    </a:cubicBezTo>
                    <a:cubicBezTo>
                      <a:pt x="9309" y="17191"/>
                      <a:pt x="9277" y="17286"/>
                      <a:pt x="7323" y="15426"/>
                    </a:cubicBezTo>
                    <a:cubicBezTo>
                      <a:pt x="5370" y="13566"/>
                      <a:pt x="-1130" y="14079"/>
                      <a:pt x="170" y="4883"/>
                    </a:cubicBezTo>
                    <a:close/>
                  </a:path>
                </a:pathLst>
              </a:custGeom>
              <a:noFill/>
              <a:ln w="15875" cap="flat">
                <a:solidFill>
                  <a:srgbClr val="D69F8F"/>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grpSp>
        <p:sp>
          <p:nvSpPr>
            <p:cNvPr id="407" name="任意多边形 52"/>
            <p:cNvSpPr/>
            <p:nvPr/>
          </p:nvSpPr>
          <p:spPr>
            <a:xfrm>
              <a:off x="437233" y="378220"/>
              <a:ext cx="109625" cy="112643"/>
            </a:xfrm>
            <a:custGeom>
              <a:avLst/>
              <a:gdLst/>
              <a:ahLst/>
              <a:cxnLst>
                <a:cxn ang="0">
                  <a:pos x="wd2" y="hd2"/>
                </a:cxn>
                <a:cxn ang="5400000">
                  <a:pos x="wd2" y="hd2"/>
                </a:cxn>
                <a:cxn ang="10800000">
                  <a:pos x="wd2" y="hd2"/>
                </a:cxn>
                <a:cxn ang="16200000">
                  <a:pos x="wd2" y="hd2"/>
                </a:cxn>
              </a:cxnLst>
              <a:rect l="0" t="0" r="r" b="b"/>
              <a:pathLst>
                <a:path w="21586" h="21573" extrusionOk="0">
                  <a:moveTo>
                    <a:pt x="9700" y="1"/>
                  </a:moveTo>
                  <a:cubicBezTo>
                    <a:pt x="19452" y="30"/>
                    <a:pt x="19754" y="10482"/>
                    <a:pt x="21566" y="20879"/>
                  </a:cubicBezTo>
                  <a:lnTo>
                    <a:pt x="21586" y="21573"/>
                  </a:lnTo>
                  <a:lnTo>
                    <a:pt x="7" y="21573"/>
                  </a:lnTo>
                  <a:lnTo>
                    <a:pt x="0" y="20649"/>
                  </a:lnTo>
                  <a:cubicBezTo>
                    <a:pt x="-14" y="14502"/>
                    <a:pt x="557" y="-27"/>
                    <a:pt x="9700" y="1"/>
                  </a:cubicBezTo>
                  <a:close/>
                </a:path>
              </a:pathLst>
            </a:custGeom>
            <a:solidFill>
              <a:srgbClr val="D69F8F"/>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pic>
          <p:nvPicPr>
            <p:cNvPr id="408" name="图片 61" descr="图片 61"/>
            <p:cNvPicPr>
              <a:picLocks noChangeAspect="1"/>
            </p:cNvPicPr>
            <p:nvPr/>
          </p:nvPicPr>
          <p:blipFill>
            <a:blip r:embed="rId6"/>
            <a:stretch>
              <a:fillRect/>
            </a:stretch>
          </p:blipFill>
          <p:spPr>
            <a:xfrm>
              <a:off x="281343" y="-1"/>
              <a:ext cx="301088" cy="409156"/>
            </a:xfrm>
            <a:prstGeom prst="rect">
              <a:avLst/>
            </a:prstGeom>
            <a:ln w="12700" cap="flat">
              <a:noFill/>
              <a:miter lim="400000"/>
            </a:ln>
            <a:effectLst/>
          </p:spPr>
        </p:pic>
        <p:sp>
          <p:nvSpPr>
            <p:cNvPr id="409" name="泪滴形 60"/>
            <p:cNvSpPr/>
            <p:nvPr/>
          </p:nvSpPr>
          <p:spPr>
            <a:xfrm rot="2613137" flipH="1">
              <a:off x="464089" y="198494"/>
              <a:ext cx="52665" cy="53505"/>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6"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D69F8F"/>
            </a:solidFill>
            <a:ln w="12700" cap="flat">
              <a:solidFill>
                <a:srgbClr val="D69F8F"/>
              </a:solidFill>
              <a:prstDash val="solid"/>
              <a:miter lim="800000"/>
            </a:ln>
            <a:effectLst/>
          </p:spPr>
          <p:txBody>
            <a:bodyPr wrap="square" lIns="45719" tIns="45719" rIns="45719" bIns="45719" numCol="1" anchor="ctr">
              <a:noAutofit/>
            </a:bodyPr>
            <a:lstStyle/>
            <a:p>
              <a:pPr algn="ctr">
                <a:defRPr u="sng">
                  <a:solidFill>
                    <a:srgbClr val="FFFFFF"/>
                  </a:solidFill>
                </a:defRPr>
              </a:pPr>
              <a:endParaRPr/>
            </a:p>
          </p:txBody>
        </p:sp>
      </p:grpSp>
      <p:sp>
        <p:nvSpPr>
          <p:cNvPr id="411" name="文本框 64"/>
          <p:cNvSpPr txBox="1"/>
          <p:nvPr/>
        </p:nvSpPr>
        <p:spPr>
          <a:xfrm>
            <a:off x="1657137" y="5619224"/>
            <a:ext cx="1402418" cy="3708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defRPr sz="1600">
                <a:solidFill>
                  <a:srgbClr val="7E96A7"/>
                </a:solidFill>
                <a:latin typeface="方正行楷繁体"/>
                <a:ea typeface="方正行楷繁体"/>
                <a:cs typeface="方正行楷繁体"/>
                <a:sym typeface="方正行楷繁体"/>
              </a:defRPr>
            </a:lvl1pPr>
          </a:lstStyle>
          <a:p>
            <a:r>
              <a:t>一 茶 一 世  界</a:t>
            </a:r>
          </a:p>
        </p:txBody>
      </p:sp>
      <p:grpSp>
        <p:nvGrpSpPr>
          <p:cNvPr id="419" name="组合 65"/>
          <p:cNvGrpSpPr/>
          <p:nvPr/>
        </p:nvGrpSpPr>
        <p:grpSpPr>
          <a:xfrm>
            <a:off x="5583307" y="757777"/>
            <a:ext cx="1025384" cy="560850"/>
            <a:chOff x="0" y="0"/>
            <a:chExt cx="1025382" cy="560848"/>
          </a:xfrm>
        </p:grpSpPr>
        <p:grpSp>
          <p:nvGrpSpPr>
            <p:cNvPr id="415" name="组合 66"/>
            <p:cNvGrpSpPr/>
            <p:nvPr/>
          </p:nvGrpSpPr>
          <p:grpSpPr>
            <a:xfrm>
              <a:off x="-1" y="393498"/>
              <a:ext cx="1025384" cy="167351"/>
              <a:chOff x="0" y="0"/>
              <a:chExt cx="1025382" cy="167349"/>
            </a:xfrm>
          </p:grpSpPr>
          <p:sp>
            <p:nvSpPr>
              <p:cNvPr id="412" name="椭圆 8"/>
              <p:cNvSpPr/>
              <p:nvPr/>
            </p:nvSpPr>
            <p:spPr>
              <a:xfrm>
                <a:off x="0" y="-1"/>
                <a:ext cx="1025383" cy="167351"/>
              </a:xfrm>
              <a:custGeom>
                <a:avLst/>
                <a:gdLst/>
                <a:ahLst/>
                <a:cxnLst>
                  <a:cxn ang="0">
                    <a:pos x="wd2" y="hd2"/>
                  </a:cxn>
                  <a:cxn ang="5400000">
                    <a:pos x="wd2" y="hd2"/>
                  </a:cxn>
                  <a:cxn ang="10800000">
                    <a:pos x="wd2" y="hd2"/>
                  </a:cxn>
                  <a:cxn ang="16200000">
                    <a:pos x="wd2" y="hd2"/>
                  </a:cxn>
                </a:cxnLst>
                <a:rect l="0" t="0" r="r" b="b"/>
                <a:pathLst>
                  <a:path w="21271" h="19007" extrusionOk="0">
                    <a:moveTo>
                      <a:pt x="12" y="8869"/>
                    </a:moveTo>
                    <a:cubicBezTo>
                      <a:pt x="331" y="-787"/>
                      <a:pt x="6604" y="1776"/>
                      <a:pt x="8626" y="382"/>
                    </a:cubicBezTo>
                    <a:cubicBezTo>
                      <a:pt x="10649" y="-1012"/>
                      <a:pt x="10423" y="1975"/>
                      <a:pt x="12148" y="505"/>
                    </a:cubicBezTo>
                    <a:cubicBezTo>
                      <a:pt x="14096" y="2325"/>
                      <a:pt x="19979" y="-2021"/>
                      <a:pt x="21271" y="8382"/>
                    </a:cubicBezTo>
                    <a:cubicBezTo>
                      <a:pt x="21293" y="18053"/>
                      <a:pt x="14601" y="14836"/>
                      <a:pt x="12616" y="17815"/>
                    </a:cubicBezTo>
                    <a:cubicBezTo>
                      <a:pt x="10008" y="19088"/>
                      <a:pt x="10015" y="19579"/>
                      <a:pt x="7914" y="18088"/>
                    </a:cubicBezTo>
                    <a:cubicBezTo>
                      <a:pt x="5813" y="16597"/>
                      <a:pt x="-307" y="18525"/>
                      <a:pt x="12" y="8869"/>
                    </a:cubicBezTo>
                    <a:close/>
                  </a:path>
                </a:pathLst>
              </a:custGeom>
              <a:noFill/>
              <a:ln w="12700" cap="flat">
                <a:solidFill>
                  <a:srgbClr val="D69F8F"/>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413" name="椭圆 8"/>
              <p:cNvSpPr/>
              <p:nvPr/>
            </p:nvSpPr>
            <p:spPr>
              <a:xfrm>
                <a:off x="202349" y="31856"/>
                <a:ext cx="631658" cy="108150"/>
              </a:xfrm>
              <a:custGeom>
                <a:avLst/>
                <a:gdLst/>
                <a:ahLst/>
                <a:cxnLst>
                  <a:cxn ang="0">
                    <a:pos x="wd2" y="hd2"/>
                  </a:cxn>
                  <a:cxn ang="5400000">
                    <a:pos x="wd2" y="hd2"/>
                  </a:cxn>
                  <a:cxn ang="10800000">
                    <a:pos x="wd2" y="hd2"/>
                  </a:cxn>
                  <a:cxn ang="16200000">
                    <a:pos x="wd2" y="hd2"/>
                  </a:cxn>
                </a:cxnLst>
                <a:rect l="0" t="0" r="r" b="b"/>
                <a:pathLst>
                  <a:path w="21237" h="17401" extrusionOk="0">
                    <a:moveTo>
                      <a:pt x="14" y="7628"/>
                    </a:moveTo>
                    <a:cubicBezTo>
                      <a:pt x="368" y="429"/>
                      <a:pt x="6716" y="2072"/>
                      <a:pt x="8809" y="801"/>
                    </a:cubicBezTo>
                    <a:cubicBezTo>
                      <a:pt x="10902" y="-470"/>
                      <a:pt x="10717" y="1382"/>
                      <a:pt x="12571" y="0"/>
                    </a:cubicBezTo>
                    <a:cubicBezTo>
                      <a:pt x="14665" y="1711"/>
                      <a:pt x="19849" y="-3640"/>
                      <a:pt x="21237" y="6134"/>
                    </a:cubicBezTo>
                    <a:cubicBezTo>
                      <a:pt x="21261" y="15221"/>
                      <a:pt x="15207" y="13465"/>
                      <a:pt x="13074" y="16264"/>
                    </a:cubicBezTo>
                    <a:cubicBezTo>
                      <a:pt x="10270" y="17460"/>
                      <a:pt x="10196" y="17960"/>
                      <a:pt x="8019" y="16521"/>
                    </a:cubicBezTo>
                    <a:cubicBezTo>
                      <a:pt x="5843" y="15081"/>
                      <a:pt x="-339" y="14828"/>
                      <a:pt x="14" y="7628"/>
                    </a:cubicBezTo>
                    <a:close/>
                  </a:path>
                </a:pathLst>
              </a:custGeom>
              <a:noFill/>
              <a:ln w="12700" cap="flat">
                <a:solidFill>
                  <a:srgbClr val="D69F8F"/>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414" name="椭圆 8"/>
              <p:cNvSpPr/>
              <p:nvPr/>
            </p:nvSpPr>
            <p:spPr>
              <a:xfrm>
                <a:off x="373045" y="64256"/>
                <a:ext cx="254143" cy="48723"/>
              </a:xfrm>
              <a:custGeom>
                <a:avLst/>
                <a:gdLst/>
                <a:ahLst/>
                <a:cxnLst>
                  <a:cxn ang="0">
                    <a:pos x="wd2" y="hd2"/>
                  </a:cxn>
                  <a:cxn ang="5400000">
                    <a:pos x="wd2" y="hd2"/>
                  </a:cxn>
                  <a:cxn ang="10800000">
                    <a:pos x="wd2" y="hd2"/>
                  </a:cxn>
                  <a:cxn ang="16200000">
                    <a:pos x="wd2" y="hd2"/>
                  </a:cxn>
                </a:cxnLst>
                <a:rect l="0" t="0" r="r" b="b"/>
                <a:pathLst>
                  <a:path w="20448" h="16871" extrusionOk="0">
                    <a:moveTo>
                      <a:pt x="170" y="4883"/>
                    </a:moveTo>
                    <a:cubicBezTo>
                      <a:pt x="1471" y="-4314"/>
                      <a:pt x="4981" y="2463"/>
                      <a:pt x="6834" y="1649"/>
                    </a:cubicBezTo>
                    <a:cubicBezTo>
                      <a:pt x="8688" y="835"/>
                      <a:pt x="9582" y="1327"/>
                      <a:pt x="11290" y="0"/>
                    </a:cubicBezTo>
                    <a:cubicBezTo>
                      <a:pt x="13218" y="1644"/>
                      <a:pt x="19664" y="-2963"/>
                      <a:pt x="20448" y="8447"/>
                    </a:cubicBezTo>
                    <a:cubicBezTo>
                      <a:pt x="20470" y="17178"/>
                      <a:pt x="13856" y="13353"/>
                      <a:pt x="11891" y="16042"/>
                    </a:cubicBezTo>
                    <a:cubicBezTo>
                      <a:pt x="9309" y="17191"/>
                      <a:pt x="9277" y="17286"/>
                      <a:pt x="7323" y="15426"/>
                    </a:cubicBezTo>
                    <a:cubicBezTo>
                      <a:pt x="5370" y="13566"/>
                      <a:pt x="-1130" y="14079"/>
                      <a:pt x="170" y="4883"/>
                    </a:cubicBezTo>
                    <a:close/>
                  </a:path>
                </a:pathLst>
              </a:custGeom>
              <a:noFill/>
              <a:ln w="15875" cap="flat">
                <a:solidFill>
                  <a:srgbClr val="D69F8F"/>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grpSp>
        <p:sp>
          <p:nvSpPr>
            <p:cNvPr id="416" name="任意多边形 67"/>
            <p:cNvSpPr/>
            <p:nvPr/>
          </p:nvSpPr>
          <p:spPr>
            <a:xfrm>
              <a:off x="437233" y="378220"/>
              <a:ext cx="109625" cy="112643"/>
            </a:xfrm>
            <a:custGeom>
              <a:avLst/>
              <a:gdLst/>
              <a:ahLst/>
              <a:cxnLst>
                <a:cxn ang="0">
                  <a:pos x="wd2" y="hd2"/>
                </a:cxn>
                <a:cxn ang="5400000">
                  <a:pos x="wd2" y="hd2"/>
                </a:cxn>
                <a:cxn ang="10800000">
                  <a:pos x="wd2" y="hd2"/>
                </a:cxn>
                <a:cxn ang="16200000">
                  <a:pos x="wd2" y="hd2"/>
                </a:cxn>
              </a:cxnLst>
              <a:rect l="0" t="0" r="r" b="b"/>
              <a:pathLst>
                <a:path w="21586" h="21573" extrusionOk="0">
                  <a:moveTo>
                    <a:pt x="9700" y="1"/>
                  </a:moveTo>
                  <a:cubicBezTo>
                    <a:pt x="19452" y="30"/>
                    <a:pt x="19754" y="10482"/>
                    <a:pt x="21566" y="20879"/>
                  </a:cubicBezTo>
                  <a:lnTo>
                    <a:pt x="21586" y="21573"/>
                  </a:lnTo>
                  <a:lnTo>
                    <a:pt x="7" y="21573"/>
                  </a:lnTo>
                  <a:lnTo>
                    <a:pt x="0" y="20649"/>
                  </a:lnTo>
                  <a:cubicBezTo>
                    <a:pt x="-14" y="14502"/>
                    <a:pt x="557" y="-27"/>
                    <a:pt x="9700" y="1"/>
                  </a:cubicBezTo>
                  <a:close/>
                </a:path>
              </a:pathLst>
            </a:custGeom>
            <a:solidFill>
              <a:srgbClr val="D69F8F"/>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pic>
          <p:nvPicPr>
            <p:cNvPr id="417" name="图片 68" descr="图片 68"/>
            <p:cNvPicPr>
              <a:picLocks noChangeAspect="1"/>
            </p:cNvPicPr>
            <p:nvPr/>
          </p:nvPicPr>
          <p:blipFill>
            <a:blip r:embed="rId6"/>
            <a:stretch>
              <a:fillRect/>
            </a:stretch>
          </p:blipFill>
          <p:spPr>
            <a:xfrm>
              <a:off x="281343" y="-1"/>
              <a:ext cx="301088" cy="409156"/>
            </a:xfrm>
            <a:prstGeom prst="rect">
              <a:avLst/>
            </a:prstGeom>
            <a:ln w="12700" cap="flat">
              <a:noFill/>
              <a:miter lim="400000"/>
            </a:ln>
            <a:effectLst/>
          </p:spPr>
        </p:pic>
        <p:sp>
          <p:nvSpPr>
            <p:cNvPr id="418" name="泪滴形 69"/>
            <p:cNvSpPr/>
            <p:nvPr/>
          </p:nvSpPr>
          <p:spPr>
            <a:xfrm rot="2613137" flipH="1">
              <a:off x="464089" y="198494"/>
              <a:ext cx="52665" cy="53505"/>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6"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D69F8F"/>
            </a:solidFill>
            <a:ln w="12700" cap="flat">
              <a:solidFill>
                <a:srgbClr val="D69F8F"/>
              </a:solidFill>
              <a:prstDash val="solid"/>
              <a:miter lim="800000"/>
            </a:ln>
            <a:effectLst/>
          </p:spPr>
          <p:txBody>
            <a:bodyPr wrap="square" lIns="45719" tIns="45719" rIns="45719" bIns="45719" numCol="1" anchor="ctr">
              <a:noAutofit/>
            </a:bodyPr>
            <a:lstStyle/>
            <a:p>
              <a:pPr algn="ctr">
                <a:defRPr u="sng">
                  <a:solidFill>
                    <a:srgbClr val="FFFFFF"/>
                  </a:solidFill>
                </a:defRPr>
              </a:pPr>
              <a:endParaRPr/>
            </a:p>
          </p:txBody>
        </p:sp>
      </p:grpSp>
      <p:sp>
        <p:nvSpPr>
          <p:cNvPr id="420" name="文本框 73"/>
          <p:cNvSpPr txBox="1"/>
          <p:nvPr/>
        </p:nvSpPr>
        <p:spPr>
          <a:xfrm>
            <a:off x="5393261" y="1479500"/>
            <a:ext cx="1402419" cy="3708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defRPr sz="1600">
                <a:solidFill>
                  <a:srgbClr val="7E96A7"/>
                </a:solidFill>
                <a:latin typeface="方正行楷简体"/>
                <a:ea typeface="方正行楷简体"/>
                <a:cs typeface="方正行楷简体"/>
                <a:sym typeface="方正行楷简体"/>
              </a:defRPr>
            </a:lvl1pPr>
          </a:lstStyle>
          <a:p>
            <a:r>
              <a:t>一 茶 一 世  界</a:t>
            </a:r>
          </a:p>
        </p:txBody>
      </p:sp>
      <p:grpSp>
        <p:nvGrpSpPr>
          <p:cNvPr id="428" name="组合 74"/>
          <p:cNvGrpSpPr/>
          <p:nvPr/>
        </p:nvGrpSpPr>
        <p:grpSpPr>
          <a:xfrm>
            <a:off x="9286889" y="4780298"/>
            <a:ext cx="1025383" cy="560849"/>
            <a:chOff x="0" y="0"/>
            <a:chExt cx="1025382" cy="560848"/>
          </a:xfrm>
        </p:grpSpPr>
        <p:grpSp>
          <p:nvGrpSpPr>
            <p:cNvPr id="424" name="组合 75"/>
            <p:cNvGrpSpPr/>
            <p:nvPr/>
          </p:nvGrpSpPr>
          <p:grpSpPr>
            <a:xfrm>
              <a:off x="-1" y="393498"/>
              <a:ext cx="1025384" cy="167351"/>
              <a:chOff x="0" y="0"/>
              <a:chExt cx="1025382" cy="167349"/>
            </a:xfrm>
          </p:grpSpPr>
          <p:sp>
            <p:nvSpPr>
              <p:cNvPr id="421" name="椭圆 8"/>
              <p:cNvSpPr/>
              <p:nvPr/>
            </p:nvSpPr>
            <p:spPr>
              <a:xfrm>
                <a:off x="0" y="-1"/>
                <a:ext cx="1025383" cy="167351"/>
              </a:xfrm>
              <a:custGeom>
                <a:avLst/>
                <a:gdLst/>
                <a:ahLst/>
                <a:cxnLst>
                  <a:cxn ang="0">
                    <a:pos x="wd2" y="hd2"/>
                  </a:cxn>
                  <a:cxn ang="5400000">
                    <a:pos x="wd2" y="hd2"/>
                  </a:cxn>
                  <a:cxn ang="10800000">
                    <a:pos x="wd2" y="hd2"/>
                  </a:cxn>
                  <a:cxn ang="16200000">
                    <a:pos x="wd2" y="hd2"/>
                  </a:cxn>
                </a:cxnLst>
                <a:rect l="0" t="0" r="r" b="b"/>
                <a:pathLst>
                  <a:path w="21271" h="19007" extrusionOk="0">
                    <a:moveTo>
                      <a:pt x="12" y="8869"/>
                    </a:moveTo>
                    <a:cubicBezTo>
                      <a:pt x="331" y="-787"/>
                      <a:pt x="6604" y="1776"/>
                      <a:pt x="8626" y="382"/>
                    </a:cubicBezTo>
                    <a:cubicBezTo>
                      <a:pt x="10649" y="-1012"/>
                      <a:pt x="10423" y="1975"/>
                      <a:pt x="12148" y="505"/>
                    </a:cubicBezTo>
                    <a:cubicBezTo>
                      <a:pt x="14096" y="2325"/>
                      <a:pt x="19979" y="-2021"/>
                      <a:pt x="21271" y="8382"/>
                    </a:cubicBezTo>
                    <a:cubicBezTo>
                      <a:pt x="21293" y="18053"/>
                      <a:pt x="14601" y="14836"/>
                      <a:pt x="12616" y="17815"/>
                    </a:cubicBezTo>
                    <a:cubicBezTo>
                      <a:pt x="10008" y="19088"/>
                      <a:pt x="10015" y="19579"/>
                      <a:pt x="7914" y="18088"/>
                    </a:cubicBezTo>
                    <a:cubicBezTo>
                      <a:pt x="5813" y="16597"/>
                      <a:pt x="-307" y="18525"/>
                      <a:pt x="12" y="8869"/>
                    </a:cubicBezTo>
                    <a:close/>
                  </a:path>
                </a:pathLst>
              </a:custGeom>
              <a:noFill/>
              <a:ln w="12700" cap="flat">
                <a:solidFill>
                  <a:srgbClr val="D69F8F"/>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422" name="椭圆 8"/>
              <p:cNvSpPr/>
              <p:nvPr/>
            </p:nvSpPr>
            <p:spPr>
              <a:xfrm>
                <a:off x="202349" y="31856"/>
                <a:ext cx="631658" cy="108150"/>
              </a:xfrm>
              <a:custGeom>
                <a:avLst/>
                <a:gdLst/>
                <a:ahLst/>
                <a:cxnLst>
                  <a:cxn ang="0">
                    <a:pos x="wd2" y="hd2"/>
                  </a:cxn>
                  <a:cxn ang="5400000">
                    <a:pos x="wd2" y="hd2"/>
                  </a:cxn>
                  <a:cxn ang="10800000">
                    <a:pos x="wd2" y="hd2"/>
                  </a:cxn>
                  <a:cxn ang="16200000">
                    <a:pos x="wd2" y="hd2"/>
                  </a:cxn>
                </a:cxnLst>
                <a:rect l="0" t="0" r="r" b="b"/>
                <a:pathLst>
                  <a:path w="21237" h="17401" extrusionOk="0">
                    <a:moveTo>
                      <a:pt x="14" y="7628"/>
                    </a:moveTo>
                    <a:cubicBezTo>
                      <a:pt x="368" y="429"/>
                      <a:pt x="6716" y="2072"/>
                      <a:pt x="8809" y="801"/>
                    </a:cubicBezTo>
                    <a:cubicBezTo>
                      <a:pt x="10902" y="-470"/>
                      <a:pt x="10717" y="1382"/>
                      <a:pt x="12571" y="0"/>
                    </a:cubicBezTo>
                    <a:cubicBezTo>
                      <a:pt x="14665" y="1711"/>
                      <a:pt x="19849" y="-3640"/>
                      <a:pt x="21237" y="6134"/>
                    </a:cubicBezTo>
                    <a:cubicBezTo>
                      <a:pt x="21261" y="15221"/>
                      <a:pt x="15207" y="13465"/>
                      <a:pt x="13074" y="16264"/>
                    </a:cubicBezTo>
                    <a:cubicBezTo>
                      <a:pt x="10270" y="17460"/>
                      <a:pt x="10196" y="17960"/>
                      <a:pt x="8019" y="16521"/>
                    </a:cubicBezTo>
                    <a:cubicBezTo>
                      <a:pt x="5843" y="15081"/>
                      <a:pt x="-339" y="14828"/>
                      <a:pt x="14" y="7628"/>
                    </a:cubicBezTo>
                    <a:close/>
                  </a:path>
                </a:pathLst>
              </a:custGeom>
              <a:noFill/>
              <a:ln w="12700" cap="flat">
                <a:solidFill>
                  <a:srgbClr val="D69F8F"/>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423" name="椭圆 8"/>
              <p:cNvSpPr/>
              <p:nvPr/>
            </p:nvSpPr>
            <p:spPr>
              <a:xfrm>
                <a:off x="373045" y="64256"/>
                <a:ext cx="254143" cy="48723"/>
              </a:xfrm>
              <a:custGeom>
                <a:avLst/>
                <a:gdLst/>
                <a:ahLst/>
                <a:cxnLst>
                  <a:cxn ang="0">
                    <a:pos x="wd2" y="hd2"/>
                  </a:cxn>
                  <a:cxn ang="5400000">
                    <a:pos x="wd2" y="hd2"/>
                  </a:cxn>
                  <a:cxn ang="10800000">
                    <a:pos x="wd2" y="hd2"/>
                  </a:cxn>
                  <a:cxn ang="16200000">
                    <a:pos x="wd2" y="hd2"/>
                  </a:cxn>
                </a:cxnLst>
                <a:rect l="0" t="0" r="r" b="b"/>
                <a:pathLst>
                  <a:path w="20448" h="16871" extrusionOk="0">
                    <a:moveTo>
                      <a:pt x="170" y="4883"/>
                    </a:moveTo>
                    <a:cubicBezTo>
                      <a:pt x="1471" y="-4314"/>
                      <a:pt x="4981" y="2463"/>
                      <a:pt x="6834" y="1649"/>
                    </a:cubicBezTo>
                    <a:cubicBezTo>
                      <a:pt x="8688" y="835"/>
                      <a:pt x="9582" y="1327"/>
                      <a:pt x="11290" y="0"/>
                    </a:cubicBezTo>
                    <a:cubicBezTo>
                      <a:pt x="13218" y="1644"/>
                      <a:pt x="19664" y="-2963"/>
                      <a:pt x="20448" y="8447"/>
                    </a:cubicBezTo>
                    <a:cubicBezTo>
                      <a:pt x="20470" y="17178"/>
                      <a:pt x="13856" y="13353"/>
                      <a:pt x="11891" y="16042"/>
                    </a:cubicBezTo>
                    <a:cubicBezTo>
                      <a:pt x="9309" y="17191"/>
                      <a:pt x="9277" y="17286"/>
                      <a:pt x="7323" y="15426"/>
                    </a:cubicBezTo>
                    <a:cubicBezTo>
                      <a:pt x="5370" y="13566"/>
                      <a:pt x="-1130" y="14079"/>
                      <a:pt x="170" y="4883"/>
                    </a:cubicBezTo>
                    <a:close/>
                  </a:path>
                </a:pathLst>
              </a:custGeom>
              <a:noFill/>
              <a:ln w="15875" cap="flat">
                <a:solidFill>
                  <a:srgbClr val="D69F8F"/>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grpSp>
        <p:sp>
          <p:nvSpPr>
            <p:cNvPr id="425" name="任意多边形 76"/>
            <p:cNvSpPr/>
            <p:nvPr/>
          </p:nvSpPr>
          <p:spPr>
            <a:xfrm>
              <a:off x="437233" y="378220"/>
              <a:ext cx="109625" cy="112643"/>
            </a:xfrm>
            <a:custGeom>
              <a:avLst/>
              <a:gdLst/>
              <a:ahLst/>
              <a:cxnLst>
                <a:cxn ang="0">
                  <a:pos x="wd2" y="hd2"/>
                </a:cxn>
                <a:cxn ang="5400000">
                  <a:pos x="wd2" y="hd2"/>
                </a:cxn>
                <a:cxn ang="10800000">
                  <a:pos x="wd2" y="hd2"/>
                </a:cxn>
                <a:cxn ang="16200000">
                  <a:pos x="wd2" y="hd2"/>
                </a:cxn>
              </a:cxnLst>
              <a:rect l="0" t="0" r="r" b="b"/>
              <a:pathLst>
                <a:path w="21586" h="21573" extrusionOk="0">
                  <a:moveTo>
                    <a:pt x="9700" y="1"/>
                  </a:moveTo>
                  <a:cubicBezTo>
                    <a:pt x="19452" y="30"/>
                    <a:pt x="19754" y="10482"/>
                    <a:pt x="21566" y="20879"/>
                  </a:cubicBezTo>
                  <a:lnTo>
                    <a:pt x="21586" y="21573"/>
                  </a:lnTo>
                  <a:lnTo>
                    <a:pt x="7" y="21573"/>
                  </a:lnTo>
                  <a:lnTo>
                    <a:pt x="0" y="20649"/>
                  </a:lnTo>
                  <a:cubicBezTo>
                    <a:pt x="-14" y="14502"/>
                    <a:pt x="557" y="-27"/>
                    <a:pt x="9700" y="1"/>
                  </a:cubicBezTo>
                  <a:close/>
                </a:path>
              </a:pathLst>
            </a:custGeom>
            <a:solidFill>
              <a:srgbClr val="D69F8F"/>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pic>
          <p:nvPicPr>
            <p:cNvPr id="426" name="图片 77" descr="图片 77"/>
            <p:cNvPicPr>
              <a:picLocks noChangeAspect="1"/>
            </p:cNvPicPr>
            <p:nvPr/>
          </p:nvPicPr>
          <p:blipFill>
            <a:blip r:embed="rId6"/>
            <a:stretch>
              <a:fillRect/>
            </a:stretch>
          </p:blipFill>
          <p:spPr>
            <a:xfrm>
              <a:off x="281343" y="-1"/>
              <a:ext cx="301088" cy="409156"/>
            </a:xfrm>
            <a:prstGeom prst="rect">
              <a:avLst/>
            </a:prstGeom>
            <a:ln w="12700" cap="flat">
              <a:noFill/>
              <a:miter lim="400000"/>
            </a:ln>
            <a:effectLst/>
          </p:spPr>
        </p:pic>
        <p:sp>
          <p:nvSpPr>
            <p:cNvPr id="427" name="泪滴形 78"/>
            <p:cNvSpPr/>
            <p:nvPr/>
          </p:nvSpPr>
          <p:spPr>
            <a:xfrm rot="2613137" flipH="1">
              <a:off x="464089" y="198494"/>
              <a:ext cx="52665" cy="53505"/>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6"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D69F8F"/>
            </a:solidFill>
            <a:ln w="12700" cap="flat">
              <a:solidFill>
                <a:srgbClr val="D69F8F"/>
              </a:solidFill>
              <a:prstDash val="solid"/>
              <a:miter lim="800000"/>
            </a:ln>
            <a:effectLst/>
          </p:spPr>
          <p:txBody>
            <a:bodyPr wrap="square" lIns="45719" tIns="45719" rIns="45719" bIns="45719" numCol="1" anchor="ctr">
              <a:noAutofit/>
            </a:bodyPr>
            <a:lstStyle/>
            <a:p>
              <a:pPr algn="ctr">
                <a:defRPr u="sng">
                  <a:solidFill>
                    <a:srgbClr val="FFFFFF"/>
                  </a:solidFill>
                </a:defRPr>
              </a:pPr>
              <a:endParaRPr/>
            </a:p>
          </p:txBody>
        </p:sp>
      </p:grpSp>
      <p:sp>
        <p:nvSpPr>
          <p:cNvPr id="429" name="文本框 82"/>
          <p:cNvSpPr txBox="1"/>
          <p:nvPr/>
        </p:nvSpPr>
        <p:spPr>
          <a:xfrm>
            <a:off x="9111742" y="5510993"/>
            <a:ext cx="1402418" cy="3708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defRPr sz="1600">
                <a:solidFill>
                  <a:srgbClr val="7E96A7"/>
                </a:solidFill>
                <a:latin typeface="方正行楷简体"/>
                <a:ea typeface="方正行楷简体"/>
                <a:cs typeface="方正行楷简体"/>
                <a:sym typeface="方正行楷简体"/>
              </a:defRPr>
            </a:lvl1pPr>
          </a:lstStyle>
          <a:p>
            <a:r>
              <a:t>一 茶 一 世  界</a:t>
            </a:r>
          </a:p>
        </p:txBody>
      </p:sp>
      <p:pic>
        <p:nvPicPr>
          <p:cNvPr id="430" name="图片 40" descr="图片 40"/>
          <p:cNvPicPr>
            <a:picLocks noChangeAspect="1"/>
          </p:cNvPicPr>
          <p:nvPr/>
        </p:nvPicPr>
        <p:blipFill>
          <a:blip r:embed="rId7"/>
          <a:stretch>
            <a:fillRect/>
          </a:stretch>
        </p:blipFill>
        <p:spPr>
          <a:xfrm>
            <a:off x="2265098" y="1798449"/>
            <a:ext cx="175321" cy="450182"/>
          </a:xfrm>
          <a:prstGeom prst="rect">
            <a:avLst/>
          </a:prstGeom>
          <a:ln w="12700">
            <a:miter lim="400000"/>
          </a:ln>
        </p:spPr>
      </p:pic>
      <p:pic>
        <p:nvPicPr>
          <p:cNvPr id="431" name="图片 41" descr="图片 41"/>
          <p:cNvPicPr>
            <a:picLocks noChangeAspect="1"/>
          </p:cNvPicPr>
          <p:nvPr/>
        </p:nvPicPr>
        <p:blipFill>
          <a:blip r:embed="rId8"/>
          <a:stretch>
            <a:fillRect/>
          </a:stretch>
        </p:blipFill>
        <p:spPr>
          <a:xfrm>
            <a:off x="2294689" y="1034776"/>
            <a:ext cx="291460" cy="763674"/>
          </a:xfrm>
          <a:prstGeom prst="rect">
            <a:avLst/>
          </a:prstGeom>
          <a:ln w="12700">
            <a:miter lim="400000"/>
          </a:ln>
        </p:spPr>
      </p:pic>
      <p:pic>
        <p:nvPicPr>
          <p:cNvPr id="432" name="图片 53" descr="图片 53"/>
          <p:cNvPicPr>
            <a:picLocks noChangeAspect="1"/>
          </p:cNvPicPr>
          <p:nvPr/>
        </p:nvPicPr>
        <p:blipFill>
          <a:blip r:embed="rId7"/>
          <a:stretch>
            <a:fillRect/>
          </a:stretch>
        </p:blipFill>
        <p:spPr>
          <a:xfrm>
            <a:off x="6828357" y="4523089"/>
            <a:ext cx="175321" cy="450182"/>
          </a:xfrm>
          <a:prstGeom prst="rect">
            <a:avLst/>
          </a:prstGeom>
          <a:ln w="12700">
            <a:miter lim="400000"/>
          </a:ln>
        </p:spPr>
      </p:pic>
      <p:pic>
        <p:nvPicPr>
          <p:cNvPr id="433" name="图片 54" descr="图片 54"/>
          <p:cNvPicPr>
            <a:picLocks noChangeAspect="1"/>
          </p:cNvPicPr>
          <p:nvPr/>
        </p:nvPicPr>
        <p:blipFill>
          <a:blip r:embed="rId8"/>
          <a:stretch>
            <a:fillRect/>
          </a:stretch>
        </p:blipFill>
        <p:spPr>
          <a:xfrm flipH="1">
            <a:off x="6652237" y="4107160"/>
            <a:ext cx="291461" cy="763674"/>
          </a:xfrm>
          <a:prstGeom prst="rect">
            <a:avLst/>
          </a:prstGeom>
          <a:ln w="12700">
            <a:miter lim="400000"/>
          </a:ln>
        </p:spPr>
      </p:pic>
      <p:sp>
        <p:nvSpPr>
          <p:cNvPr id="434" name="types">
            <a:hlinkClick r:id="" action="ppaction://hlinkshowjump?jump=nextslide"/>
          </p:cNvPr>
          <p:cNvSpPr txBox="1"/>
          <p:nvPr/>
        </p:nvSpPr>
        <p:spPr>
          <a:xfrm>
            <a:off x="5569565" y="2760018"/>
            <a:ext cx="1052870" cy="5232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defRPr sz="2800">
                <a:solidFill>
                  <a:srgbClr val="032D49"/>
                </a:solidFill>
                <a:latin typeface="方正古隶简体"/>
                <a:ea typeface="方正古隶简体"/>
                <a:cs typeface="方正古隶简体"/>
                <a:sym typeface="方正古隶简体"/>
              </a:defRPr>
            </a:lvl1pPr>
          </a:lstStyle>
          <a:p>
            <a:r>
              <a:t>types </a:t>
            </a: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DBA392"/>
        </a:solidFill>
        <a:effectLst/>
      </p:bgPr>
    </p:bg>
    <p:spTree>
      <p:nvGrpSpPr>
        <p:cNvPr id="1" name=""/>
        <p:cNvGrpSpPr/>
        <p:nvPr/>
      </p:nvGrpSpPr>
      <p:grpSpPr>
        <a:xfrm>
          <a:off x="0" y="0"/>
          <a:ext cx="0" cy="0"/>
          <a:chOff x="0" y="0"/>
          <a:chExt cx="0" cy="0"/>
        </a:xfrm>
      </p:grpSpPr>
      <p:pic>
        <p:nvPicPr>
          <p:cNvPr id="436" name="图片 22" descr="图片 22"/>
          <p:cNvPicPr>
            <a:picLocks noChangeAspect="1"/>
          </p:cNvPicPr>
          <p:nvPr/>
        </p:nvPicPr>
        <p:blipFill>
          <a:blip r:embed="rId2"/>
          <a:srcRect r="2" b="2"/>
          <a:stretch>
            <a:fillRect/>
          </a:stretch>
        </p:blipFill>
        <p:spPr>
          <a:xfrm>
            <a:off x="288860" y="3040477"/>
            <a:ext cx="3472261" cy="359449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9518"/>
                </a:lnTo>
                <a:lnTo>
                  <a:pt x="21548" y="9537"/>
                </a:lnTo>
                <a:cubicBezTo>
                  <a:pt x="21260" y="9618"/>
                  <a:pt x="20962" y="9661"/>
                  <a:pt x="20657" y="9661"/>
                </a:cubicBezTo>
                <a:cubicBezTo>
                  <a:pt x="18213" y="9661"/>
                  <a:pt x="16233" y="6928"/>
                  <a:pt x="16233" y="3558"/>
                </a:cubicBezTo>
                <a:cubicBezTo>
                  <a:pt x="16233" y="2295"/>
                  <a:pt x="16511" y="1122"/>
                  <a:pt x="16988" y="148"/>
                </a:cubicBezTo>
                <a:lnTo>
                  <a:pt x="17075" y="0"/>
                </a:lnTo>
                <a:lnTo>
                  <a:pt x="0" y="0"/>
                </a:lnTo>
                <a:close/>
              </a:path>
            </a:pathLst>
          </a:custGeom>
          <a:ln w="12700">
            <a:miter lim="400000"/>
          </a:ln>
        </p:spPr>
      </p:pic>
      <p:sp>
        <p:nvSpPr>
          <p:cNvPr id="437" name="椭圆 13"/>
          <p:cNvSpPr/>
          <p:nvPr/>
        </p:nvSpPr>
        <p:spPr>
          <a:xfrm flipH="1">
            <a:off x="9362302" y="2228806"/>
            <a:ext cx="2656703" cy="1200195"/>
          </a:xfrm>
          <a:prstGeom prst="ellipse">
            <a:avLst/>
          </a:prstGeom>
          <a:ln w="15875">
            <a:solidFill>
              <a:srgbClr val="FFFFFF"/>
            </a:solidFill>
            <a:miter/>
          </a:ln>
        </p:spPr>
        <p:txBody>
          <a:bodyPr lIns="45719" rIns="45719" anchor="ctr"/>
          <a:lstStyle/>
          <a:p>
            <a:pPr algn="ctr">
              <a:defRPr u="sng">
                <a:solidFill>
                  <a:srgbClr val="FFFFFF"/>
                </a:solidFill>
              </a:defRPr>
            </a:pPr>
            <a:endParaRPr/>
          </a:p>
        </p:txBody>
      </p:sp>
      <p:sp>
        <p:nvSpPr>
          <p:cNvPr id="438" name="椭圆 14"/>
          <p:cNvSpPr/>
          <p:nvPr/>
        </p:nvSpPr>
        <p:spPr>
          <a:xfrm flipH="1">
            <a:off x="9731416" y="2395557"/>
            <a:ext cx="1918473" cy="866693"/>
          </a:xfrm>
          <a:prstGeom prst="ellipse">
            <a:avLst/>
          </a:prstGeom>
          <a:ln w="15875">
            <a:solidFill>
              <a:srgbClr val="FFFFFF"/>
            </a:solidFill>
            <a:miter/>
          </a:ln>
        </p:spPr>
        <p:txBody>
          <a:bodyPr lIns="45719" rIns="45719" anchor="ctr"/>
          <a:lstStyle/>
          <a:p>
            <a:pPr algn="ctr">
              <a:defRPr u="sng">
                <a:solidFill>
                  <a:srgbClr val="FFFFFF"/>
                </a:solidFill>
              </a:defRPr>
            </a:pPr>
            <a:endParaRPr/>
          </a:p>
        </p:txBody>
      </p:sp>
      <p:sp>
        <p:nvSpPr>
          <p:cNvPr id="439" name="椭圆 15"/>
          <p:cNvSpPr/>
          <p:nvPr/>
        </p:nvSpPr>
        <p:spPr>
          <a:xfrm flipH="1">
            <a:off x="10123095" y="2617327"/>
            <a:ext cx="1135117" cy="423151"/>
          </a:xfrm>
          <a:prstGeom prst="ellipse">
            <a:avLst/>
          </a:prstGeom>
          <a:ln w="38100">
            <a:solidFill>
              <a:srgbClr val="FFFFFF"/>
            </a:solidFill>
            <a:miter/>
          </a:ln>
        </p:spPr>
        <p:txBody>
          <a:bodyPr lIns="45719" rIns="45719" anchor="ctr"/>
          <a:lstStyle/>
          <a:p>
            <a:pPr algn="ctr">
              <a:defRPr u="sng">
                <a:solidFill>
                  <a:srgbClr val="FFFFFF"/>
                </a:solidFill>
              </a:defRPr>
            </a:pPr>
            <a:endParaRPr/>
          </a:p>
        </p:txBody>
      </p:sp>
      <p:sp>
        <p:nvSpPr>
          <p:cNvPr id="440" name="任意多边形 16"/>
          <p:cNvSpPr/>
          <p:nvPr/>
        </p:nvSpPr>
        <p:spPr>
          <a:xfrm flipH="1">
            <a:off x="10437168" y="2450577"/>
            <a:ext cx="506979" cy="459576"/>
          </a:xfrm>
          <a:custGeom>
            <a:avLst/>
            <a:gdLst/>
            <a:ahLst/>
            <a:cxnLst>
              <a:cxn ang="0">
                <a:pos x="wd2" y="hd2"/>
              </a:cxn>
              <a:cxn ang="5400000">
                <a:pos x="wd2" y="hd2"/>
              </a:cxn>
              <a:cxn ang="10800000">
                <a:pos x="wd2" y="hd2"/>
              </a:cxn>
              <a:cxn ang="16200000">
                <a:pos x="wd2" y="hd2"/>
              </a:cxn>
            </a:cxnLst>
            <a:rect l="0" t="0" r="r" b="b"/>
            <a:pathLst>
              <a:path w="21579" h="18514" extrusionOk="0">
                <a:moveTo>
                  <a:pt x="10213" y="0"/>
                </a:moveTo>
                <a:cubicBezTo>
                  <a:pt x="19962" y="28"/>
                  <a:pt x="19748" y="6123"/>
                  <a:pt x="21559" y="15970"/>
                </a:cubicBezTo>
                <a:lnTo>
                  <a:pt x="21579" y="16627"/>
                </a:lnTo>
                <a:cubicBezTo>
                  <a:pt x="21586" y="16847"/>
                  <a:pt x="3603" y="16773"/>
                  <a:pt x="7" y="16627"/>
                </a:cubicBezTo>
                <a:cubicBezTo>
                  <a:pt x="5" y="16336"/>
                  <a:pt x="14" y="21574"/>
                  <a:pt x="0" y="15752"/>
                </a:cubicBezTo>
                <a:cubicBezTo>
                  <a:pt x="-14" y="9930"/>
                  <a:pt x="1073" y="-26"/>
                  <a:pt x="10213" y="0"/>
                </a:cubicBezTo>
                <a:close/>
              </a:path>
            </a:pathLst>
          </a:custGeom>
          <a:solidFill>
            <a:srgbClr val="FFFFFF"/>
          </a:solidFill>
          <a:ln w="12700">
            <a:miter lim="400000"/>
          </a:ln>
        </p:spPr>
        <p:txBody>
          <a:bodyPr lIns="45719" rIns="45719" anchor="ctr"/>
          <a:lstStyle/>
          <a:p>
            <a:pPr algn="ctr">
              <a:defRPr u="sng">
                <a:solidFill>
                  <a:srgbClr val="FFFFFF"/>
                </a:solidFill>
              </a:defRPr>
            </a:pPr>
            <a:endParaRPr/>
          </a:p>
        </p:txBody>
      </p:sp>
      <p:pic>
        <p:nvPicPr>
          <p:cNvPr id="441" name="图片 17" descr="图片 17"/>
          <p:cNvPicPr>
            <a:picLocks noChangeAspect="1"/>
          </p:cNvPicPr>
          <p:nvPr/>
        </p:nvPicPr>
        <p:blipFill>
          <a:blip r:embed="rId3"/>
          <a:stretch>
            <a:fillRect/>
          </a:stretch>
        </p:blipFill>
        <p:spPr>
          <a:xfrm flipH="1">
            <a:off x="10437893" y="1019642"/>
            <a:ext cx="1012500" cy="1375915"/>
          </a:xfrm>
          <a:prstGeom prst="rect">
            <a:avLst/>
          </a:prstGeom>
          <a:ln w="12700">
            <a:miter lim="400000"/>
          </a:ln>
        </p:spPr>
      </p:pic>
      <p:sp>
        <p:nvSpPr>
          <p:cNvPr id="442" name="泪滴形 18"/>
          <p:cNvSpPr/>
          <p:nvPr/>
        </p:nvSpPr>
        <p:spPr>
          <a:xfrm rot="2613137" flipH="1">
            <a:off x="10535272" y="1191871"/>
            <a:ext cx="183187" cy="186109"/>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FFFFFF"/>
          </a:solidFill>
          <a:ln w="12700">
            <a:miter lim="400000"/>
          </a:ln>
        </p:spPr>
        <p:txBody>
          <a:bodyPr lIns="45719" rIns="45719" anchor="ctr"/>
          <a:lstStyle/>
          <a:p>
            <a:pPr algn="ctr">
              <a:defRPr u="sng">
                <a:solidFill>
                  <a:srgbClr val="FFFFFF"/>
                </a:solidFill>
              </a:defRPr>
            </a:pPr>
            <a:endParaRPr/>
          </a:p>
        </p:txBody>
      </p:sp>
      <p:sp>
        <p:nvSpPr>
          <p:cNvPr id="443" name="文本框 19"/>
          <p:cNvSpPr txBox="1"/>
          <p:nvPr/>
        </p:nvSpPr>
        <p:spPr>
          <a:xfrm rot="21559409">
            <a:off x="9572647" y="1274529"/>
            <a:ext cx="1856816" cy="10439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p>
            <a:pPr>
              <a:defRPr sz="5400">
                <a:solidFill>
                  <a:srgbClr val="FFFFFF"/>
                </a:solidFill>
                <a:latin typeface="方正古隶简体"/>
                <a:ea typeface="方正古隶简体"/>
                <a:cs typeface="方正古隶简体"/>
                <a:sym typeface="方正古隶简体"/>
              </a:defRPr>
            </a:pPr>
            <a:r>
              <a:t>茶  世</a:t>
            </a:r>
          </a:p>
        </p:txBody>
      </p:sp>
      <p:pic>
        <p:nvPicPr>
          <p:cNvPr id="444" name="图片 20" descr="图片 20"/>
          <p:cNvPicPr>
            <a:picLocks noChangeAspect="1"/>
          </p:cNvPicPr>
          <p:nvPr/>
        </p:nvPicPr>
        <p:blipFill>
          <a:blip r:embed="rId4"/>
          <a:stretch>
            <a:fillRect/>
          </a:stretch>
        </p:blipFill>
        <p:spPr>
          <a:xfrm>
            <a:off x="3026438" y="1053108"/>
            <a:ext cx="827147" cy="3551588"/>
          </a:xfrm>
          <a:prstGeom prst="rect">
            <a:avLst/>
          </a:prstGeom>
          <a:ln w="12700">
            <a:miter lim="400000"/>
          </a:ln>
        </p:spPr>
      </p:pic>
      <p:pic>
        <p:nvPicPr>
          <p:cNvPr id="445" name="图片 23" descr="图片 23"/>
          <p:cNvPicPr>
            <a:picLocks noChangeAspect="1"/>
          </p:cNvPicPr>
          <p:nvPr/>
        </p:nvPicPr>
        <p:blipFill>
          <a:blip r:embed="rId5"/>
          <a:stretch>
            <a:fillRect/>
          </a:stretch>
        </p:blipFill>
        <p:spPr>
          <a:xfrm>
            <a:off x="3411006" y="3485836"/>
            <a:ext cx="271912" cy="925100"/>
          </a:xfrm>
          <a:prstGeom prst="rect">
            <a:avLst/>
          </a:prstGeom>
          <a:ln w="12700">
            <a:miter lim="400000"/>
          </a:ln>
        </p:spPr>
      </p:pic>
      <p:pic>
        <p:nvPicPr>
          <p:cNvPr id="446" name="图片 24" descr="图片 24"/>
          <p:cNvPicPr>
            <a:picLocks noChangeAspect="1"/>
          </p:cNvPicPr>
          <p:nvPr/>
        </p:nvPicPr>
        <p:blipFill>
          <a:blip r:embed="rId6"/>
          <a:stretch>
            <a:fillRect/>
          </a:stretch>
        </p:blipFill>
        <p:spPr>
          <a:xfrm flipH="1">
            <a:off x="3148089" y="2910152"/>
            <a:ext cx="349255" cy="915105"/>
          </a:xfrm>
          <a:prstGeom prst="rect">
            <a:avLst/>
          </a:prstGeom>
          <a:ln w="12700">
            <a:miter lim="400000"/>
          </a:ln>
        </p:spPr>
      </p:pic>
      <p:sp>
        <p:nvSpPr>
          <p:cNvPr id="447" name="The Art of Tea 茶艺"/>
          <p:cNvSpPr txBox="1">
            <a:spLocks noGrp="1"/>
          </p:cNvSpPr>
          <p:nvPr>
            <p:ph type="title"/>
          </p:nvPr>
        </p:nvSpPr>
        <p:spPr>
          <a:xfrm>
            <a:off x="1981200" y="223837"/>
            <a:ext cx="8229600" cy="1143001"/>
          </a:xfrm>
          <a:prstGeom prst="rect">
            <a:avLst/>
          </a:prstGeom>
        </p:spPr>
        <p:txBody>
          <a:bodyPr/>
          <a:lstStyle/>
          <a:p>
            <a:pPr algn="ctr">
              <a:lnSpc>
                <a:spcPct val="100000"/>
              </a:lnSpc>
              <a:defRPr>
                <a:latin typeface="Arial"/>
                <a:ea typeface="Arial"/>
                <a:cs typeface="Arial"/>
                <a:sym typeface="Arial"/>
              </a:defRPr>
            </a:pPr>
            <a:r>
              <a:t>The Art of Tea </a:t>
            </a:r>
            <a:r>
              <a:rPr>
                <a:solidFill>
                  <a:srgbClr val="CC0000"/>
                </a:solidFill>
                <a:latin typeface="宋体"/>
                <a:ea typeface="宋体"/>
                <a:cs typeface="宋体"/>
                <a:sym typeface="宋体"/>
              </a:rPr>
              <a:t>茶艺</a:t>
            </a:r>
          </a:p>
        </p:txBody>
      </p:sp>
      <p:sp>
        <p:nvSpPr>
          <p:cNvPr id="448" name="The art of tea including the tea ceremony, the technique of brewing tea, the process of tasting tea, tea set, tea paintings, etc."/>
          <p:cNvSpPr txBox="1">
            <a:spLocks noGrp="1"/>
          </p:cNvSpPr>
          <p:nvPr>
            <p:ph type="body" sz="half" idx="1"/>
          </p:nvPr>
        </p:nvSpPr>
        <p:spPr>
          <a:xfrm>
            <a:off x="2801143" y="1685405"/>
            <a:ext cx="6945314" cy="4525963"/>
          </a:xfrm>
          <a:prstGeom prst="rect">
            <a:avLst/>
          </a:prstGeom>
        </p:spPr>
        <p:txBody>
          <a:bodyPr/>
          <a:lstStyle/>
          <a:p>
            <a:pPr marL="342900" indent="-342900">
              <a:lnSpc>
                <a:spcPct val="100000"/>
              </a:lnSpc>
              <a:spcBef>
                <a:spcPts val="500"/>
              </a:spcBef>
              <a:buFontTx/>
              <a:defRPr sz="2400">
                <a:latin typeface="Arial"/>
                <a:ea typeface="Arial"/>
                <a:cs typeface="Arial"/>
                <a:sym typeface="Arial"/>
              </a:defRPr>
            </a:pPr>
            <a:r>
              <a:t>The art of </a:t>
            </a:r>
            <a:r>
              <a:rPr u="sng">
                <a:solidFill>
                  <a:srgbClr val="009999"/>
                </a:solidFill>
                <a:uFill>
                  <a:solidFill>
                    <a:srgbClr val="009999"/>
                  </a:solidFill>
                </a:uFill>
                <a:hlinkClick r:id="rId7"/>
              </a:rPr>
              <a:t>tea</a:t>
            </a:r>
            <a:r>
              <a:t> including the tea ceremony, the technique of brewing tea, the process of tasting tea, tea set, tea paintings, etc.</a:t>
            </a:r>
          </a:p>
        </p:txBody>
      </p:sp>
      <p:pic>
        <p:nvPicPr>
          <p:cNvPr id="449" name="b_gxh1006_1224761143269.jpeg" descr="b_gxh1006_1224761143269.jpeg"/>
          <p:cNvPicPr>
            <a:picLocks noChangeAspect="1"/>
          </p:cNvPicPr>
          <p:nvPr/>
        </p:nvPicPr>
        <p:blipFill>
          <a:blip r:embed="rId8"/>
          <a:stretch>
            <a:fillRect/>
          </a:stretch>
        </p:blipFill>
        <p:spPr>
          <a:xfrm>
            <a:off x="5829300" y="3695700"/>
            <a:ext cx="4191000" cy="2874963"/>
          </a:xfrm>
          <a:prstGeom prst="rect">
            <a:avLst/>
          </a:prstGeom>
          <a:ln w="12700">
            <a:miter lim="400000"/>
          </a:ln>
        </p:spPr>
      </p:pic>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DBA392"/>
        </a:solidFill>
        <a:effectLst/>
      </p:bgPr>
    </p:bg>
    <p:spTree>
      <p:nvGrpSpPr>
        <p:cNvPr id="1" name=""/>
        <p:cNvGrpSpPr/>
        <p:nvPr/>
      </p:nvGrpSpPr>
      <p:grpSpPr>
        <a:xfrm>
          <a:off x="0" y="0"/>
          <a:ext cx="0" cy="0"/>
          <a:chOff x="0" y="0"/>
          <a:chExt cx="0" cy="0"/>
        </a:xfrm>
      </p:grpSpPr>
      <p:sp>
        <p:nvSpPr>
          <p:cNvPr id="451" name="Tea trays are usually very beautiful, showing off the beauty of the tea set and displaying all of your tools in a pleasing manner. Tea trays are shallow and can be of various sizes and shapes. The function of the tea tray is to hold your tea pots and cups and can be filled with any overflow of water or water discarded in the process of brewing. Some of the more common shapes of a tea tray are square, round and fan-shaped."/>
          <p:cNvSpPr txBox="1"/>
          <p:nvPr/>
        </p:nvSpPr>
        <p:spPr>
          <a:xfrm>
            <a:off x="3004466" y="1880534"/>
            <a:ext cx="6183068" cy="2694941"/>
          </a:xfrm>
          <a:prstGeom prst="rect">
            <a:avLst/>
          </a:prstGeom>
          <a:solidFill>
            <a:srgbClr val="DBA392"/>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gn="ctr">
              <a:defRPr>
                <a:solidFill>
                  <a:srgbClr val="FFFFFF"/>
                </a:solidFill>
              </a:defRPr>
            </a:pPr>
            <a:endParaRPr sz="1350" b="1">
              <a:solidFill>
                <a:srgbClr val="666666"/>
              </a:solidFill>
              <a:uFill>
                <a:solidFill>
                  <a:srgbClr val="666666"/>
                </a:solidFill>
              </a:uFill>
              <a:latin typeface="Georgia"/>
              <a:ea typeface="Georgia"/>
              <a:cs typeface="Georgia"/>
              <a:sym typeface="Georgia"/>
            </a:endParaRPr>
          </a:p>
          <a:p>
            <a:pPr algn="ctr">
              <a:defRPr>
                <a:solidFill>
                  <a:srgbClr val="FFFFFF"/>
                </a:solidFill>
              </a:defRPr>
            </a:pPr>
            <a:r>
              <a:rPr>
                <a:solidFill>
                  <a:srgbClr val="666666"/>
                </a:solidFill>
                <a:uFill>
                  <a:solidFill>
                    <a:srgbClr val="666666"/>
                  </a:solidFill>
                </a:uFill>
                <a:latin typeface="+mn-lt"/>
                <a:ea typeface="+mn-ea"/>
                <a:cs typeface="+mn-cs"/>
                <a:sym typeface="Helvetica"/>
              </a:rPr>
              <a:t>Tea trays are usually very beautiful, showing off the beauty of the tea set and displaying all of your tools in a pleasing manner. Tea trays are shallow and can be of various sizes and shapes. The function of the tea tray is to hold your tea pots and cups and can be filled with any overflow of water or water discarded in the process of brewing. Some of the more common shapes of a tea tray are square, round and fan-shaped.</a:t>
            </a:r>
            <a:endParaRPr sz="1200">
              <a:solidFill>
                <a:srgbClr val="666666"/>
              </a:solidFill>
              <a:uFill>
                <a:solidFill>
                  <a:srgbClr val="666666"/>
                </a:solidFill>
              </a:uFill>
              <a:latin typeface="+mn-lt"/>
              <a:ea typeface="+mn-ea"/>
              <a:cs typeface="+mn-cs"/>
              <a:sym typeface="Helvetica"/>
            </a:endParaRPr>
          </a:p>
        </p:txBody>
      </p:sp>
      <p:pic>
        <p:nvPicPr>
          <p:cNvPr id="452" name="图片 22" descr="图片 22"/>
          <p:cNvPicPr>
            <a:picLocks noChangeAspect="1"/>
          </p:cNvPicPr>
          <p:nvPr/>
        </p:nvPicPr>
        <p:blipFill>
          <a:blip r:embed="rId2"/>
          <a:srcRect r="2" b="2"/>
          <a:stretch>
            <a:fillRect/>
          </a:stretch>
        </p:blipFill>
        <p:spPr>
          <a:xfrm>
            <a:off x="288860" y="3040477"/>
            <a:ext cx="3472261" cy="359449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9518"/>
                </a:lnTo>
                <a:lnTo>
                  <a:pt x="21548" y="9537"/>
                </a:lnTo>
                <a:cubicBezTo>
                  <a:pt x="21260" y="9618"/>
                  <a:pt x="20962" y="9661"/>
                  <a:pt x="20657" y="9661"/>
                </a:cubicBezTo>
                <a:cubicBezTo>
                  <a:pt x="18213" y="9661"/>
                  <a:pt x="16233" y="6928"/>
                  <a:pt x="16233" y="3558"/>
                </a:cubicBezTo>
                <a:cubicBezTo>
                  <a:pt x="16233" y="2295"/>
                  <a:pt x="16511" y="1122"/>
                  <a:pt x="16988" y="148"/>
                </a:cubicBezTo>
                <a:lnTo>
                  <a:pt x="17075" y="0"/>
                </a:lnTo>
                <a:lnTo>
                  <a:pt x="0" y="0"/>
                </a:lnTo>
                <a:close/>
              </a:path>
            </a:pathLst>
          </a:custGeom>
          <a:ln w="12700">
            <a:miter lim="400000"/>
          </a:ln>
        </p:spPr>
      </p:pic>
      <p:sp>
        <p:nvSpPr>
          <p:cNvPr id="453" name="椭圆 13"/>
          <p:cNvSpPr/>
          <p:nvPr/>
        </p:nvSpPr>
        <p:spPr>
          <a:xfrm flipH="1">
            <a:off x="9362302" y="2228806"/>
            <a:ext cx="2656703" cy="1200195"/>
          </a:xfrm>
          <a:prstGeom prst="ellipse">
            <a:avLst/>
          </a:prstGeom>
          <a:ln w="15875">
            <a:solidFill>
              <a:srgbClr val="FFFFFF"/>
            </a:solidFill>
            <a:miter/>
          </a:ln>
        </p:spPr>
        <p:txBody>
          <a:bodyPr lIns="45719" rIns="45719" anchor="ctr"/>
          <a:lstStyle/>
          <a:p>
            <a:pPr algn="ctr">
              <a:defRPr u="sng">
                <a:solidFill>
                  <a:srgbClr val="FFFFFF"/>
                </a:solidFill>
              </a:defRPr>
            </a:pPr>
            <a:endParaRPr/>
          </a:p>
        </p:txBody>
      </p:sp>
      <p:sp>
        <p:nvSpPr>
          <p:cNvPr id="454" name="椭圆 14"/>
          <p:cNvSpPr/>
          <p:nvPr/>
        </p:nvSpPr>
        <p:spPr>
          <a:xfrm flipH="1">
            <a:off x="9731416" y="2395557"/>
            <a:ext cx="1918473" cy="866693"/>
          </a:xfrm>
          <a:prstGeom prst="ellipse">
            <a:avLst/>
          </a:prstGeom>
          <a:ln w="15875">
            <a:solidFill>
              <a:srgbClr val="FFFFFF"/>
            </a:solidFill>
            <a:miter/>
          </a:ln>
        </p:spPr>
        <p:txBody>
          <a:bodyPr lIns="45719" rIns="45719" anchor="ctr"/>
          <a:lstStyle/>
          <a:p>
            <a:pPr algn="ctr">
              <a:defRPr u="sng">
                <a:solidFill>
                  <a:srgbClr val="FFFFFF"/>
                </a:solidFill>
              </a:defRPr>
            </a:pPr>
            <a:endParaRPr/>
          </a:p>
        </p:txBody>
      </p:sp>
      <p:sp>
        <p:nvSpPr>
          <p:cNvPr id="455" name="椭圆 15"/>
          <p:cNvSpPr/>
          <p:nvPr/>
        </p:nvSpPr>
        <p:spPr>
          <a:xfrm flipH="1">
            <a:off x="10123095" y="2617327"/>
            <a:ext cx="1135117" cy="423151"/>
          </a:xfrm>
          <a:prstGeom prst="ellipse">
            <a:avLst/>
          </a:prstGeom>
          <a:ln w="38100">
            <a:solidFill>
              <a:srgbClr val="FFFFFF"/>
            </a:solidFill>
            <a:miter/>
          </a:ln>
        </p:spPr>
        <p:txBody>
          <a:bodyPr lIns="45719" rIns="45719" anchor="ctr"/>
          <a:lstStyle/>
          <a:p>
            <a:pPr algn="ctr">
              <a:defRPr u="sng">
                <a:solidFill>
                  <a:srgbClr val="FFFFFF"/>
                </a:solidFill>
              </a:defRPr>
            </a:pPr>
            <a:endParaRPr/>
          </a:p>
        </p:txBody>
      </p:sp>
      <p:sp>
        <p:nvSpPr>
          <p:cNvPr id="456" name="任意多边形 16"/>
          <p:cNvSpPr/>
          <p:nvPr/>
        </p:nvSpPr>
        <p:spPr>
          <a:xfrm flipH="1">
            <a:off x="10437168" y="2450577"/>
            <a:ext cx="506979" cy="459576"/>
          </a:xfrm>
          <a:custGeom>
            <a:avLst/>
            <a:gdLst/>
            <a:ahLst/>
            <a:cxnLst>
              <a:cxn ang="0">
                <a:pos x="wd2" y="hd2"/>
              </a:cxn>
              <a:cxn ang="5400000">
                <a:pos x="wd2" y="hd2"/>
              </a:cxn>
              <a:cxn ang="10800000">
                <a:pos x="wd2" y="hd2"/>
              </a:cxn>
              <a:cxn ang="16200000">
                <a:pos x="wd2" y="hd2"/>
              </a:cxn>
            </a:cxnLst>
            <a:rect l="0" t="0" r="r" b="b"/>
            <a:pathLst>
              <a:path w="21579" h="18514" extrusionOk="0">
                <a:moveTo>
                  <a:pt x="10213" y="0"/>
                </a:moveTo>
                <a:cubicBezTo>
                  <a:pt x="19962" y="28"/>
                  <a:pt x="19748" y="6123"/>
                  <a:pt x="21559" y="15970"/>
                </a:cubicBezTo>
                <a:lnTo>
                  <a:pt x="21579" y="16627"/>
                </a:lnTo>
                <a:cubicBezTo>
                  <a:pt x="21586" y="16847"/>
                  <a:pt x="3603" y="16773"/>
                  <a:pt x="7" y="16627"/>
                </a:cubicBezTo>
                <a:cubicBezTo>
                  <a:pt x="5" y="16336"/>
                  <a:pt x="14" y="21574"/>
                  <a:pt x="0" y="15752"/>
                </a:cubicBezTo>
                <a:cubicBezTo>
                  <a:pt x="-14" y="9930"/>
                  <a:pt x="1073" y="-26"/>
                  <a:pt x="10213" y="0"/>
                </a:cubicBezTo>
                <a:close/>
              </a:path>
            </a:pathLst>
          </a:custGeom>
          <a:solidFill>
            <a:srgbClr val="FFFFFF"/>
          </a:solidFill>
          <a:ln w="12700">
            <a:miter lim="400000"/>
          </a:ln>
        </p:spPr>
        <p:txBody>
          <a:bodyPr lIns="45719" rIns="45719" anchor="ctr"/>
          <a:lstStyle/>
          <a:p>
            <a:pPr algn="ctr">
              <a:defRPr u="sng">
                <a:solidFill>
                  <a:srgbClr val="FFFFFF"/>
                </a:solidFill>
              </a:defRPr>
            </a:pPr>
            <a:endParaRPr/>
          </a:p>
        </p:txBody>
      </p:sp>
      <p:pic>
        <p:nvPicPr>
          <p:cNvPr id="457" name="图片 17" descr="图片 17"/>
          <p:cNvPicPr>
            <a:picLocks noChangeAspect="1"/>
          </p:cNvPicPr>
          <p:nvPr/>
        </p:nvPicPr>
        <p:blipFill>
          <a:blip r:embed="rId3"/>
          <a:stretch>
            <a:fillRect/>
          </a:stretch>
        </p:blipFill>
        <p:spPr>
          <a:xfrm flipH="1">
            <a:off x="10437893" y="1019642"/>
            <a:ext cx="1012500" cy="1375915"/>
          </a:xfrm>
          <a:prstGeom prst="rect">
            <a:avLst/>
          </a:prstGeom>
          <a:ln w="12700">
            <a:miter lim="400000"/>
          </a:ln>
        </p:spPr>
      </p:pic>
      <p:sp>
        <p:nvSpPr>
          <p:cNvPr id="458" name="泪滴形 18"/>
          <p:cNvSpPr/>
          <p:nvPr/>
        </p:nvSpPr>
        <p:spPr>
          <a:xfrm rot="2613137" flipH="1">
            <a:off x="10535272" y="1191871"/>
            <a:ext cx="183187" cy="186109"/>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FFFFFF"/>
          </a:solidFill>
          <a:ln w="12700">
            <a:miter lim="400000"/>
          </a:ln>
        </p:spPr>
        <p:txBody>
          <a:bodyPr lIns="45719" rIns="45719" anchor="ctr"/>
          <a:lstStyle/>
          <a:p>
            <a:pPr algn="ctr">
              <a:defRPr u="sng">
                <a:solidFill>
                  <a:srgbClr val="FFFFFF"/>
                </a:solidFill>
              </a:defRPr>
            </a:pPr>
            <a:endParaRPr/>
          </a:p>
        </p:txBody>
      </p:sp>
      <p:sp>
        <p:nvSpPr>
          <p:cNvPr id="459" name="文本框 19"/>
          <p:cNvSpPr txBox="1"/>
          <p:nvPr/>
        </p:nvSpPr>
        <p:spPr>
          <a:xfrm rot="21559409">
            <a:off x="8963047" y="1185629"/>
            <a:ext cx="1856816" cy="10439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p>
            <a:pPr>
              <a:defRPr sz="5400">
                <a:solidFill>
                  <a:srgbClr val="FFFFFF"/>
                </a:solidFill>
                <a:latin typeface="方正古隶简体"/>
                <a:ea typeface="方正古隶简体"/>
                <a:cs typeface="方正古隶简体"/>
                <a:sym typeface="方正古隶简体"/>
              </a:defRPr>
            </a:pPr>
            <a:r>
              <a:t>茶  世</a:t>
            </a:r>
          </a:p>
        </p:txBody>
      </p:sp>
      <p:pic>
        <p:nvPicPr>
          <p:cNvPr id="460" name="图片 20" descr="图片 20"/>
          <p:cNvPicPr>
            <a:picLocks noChangeAspect="1"/>
          </p:cNvPicPr>
          <p:nvPr/>
        </p:nvPicPr>
        <p:blipFill>
          <a:blip r:embed="rId4"/>
          <a:stretch>
            <a:fillRect/>
          </a:stretch>
        </p:blipFill>
        <p:spPr>
          <a:xfrm>
            <a:off x="3026438" y="1053108"/>
            <a:ext cx="827147" cy="3551588"/>
          </a:xfrm>
          <a:prstGeom prst="rect">
            <a:avLst/>
          </a:prstGeom>
          <a:ln w="12700">
            <a:miter lim="400000"/>
          </a:ln>
        </p:spPr>
      </p:pic>
      <p:pic>
        <p:nvPicPr>
          <p:cNvPr id="461" name="图片 23" descr="图片 23"/>
          <p:cNvPicPr>
            <a:picLocks noChangeAspect="1"/>
          </p:cNvPicPr>
          <p:nvPr/>
        </p:nvPicPr>
        <p:blipFill>
          <a:blip r:embed="rId5"/>
          <a:stretch>
            <a:fillRect/>
          </a:stretch>
        </p:blipFill>
        <p:spPr>
          <a:xfrm>
            <a:off x="3411006" y="3485836"/>
            <a:ext cx="271912" cy="925100"/>
          </a:xfrm>
          <a:prstGeom prst="rect">
            <a:avLst/>
          </a:prstGeom>
          <a:ln w="12700">
            <a:miter lim="400000"/>
          </a:ln>
        </p:spPr>
      </p:pic>
      <p:pic>
        <p:nvPicPr>
          <p:cNvPr id="462" name="图片 24" descr="图片 24"/>
          <p:cNvPicPr>
            <a:picLocks noChangeAspect="1"/>
          </p:cNvPicPr>
          <p:nvPr/>
        </p:nvPicPr>
        <p:blipFill>
          <a:blip r:embed="rId6"/>
          <a:stretch>
            <a:fillRect/>
          </a:stretch>
        </p:blipFill>
        <p:spPr>
          <a:xfrm flipH="1">
            <a:off x="3148089" y="2910152"/>
            <a:ext cx="349255" cy="915105"/>
          </a:xfrm>
          <a:prstGeom prst="rect">
            <a:avLst/>
          </a:prstGeom>
          <a:ln w="12700">
            <a:miter lim="400000"/>
          </a:ln>
        </p:spPr>
      </p:pic>
      <p:sp>
        <p:nvSpPr>
          <p:cNvPr id="463" name="Tea Tray"/>
          <p:cNvSpPr txBox="1"/>
          <p:nvPr/>
        </p:nvSpPr>
        <p:spPr>
          <a:xfrm>
            <a:off x="4885358" y="997862"/>
            <a:ext cx="1834544" cy="5359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lgn="ctr">
              <a:defRPr sz="3050" b="1">
                <a:solidFill>
                  <a:srgbClr val="666666"/>
                </a:solidFill>
                <a:uFill>
                  <a:solidFill>
                    <a:srgbClr val="666666"/>
                  </a:solidFill>
                </a:uFill>
                <a:latin typeface="Georgia"/>
                <a:ea typeface="Georgia"/>
                <a:cs typeface="Georgia"/>
                <a:sym typeface="Georgia"/>
              </a:defRPr>
            </a:lvl1pPr>
          </a:lstStyle>
          <a:p>
            <a:pPr>
              <a:defRPr b="0">
                <a:solidFill>
                  <a:srgbClr val="FFFFFF"/>
                </a:solidFill>
                <a:uFillTx/>
                <a:latin typeface="+mj-lt"/>
                <a:ea typeface="+mj-ea"/>
                <a:cs typeface="+mj-cs"/>
                <a:sym typeface="Calibri"/>
              </a:defRPr>
            </a:pPr>
            <a:r>
              <a:rPr b="1">
                <a:solidFill>
                  <a:srgbClr val="666666"/>
                </a:solidFill>
                <a:uFill>
                  <a:solidFill>
                    <a:srgbClr val="666666"/>
                  </a:solidFill>
                </a:uFill>
                <a:latin typeface="Georgia"/>
                <a:ea typeface="Georgia"/>
                <a:cs typeface="Georgia"/>
                <a:sym typeface="Georgia"/>
              </a:rPr>
              <a:t>Tea Tray</a:t>
            </a:r>
          </a:p>
        </p:txBody>
      </p:sp>
      <p:pic>
        <p:nvPicPr>
          <p:cNvPr id="464" name="FDCEE18.tmp" descr="FDCEE18.tmp"/>
          <p:cNvPicPr>
            <a:picLocks noChangeAspect="1"/>
          </p:cNvPicPr>
          <p:nvPr/>
        </p:nvPicPr>
        <p:blipFill>
          <a:blip r:embed="rId7"/>
          <a:srcRect l="17722" t="35097" r="17722" b="17403"/>
          <a:stretch>
            <a:fillRect/>
          </a:stretch>
        </p:blipFill>
        <p:spPr>
          <a:xfrm>
            <a:off x="7562497" y="4382115"/>
            <a:ext cx="4472241" cy="2307010"/>
          </a:xfrm>
          <a:prstGeom prst="rect">
            <a:avLst/>
          </a:prstGeom>
          <a:ln w="12700">
            <a:miter lim="400000"/>
          </a:ln>
          <a:effectLst>
            <a:outerShdw blurRad="114300" dist="25400" dir="4800000" rotWithShape="0">
              <a:srgbClr val="405D74">
                <a:alpha val="99000"/>
              </a:srgbClr>
            </a:outerShdw>
          </a:effectLst>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5F4F2"/>
        </a:solidFill>
        <a:effectLst/>
      </p:bgPr>
    </p:bg>
    <p:spTree>
      <p:nvGrpSpPr>
        <p:cNvPr id="1" name=""/>
        <p:cNvGrpSpPr/>
        <p:nvPr/>
      </p:nvGrpSpPr>
      <p:grpSpPr>
        <a:xfrm>
          <a:off x="0" y="0"/>
          <a:ext cx="0" cy="0"/>
          <a:chOff x="0" y="0"/>
          <a:chExt cx="0" cy="0"/>
        </a:xfrm>
      </p:grpSpPr>
      <p:sp>
        <p:nvSpPr>
          <p:cNvPr id="126" name="矩形 1"/>
          <p:cNvSpPr/>
          <p:nvPr/>
        </p:nvSpPr>
        <p:spPr>
          <a:xfrm>
            <a:off x="1081627" y="185352"/>
            <a:ext cx="2764228" cy="6250160"/>
          </a:xfrm>
          <a:prstGeom prst="rect">
            <a:avLst/>
          </a:prstGeom>
          <a:solidFill>
            <a:srgbClr val="F1EDEA"/>
          </a:solidFill>
          <a:ln w="12700">
            <a:miter lim="400000"/>
          </a:ln>
        </p:spPr>
        <p:txBody>
          <a:bodyPr lIns="45719" rIns="45719" anchor="ctr"/>
          <a:lstStyle/>
          <a:p>
            <a:pPr algn="ctr">
              <a:defRPr>
                <a:solidFill>
                  <a:srgbClr val="FFFFFF"/>
                </a:solidFill>
              </a:defRPr>
            </a:pPr>
            <a:endParaRPr/>
          </a:p>
        </p:txBody>
      </p:sp>
      <p:sp>
        <p:nvSpPr>
          <p:cNvPr id="127" name="矩形 4"/>
          <p:cNvSpPr/>
          <p:nvPr/>
        </p:nvSpPr>
        <p:spPr>
          <a:xfrm>
            <a:off x="8225056" y="185352"/>
            <a:ext cx="2764228" cy="6250160"/>
          </a:xfrm>
          <a:prstGeom prst="rect">
            <a:avLst/>
          </a:prstGeom>
          <a:solidFill>
            <a:srgbClr val="F1EDEA"/>
          </a:solidFill>
          <a:ln w="12700">
            <a:miter lim="400000"/>
          </a:ln>
        </p:spPr>
        <p:txBody>
          <a:bodyPr lIns="45719" rIns="45719" anchor="ctr"/>
          <a:lstStyle/>
          <a:p>
            <a:pPr algn="ctr">
              <a:defRPr>
                <a:solidFill>
                  <a:srgbClr val="FFFFFF"/>
                </a:solidFill>
              </a:defRPr>
            </a:pPr>
            <a:endParaRPr/>
          </a:p>
        </p:txBody>
      </p:sp>
      <p:sp>
        <p:nvSpPr>
          <p:cNvPr id="128" name="矩形 5"/>
          <p:cNvSpPr/>
          <p:nvPr/>
        </p:nvSpPr>
        <p:spPr>
          <a:xfrm>
            <a:off x="4653341" y="185352"/>
            <a:ext cx="2764228" cy="6250160"/>
          </a:xfrm>
          <a:prstGeom prst="rect">
            <a:avLst/>
          </a:prstGeom>
          <a:solidFill>
            <a:srgbClr val="F1EDEA"/>
          </a:solidFill>
          <a:ln w="12700">
            <a:miter lim="400000"/>
          </a:ln>
        </p:spPr>
        <p:txBody>
          <a:bodyPr lIns="45719" rIns="45719" anchor="ctr"/>
          <a:lstStyle/>
          <a:p>
            <a:pPr algn="ctr">
              <a:defRPr>
                <a:solidFill>
                  <a:srgbClr val="FFFFFF"/>
                </a:solidFill>
              </a:defRPr>
            </a:pPr>
            <a:endParaRPr/>
          </a:p>
        </p:txBody>
      </p:sp>
      <p:pic>
        <p:nvPicPr>
          <p:cNvPr id="129" name="图片 47" descr="图片 47"/>
          <p:cNvPicPr>
            <a:picLocks noChangeAspect="1"/>
          </p:cNvPicPr>
          <p:nvPr/>
        </p:nvPicPr>
        <p:blipFill>
          <a:blip r:embed="rId2"/>
          <a:srcRect r="2"/>
          <a:stretch>
            <a:fillRect/>
          </a:stretch>
        </p:blipFill>
        <p:spPr>
          <a:xfrm>
            <a:off x="5283579" y="4192937"/>
            <a:ext cx="1624807" cy="168377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8848"/>
                </a:lnTo>
                <a:lnTo>
                  <a:pt x="21188" y="9240"/>
                </a:lnTo>
                <a:cubicBezTo>
                  <a:pt x="21019" y="9353"/>
                  <a:pt x="20837" y="9432"/>
                  <a:pt x="20640" y="9474"/>
                </a:cubicBezTo>
                <a:cubicBezTo>
                  <a:pt x="19063" y="9808"/>
                  <a:pt x="17220" y="7577"/>
                  <a:pt x="16519" y="4495"/>
                </a:cubicBezTo>
                <a:cubicBezTo>
                  <a:pt x="16169" y="2954"/>
                  <a:pt x="16169" y="1496"/>
                  <a:pt x="16456" y="377"/>
                </a:cubicBezTo>
                <a:lnTo>
                  <a:pt x="16588" y="0"/>
                </a:lnTo>
                <a:lnTo>
                  <a:pt x="0" y="0"/>
                </a:lnTo>
                <a:close/>
                <a:moveTo>
                  <a:pt x="20835" y="0"/>
                </a:moveTo>
                <a:lnTo>
                  <a:pt x="21030" y="270"/>
                </a:lnTo>
                <a:cubicBezTo>
                  <a:pt x="21200" y="545"/>
                  <a:pt x="21362" y="847"/>
                  <a:pt x="21510" y="1166"/>
                </a:cubicBezTo>
                <a:lnTo>
                  <a:pt x="21600" y="1390"/>
                </a:lnTo>
                <a:lnTo>
                  <a:pt x="21600" y="0"/>
                </a:lnTo>
                <a:lnTo>
                  <a:pt x="20835" y="0"/>
                </a:lnTo>
                <a:close/>
              </a:path>
            </a:pathLst>
          </a:custGeom>
          <a:ln w="12700">
            <a:miter lim="400000"/>
          </a:ln>
        </p:spPr>
      </p:pic>
      <p:pic>
        <p:nvPicPr>
          <p:cNvPr id="130" name="图片 15" descr="图片 15"/>
          <p:cNvPicPr>
            <a:picLocks noChangeAspect="1"/>
          </p:cNvPicPr>
          <p:nvPr/>
        </p:nvPicPr>
        <p:blipFill>
          <a:blip r:embed="rId3"/>
          <a:stretch>
            <a:fillRect/>
          </a:stretch>
        </p:blipFill>
        <p:spPr>
          <a:xfrm>
            <a:off x="9006706" y="1151813"/>
            <a:ext cx="1585751" cy="1460261"/>
          </a:xfrm>
          <a:prstGeom prst="rect">
            <a:avLst/>
          </a:prstGeom>
          <a:ln w="12700">
            <a:miter lim="400000"/>
          </a:ln>
        </p:spPr>
      </p:pic>
      <p:pic>
        <p:nvPicPr>
          <p:cNvPr id="131" name="图片 44" descr="图片 44"/>
          <p:cNvPicPr>
            <a:picLocks noChangeAspect="1"/>
          </p:cNvPicPr>
          <p:nvPr/>
        </p:nvPicPr>
        <p:blipFill>
          <a:blip r:embed="rId4"/>
          <a:stretch>
            <a:fillRect/>
          </a:stretch>
        </p:blipFill>
        <p:spPr>
          <a:xfrm>
            <a:off x="1836634" y="1034776"/>
            <a:ext cx="1252111" cy="219945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17629" y="0"/>
                </a:lnTo>
                <a:lnTo>
                  <a:pt x="17629" y="12289"/>
                </a:lnTo>
                <a:lnTo>
                  <a:pt x="1958" y="12289"/>
                </a:lnTo>
                <a:lnTo>
                  <a:pt x="1958" y="0"/>
                </a:lnTo>
                <a:lnTo>
                  <a:pt x="0" y="0"/>
                </a:lnTo>
                <a:close/>
              </a:path>
            </a:pathLst>
          </a:custGeom>
          <a:ln w="12700">
            <a:miter lim="400000"/>
          </a:ln>
        </p:spPr>
      </p:pic>
      <p:pic>
        <p:nvPicPr>
          <p:cNvPr id="132" name="图片 16" descr="图片 16"/>
          <p:cNvPicPr>
            <a:picLocks noChangeAspect="1"/>
          </p:cNvPicPr>
          <p:nvPr/>
        </p:nvPicPr>
        <p:blipFill>
          <a:blip r:embed="rId5"/>
          <a:stretch>
            <a:fillRect/>
          </a:stretch>
        </p:blipFill>
        <p:spPr>
          <a:xfrm rot="21184089" flipH="1">
            <a:off x="2501995" y="829439"/>
            <a:ext cx="360781" cy="1468201"/>
          </a:xfrm>
          <a:prstGeom prst="rect">
            <a:avLst/>
          </a:prstGeom>
          <a:ln w="12700">
            <a:miter lim="400000"/>
          </a:ln>
        </p:spPr>
      </p:pic>
      <p:sp>
        <p:nvSpPr>
          <p:cNvPr id="133" name="文本框 33"/>
          <p:cNvSpPr txBox="1"/>
          <p:nvPr/>
        </p:nvSpPr>
        <p:spPr>
          <a:xfrm rot="21526555">
            <a:off x="1982617" y="3416722"/>
            <a:ext cx="202938" cy="5232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defRPr sz="2800">
                <a:solidFill>
                  <a:srgbClr val="032D49"/>
                </a:solidFill>
                <a:latin typeface="方正古隶简体"/>
                <a:ea typeface="方正古隶简体"/>
                <a:cs typeface="方正古隶简体"/>
                <a:sym typeface="方正古隶简体"/>
              </a:defRPr>
            </a:lvl1pPr>
          </a:lstStyle>
          <a:p>
            <a:r>
              <a:t> </a:t>
            </a:r>
          </a:p>
        </p:txBody>
      </p:sp>
      <p:sp>
        <p:nvSpPr>
          <p:cNvPr id="134" name="文本框 36">
            <a:hlinkClick r:id="" action="ppaction://hlinkshowjump?jump=nextslide"/>
          </p:cNvPr>
          <p:cNvSpPr txBox="1"/>
          <p:nvPr/>
        </p:nvSpPr>
        <p:spPr>
          <a:xfrm rot="21516791">
            <a:off x="1916012" y="3750195"/>
            <a:ext cx="1309326" cy="18186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p>
            <a:pPr>
              <a:defRPr sz="2800">
                <a:solidFill>
                  <a:srgbClr val="032D49"/>
                </a:solidFill>
                <a:latin typeface="方正古隶简体"/>
                <a:ea typeface="方正古隶简体"/>
                <a:cs typeface="方正古隶简体"/>
                <a:sym typeface="方正古隶简体"/>
              </a:defRPr>
            </a:pPr>
            <a:r>
              <a:t>History</a:t>
            </a:r>
          </a:p>
          <a:p>
            <a:pPr>
              <a:defRPr sz="2800">
                <a:solidFill>
                  <a:srgbClr val="032D49"/>
                </a:solidFill>
                <a:latin typeface="方正古隶简体"/>
                <a:ea typeface="方正古隶简体"/>
                <a:cs typeface="方正古隶简体"/>
                <a:sym typeface="方正古隶简体"/>
              </a:defRPr>
            </a:pPr>
            <a:r>
              <a:t>Area</a:t>
            </a:r>
          </a:p>
          <a:p>
            <a:pPr>
              <a:defRPr sz="2800">
                <a:solidFill>
                  <a:srgbClr val="032D49"/>
                </a:solidFill>
                <a:latin typeface="方正古隶简体"/>
                <a:ea typeface="方正古隶简体"/>
                <a:cs typeface="方正古隶简体"/>
                <a:sym typeface="方正古隶简体"/>
              </a:defRPr>
            </a:pPr>
            <a:endParaRPr/>
          </a:p>
        </p:txBody>
      </p:sp>
      <p:sp>
        <p:nvSpPr>
          <p:cNvPr id="135" name="文本框 37"/>
          <p:cNvSpPr txBox="1"/>
          <p:nvPr/>
        </p:nvSpPr>
        <p:spPr>
          <a:xfrm rot="2917">
            <a:off x="9121260" y="3200822"/>
            <a:ext cx="1310021" cy="9550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p>
            <a:pPr>
              <a:defRPr sz="2800">
                <a:solidFill>
                  <a:srgbClr val="032D49"/>
                </a:solidFill>
                <a:latin typeface="方正古隶简体"/>
                <a:ea typeface="方正古隶简体"/>
                <a:cs typeface="方正古隶简体"/>
                <a:sym typeface="方正古隶简体"/>
              </a:defRPr>
            </a:pPr>
            <a:r>
              <a:t>Tea Art</a:t>
            </a:r>
          </a:p>
          <a:p>
            <a:pPr>
              <a:defRPr sz="2800">
                <a:solidFill>
                  <a:srgbClr val="032D49"/>
                </a:solidFill>
                <a:latin typeface="方正古隶简体"/>
                <a:ea typeface="方正古隶简体"/>
                <a:cs typeface="方正古隶简体"/>
                <a:sym typeface="方正古隶简体"/>
              </a:defRPr>
            </a:pPr>
            <a:r>
              <a:t> </a:t>
            </a:r>
          </a:p>
        </p:txBody>
      </p:sp>
      <p:grpSp>
        <p:nvGrpSpPr>
          <p:cNvPr id="143" name="组合 62"/>
          <p:cNvGrpSpPr/>
          <p:nvPr/>
        </p:nvGrpSpPr>
        <p:grpSpPr>
          <a:xfrm>
            <a:off x="1949997" y="4942025"/>
            <a:ext cx="1025384" cy="560849"/>
            <a:chOff x="0" y="0"/>
            <a:chExt cx="1025382" cy="560848"/>
          </a:xfrm>
        </p:grpSpPr>
        <p:grpSp>
          <p:nvGrpSpPr>
            <p:cNvPr id="139" name="组合 48"/>
            <p:cNvGrpSpPr/>
            <p:nvPr/>
          </p:nvGrpSpPr>
          <p:grpSpPr>
            <a:xfrm>
              <a:off x="-1" y="393498"/>
              <a:ext cx="1025384" cy="167351"/>
              <a:chOff x="0" y="0"/>
              <a:chExt cx="1025382" cy="167349"/>
            </a:xfrm>
          </p:grpSpPr>
          <p:sp>
            <p:nvSpPr>
              <p:cNvPr id="136" name="椭圆 8"/>
              <p:cNvSpPr/>
              <p:nvPr/>
            </p:nvSpPr>
            <p:spPr>
              <a:xfrm>
                <a:off x="0" y="-1"/>
                <a:ext cx="1025383" cy="167351"/>
              </a:xfrm>
              <a:custGeom>
                <a:avLst/>
                <a:gdLst/>
                <a:ahLst/>
                <a:cxnLst>
                  <a:cxn ang="0">
                    <a:pos x="wd2" y="hd2"/>
                  </a:cxn>
                  <a:cxn ang="5400000">
                    <a:pos x="wd2" y="hd2"/>
                  </a:cxn>
                  <a:cxn ang="10800000">
                    <a:pos x="wd2" y="hd2"/>
                  </a:cxn>
                  <a:cxn ang="16200000">
                    <a:pos x="wd2" y="hd2"/>
                  </a:cxn>
                </a:cxnLst>
                <a:rect l="0" t="0" r="r" b="b"/>
                <a:pathLst>
                  <a:path w="21271" h="19007" extrusionOk="0">
                    <a:moveTo>
                      <a:pt x="12" y="8869"/>
                    </a:moveTo>
                    <a:cubicBezTo>
                      <a:pt x="331" y="-787"/>
                      <a:pt x="6604" y="1776"/>
                      <a:pt x="8626" y="382"/>
                    </a:cubicBezTo>
                    <a:cubicBezTo>
                      <a:pt x="10649" y="-1012"/>
                      <a:pt x="10423" y="1975"/>
                      <a:pt x="12148" y="505"/>
                    </a:cubicBezTo>
                    <a:cubicBezTo>
                      <a:pt x="14096" y="2325"/>
                      <a:pt x="19979" y="-2021"/>
                      <a:pt x="21271" y="8382"/>
                    </a:cubicBezTo>
                    <a:cubicBezTo>
                      <a:pt x="21293" y="18053"/>
                      <a:pt x="14601" y="14836"/>
                      <a:pt x="12616" y="17815"/>
                    </a:cubicBezTo>
                    <a:cubicBezTo>
                      <a:pt x="10008" y="19088"/>
                      <a:pt x="10015" y="19579"/>
                      <a:pt x="7914" y="18088"/>
                    </a:cubicBezTo>
                    <a:cubicBezTo>
                      <a:pt x="5813" y="16597"/>
                      <a:pt x="-307" y="18525"/>
                      <a:pt x="12" y="8869"/>
                    </a:cubicBezTo>
                    <a:close/>
                  </a:path>
                </a:pathLst>
              </a:custGeom>
              <a:noFill/>
              <a:ln w="12700" cap="flat">
                <a:solidFill>
                  <a:srgbClr val="D69F8F"/>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137" name="椭圆 8"/>
              <p:cNvSpPr/>
              <p:nvPr/>
            </p:nvSpPr>
            <p:spPr>
              <a:xfrm>
                <a:off x="202349" y="31856"/>
                <a:ext cx="631658" cy="108150"/>
              </a:xfrm>
              <a:custGeom>
                <a:avLst/>
                <a:gdLst/>
                <a:ahLst/>
                <a:cxnLst>
                  <a:cxn ang="0">
                    <a:pos x="wd2" y="hd2"/>
                  </a:cxn>
                  <a:cxn ang="5400000">
                    <a:pos x="wd2" y="hd2"/>
                  </a:cxn>
                  <a:cxn ang="10800000">
                    <a:pos x="wd2" y="hd2"/>
                  </a:cxn>
                  <a:cxn ang="16200000">
                    <a:pos x="wd2" y="hd2"/>
                  </a:cxn>
                </a:cxnLst>
                <a:rect l="0" t="0" r="r" b="b"/>
                <a:pathLst>
                  <a:path w="21237" h="17401" extrusionOk="0">
                    <a:moveTo>
                      <a:pt x="14" y="7628"/>
                    </a:moveTo>
                    <a:cubicBezTo>
                      <a:pt x="368" y="429"/>
                      <a:pt x="6716" y="2072"/>
                      <a:pt x="8809" y="801"/>
                    </a:cubicBezTo>
                    <a:cubicBezTo>
                      <a:pt x="10902" y="-470"/>
                      <a:pt x="10717" y="1382"/>
                      <a:pt x="12571" y="0"/>
                    </a:cubicBezTo>
                    <a:cubicBezTo>
                      <a:pt x="14665" y="1711"/>
                      <a:pt x="19849" y="-3640"/>
                      <a:pt x="21237" y="6134"/>
                    </a:cubicBezTo>
                    <a:cubicBezTo>
                      <a:pt x="21261" y="15221"/>
                      <a:pt x="15207" y="13465"/>
                      <a:pt x="13074" y="16264"/>
                    </a:cubicBezTo>
                    <a:cubicBezTo>
                      <a:pt x="10270" y="17460"/>
                      <a:pt x="10196" y="17960"/>
                      <a:pt x="8019" y="16521"/>
                    </a:cubicBezTo>
                    <a:cubicBezTo>
                      <a:pt x="5843" y="15081"/>
                      <a:pt x="-339" y="14828"/>
                      <a:pt x="14" y="7628"/>
                    </a:cubicBezTo>
                    <a:close/>
                  </a:path>
                </a:pathLst>
              </a:custGeom>
              <a:noFill/>
              <a:ln w="12700" cap="flat">
                <a:solidFill>
                  <a:srgbClr val="D69F8F"/>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138" name="椭圆 8"/>
              <p:cNvSpPr/>
              <p:nvPr/>
            </p:nvSpPr>
            <p:spPr>
              <a:xfrm>
                <a:off x="373045" y="64256"/>
                <a:ext cx="254143" cy="48723"/>
              </a:xfrm>
              <a:custGeom>
                <a:avLst/>
                <a:gdLst/>
                <a:ahLst/>
                <a:cxnLst>
                  <a:cxn ang="0">
                    <a:pos x="wd2" y="hd2"/>
                  </a:cxn>
                  <a:cxn ang="5400000">
                    <a:pos x="wd2" y="hd2"/>
                  </a:cxn>
                  <a:cxn ang="10800000">
                    <a:pos x="wd2" y="hd2"/>
                  </a:cxn>
                  <a:cxn ang="16200000">
                    <a:pos x="wd2" y="hd2"/>
                  </a:cxn>
                </a:cxnLst>
                <a:rect l="0" t="0" r="r" b="b"/>
                <a:pathLst>
                  <a:path w="20448" h="16871" extrusionOk="0">
                    <a:moveTo>
                      <a:pt x="170" y="4883"/>
                    </a:moveTo>
                    <a:cubicBezTo>
                      <a:pt x="1471" y="-4314"/>
                      <a:pt x="4981" y="2463"/>
                      <a:pt x="6834" y="1649"/>
                    </a:cubicBezTo>
                    <a:cubicBezTo>
                      <a:pt x="8688" y="835"/>
                      <a:pt x="9582" y="1327"/>
                      <a:pt x="11290" y="0"/>
                    </a:cubicBezTo>
                    <a:cubicBezTo>
                      <a:pt x="13218" y="1644"/>
                      <a:pt x="19664" y="-2963"/>
                      <a:pt x="20448" y="8447"/>
                    </a:cubicBezTo>
                    <a:cubicBezTo>
                      <a:pt x="20470" y="17178"/>
                      <a:pt x="13856" y="13353"/>
                      <a:pt x="11891" y="16042"/>
                    </a:cubicBezTo>
                    <a:cubicBezTo>
                      <a:pt x="9309" y="17191"/>
                      <a:pt x="9277" y="17286"/>
                      <a:pt x="7323" y="15426"/>
                    </a:cubicBezTo>
                    <a:cubicBezTo>
                      <a:pt x="5370" y="13566"/>
                      <a:pt x="-1130" y="14079"/>
                      <a:pt x="170" y="4883"/>
                    </a:cubicBezTo>
                    <a:close/>
                  </a:path>
                </a:pathLst>
              </a:custGeom>
              <a:noFill/>
              <a:ln w="15875" cap="flat">
                <a:solidFill>
                  <a:srgbClr val="D69F8F"/>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grpSp>
        <p:sp>
          <p:nvSpPr>
            <p:cNvPr id="140" name="任意多边形 52"/>
            <p:cNvSpPr/>
            <p:nvPr/>
          </p:nvSpPr>
          <p:spPr>
            <a:xfrm>
              <a:off x="437233" y="378220"/>
              <a:ext cx="109625" cy="112643"/>
            </a:xfrm>
            <a:custGeom>
              <a:avLst/>
              <a:gdLst/>
              <a:ahLst/>
              <a:cxnLst>
                <a:cxn ang="0">
                  <a:pos x="wd2" y="hd2"/>
                </a:cxn>
                <a:cxn ang="5400000">
                  <a:pos x="wd2" y="hd2"/>
                </a:cxn>
                <a:cxn ang="10800000">
                  <a:pos x="wd2" y="hd2"/>
                </a:cxn>
                <a:cxn ang="16200000">
                  <a:pos x="wd2" y="hd2"/>
                </a:cxn>
              </a:cxnLst>
              <a:rect l="0" t="0" r="r" b="b"/>
              <a:pathLst>
                <a:path w="21586" h="21573" extrusionOk="0">
                  <a:moveTo>
                    <a:pt x="9700" y="1"/>
                  </a:moveTo>
                  <a:cubicBezTo>
                    <a:pt x="19452" y="30"/>
                    <a:pt x="19754" y="10482"/>
                    <a:pt x="21566" y="20879"/>
                  </a:cubicBezTo>
                  <a:lnTo>
                    <a:pt x="21586" y="21573"/>
                  </a:lnTo>
                  <a:lnTo>
                    <a:pt x="7" y="21573"/>
                  </a:lnTo>
                  <a:lnTo>
                    <a:pt x="0" y="20649"/>
                  </a:lnTo>
                  <a:cubicBezTo>
                    <a:pt x="-14" y="14502"/>
                    <a:pt x="557" y="-27"/>
                    <a:pt x="9700" y="1"/>
                  </a:cubicBezTo>
                  <a:close/>
                </a:path>
              </a:pathLst>
            </a:custGeom>
            <a:solidFill>
              <a:srgbClr val="D69F8F"/>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pic>
          <p:nvPicPr>
            <p:cNvPr id="141" name="图片 61" descr="图片 61"/>
            <p:cNvPicPr>
              <a:picLocks noChangeAspect="1"/>
            </p:cNvPicPr>
            <p:nvPr/>
          </p:nvPicPr>
          <p:blipFill>
            <a:blip r:embed="rId6"/>
            <a:stretch>
              <a:fillRect/>
            </a:stretch>
          </p:blipFill>
          <p:spPr>
            <a:xfrm>
              <a:off x="281343" y="-1"/>
              <a:ext cx="301088" cy="409156"/>
            </a:xfrm>
            <a:prstGeom prst="rect">
              <a:avLst/>
            </a:prstGeom>
            <a:ln w="12700" cap="flat">
              <a:noFill/>
              <a:miter lim="400000"/>
            </a:ln>
            <a:effectLst/>
          </p:spPr>
        </p:pic>
        <p:sp>
          <p:nvSpPr>
            <p:cNvPr id="142" name="泪滴形 60"/>
            <p:cNvSpPr/>
            <p:nvPr/>
          </p:nvSpPr>
          <p:spPr>
            <a:xfrm rot="2613137" flipH="1">
              <a:off x="464089" y="198494"/>
              <a:ext cx="52665" cy="53505"/>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6"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D69F8F"/>
            </a:solidFill>
            <a:ln w="12700" cap="flat">
              <a:solidFill>
                <a:srgbClr val="D69F8F"/>
              </a:solidFill>
              <a:prstDash val="solid"/>
              <a:miter lim="800000"/>
            </a:ln>
            <a:effectLst/>
          </p:spPr>
          <p:txBody>
            <a:bodyPr wrap="square" lIns="45719" tIns="45719" rIns="45719" bIns="45719" numCol="1" anchor="ctr">
              <a:noAutofit/>
            </a:bodyPr>
            <a:lstStyle/>
            <a:p>
              <a:pPr algn="ctr">
                <a:defRPr u="sng">
                  <a:solidFill>
                    <a:srgbClr val="FFFFFF"/>
                  </a:solidFill>
                </a:defRPr>
              </a:pPr>
              <a:endParaRPr/>
            </a:p>
          </p:txBody>
        </p:sp>
      </p:grpSp>
      <p:sp>
        <p:nvSpPr>
          <p:cNvPr id="144" name="文本框 64"/>
          <p:cNvSpPr txBox="1"/>
          <p:nvPr/>
        </p:nvSpPr>
        <p:spPr>
          <a:xfrm>
            <a:off x="1657137" y="5619224"/>
            <a:ext cx="1402418" cy="3708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defRPr sz="1600">
                <a:solidFill>
                  <a:srgbClr val="7E96A7"/>
                </a:solidFill>
                <a:latin typeface="方正行楷繁体"/>
                <a:ea typeface="方正行楷繁体"/>
                <a:cs typeface="方正行楷繁体"/>
                <a:sym typeface="方正行楷繁体"/>
              </a:defRPr>
            </a:lvl1pPr>
          </a:lstStyle>
          <a:p>
            <a:r>
              <a:t>一 茶 一 世  界</a:t>
            </a:r>
          </a:p>
        </p:txBody>
      </p:sp>
      <p:grpSp>
        <p:nvGrpSpPr>
          <p:cNvPr id="152" name="组合 65"/>
          <p:cNvGrpSpPr/>
          <p:nvPr/>
        </p:nvGrpSpPr>
        <p:grpSpPr>
          <a:xfrm>
            <a:off x="5583307" y="757777"/>
            <a:ext cx="1025384" cy="560850"/>
            <a:chOff x="0" y="0"/>
            <a:chExt cx="1025382" cy="560848"/>
          </a:xfrm>
        </p:grpSpPr>
        <p:grpSp>
          <p:nvGrpSpPr>
            <p:cNvPr id="148" name="组合 66"/>
            <p:cNvGrpSpPr/>
            <p:nvPr/>
          </p:nvGrpSpPr>
          <p:grpSpPr>
            <a:xfrm>
              <a:off x="-1" y="393498"/>
              <a:ext cx="1025384" cy="167351"/>
              <a:chOff x="0" y="0"/>
              <a:chExt cx="1025382" cy="167349"/>
            </a:xfrm>
          </p:grpSpPr>
          <p:sp>
            <p:nvSpPr>
              <p:cNvPr id="145" name="椭圆 8"/>
              <p:cNvSpPr/>
              <p:nvPr/>
            </p:nvSpPr>
            <p:spPr>
              <a:xfrm>
                <a:off x="0" y="-1"/>
                <a:ext cx="1025383" cy="167351"/>
              </a:xfrm>
              <a:custGeom>
                <a:avLst/>
                <a:gdLst/>
                <a:ahLst/>
                <a:cxnLst>
                  <a:cxn ang="0">
                    <a:pos x="wd2" y="hd2"/>
                  </a:cxn>
                  <a:cxn ang="5400000">
                    <a:pos x="wd2" y="hd2"/>
                  </a:cxn>
                  <a:cxn ang="10800000">
                    <a:pos x="wd2" y="hd2"/>
                  </a:cxn>
                  <a:cxn ang="16200000">
                    <a:pos x="wd2" y="hd2"/>
                  </a:cxn>
                </a:cxnLst>
                <a:rect l="0" t="0" r="r" b="b"/>
                <a:pathLst>
                  <a:path w="21271" h="19007" extrusionOk="0">
                    <a:moveTo>
                      <a:pt x="12" y="8869"/>
                    </a:moveTo>
                    <a:cubicBezTo>
                      <a:pt x="331" y="-787"/>
                      <a:pt x="6604" y="1776"/>
                      <a:pt x="8626" y="382"/>
                    </a:cubicBezTo>
                    <a:cubicBezTo>
                      <a:pt x="10649" y="-1012"/>
                      <a:pt x="10423" y="1975"/>
                      <a:pt x="12148" y="505"/>
                    </a:cubicBezTo>
                    <a:cubicBezTo>
                      <a:pt x="14096" y="2325"/>
                      <a:pt x="19979" y="-2021"/>
                      <a:pt x="21271" y="8382"/>
                    </a:cubicBezTo>
                    <a:cubicBezTo>
                      <a:pt x="21293" y="18053"/>
                      <a:pt x="14601" y="14836"/>
                      <a:pt x="12616" y="17815"/>
                    </a:cubicBezTo>
                    <a:cubicBezTo>
                      <a:pt x="10008" y="19088"/>
                      <a:pt x="10015" y="19579"/>
                      <a:pt x="7914" y="18088"/>
                    </a:cubicBezTo>
                    <a:cubicBezTo>
                      <a:pt x="5813" y="16597"/>
                      <a:pt x="-307" y="18525"/>
                      <a:pt x="12" y="8869"/>
                    </a:cubicBezTo>
                    <a:close/>
                  </a:path>
                </a:pathLst>
              </a:custGeom>
              <a:noFill/>
              <a:ln w="12700" cap="flat">
                <a:solidFill>
                  <a:srgbClr val="D69F8F"/>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146" name="椭圆 8"/>
              <p:cNvSpPr/>
              <p:nvPr/>
            </p:nvSpPr>
            <p:spPr>
              <a:xfrm>
                <a:off x="202349" y="31856"/>
                <a:ext cx="631658" cy="108150"/>
              </a:xfrm>
              <a:custGeom>
                <a:avLst/>
                <a:gdLst/>
                <a:ahLst/>
                <a:cxnLst>
                  <a:cxn ang="0">
                    <a:pos x="wd2" y="hd2"/>
                  </a:cxn>
                  <a:cxn ang="5400000">
                    <a:pos x="wd2" y="hd2"/>
                  </a:cxn>
                  <a:cxn ang="10800000">
                    <a:pos x="wd2" y="hd2"/>
                  </a:cxn>
                  <a:cxn ang="16200000">
                    <a:pos x="wd2" y="hd2"/>
                  </a:cxn>
                </a:cxnLst>
                <a:rect l="0" t="0" r="r" b="b"/>
                <a:pathLst>
                  <a:path w="21237" h="17401" extrusionOk="0">
                    <a:moveTo>
                      <a:pt x="14" y="7628"/>
                    </a:moveTo>
                    <a:cubicBezTo>
                      <a:pt x="368" y="429"/>
                      <a:pt x="6716" y="2072"/>
                      <a:pt x="8809" y="801"/>
                    </a:cubicBezTo>
                    <a:cubicBezTo>
                      <a:pt x="10902" y="-470"/>
                      <a:pt x="10717" y="1382"/>
                      <a:pt x="12571" y="0"/>
                    </a:cubicBezTo>
                    <a:cubicBezTo>
                      <a:pt x="14665" y="1711"/>
                      <a:pt x="19849" y="-3640"/>
                      <a:pt x="21237" y="6134"/>
                    </a:cubicBezTo>
                    <a:cubicBezTo>
                      <a:pt x="21261" y="15221"/>
                      <a:pt x="15207" y="13465"/>
                      <a:pt x="13074" y="16264"/>
                    </a:cubicBezTo>
                    <a:cubicBezTo>
                      <a:pt x="10270" y="17460"/>
                      <a:pt x="10196" y="17960"/>
                      <a:pt x="8019" y="16521"/>
                    </a:cubicBezTo>
                    <a:cubicBezTo>
                      <a:pt x="5843" y="15081"/>
                      <a:pt x="-339" y="14828"/>
                      <a:pt x="14" y="7628"/>
                    </a:cubicBezTo>
                    <a:close/>
                  </a:path>
                </a:pathLst>
              </a:custGeom>
              <a:noFill/>
              <a:ln w="12700" cap="flat">
                <a:solidFill>
                  <a:srgbClr val="D69F8F"/>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147" name="椭圆 8"/>
              <p:cNvSpPr/>
              <p:nvPr/>
            </p:nvSpPr>
            <p:spPr>
              <a:xfrm>
                <a:off x="373045" y="64256"/>
                <a:ext cx="254143" cy="48723"/>
              </a:xfrm>
              <a:custGeom>
                <a:avLst/>
                <a:gdLst/>
                <a:ahLst/>
                <a:cxnLst>
                  <a:cxn ang="0">
                    <a:pos x="wd2" y="hd2"/>
                  </a:cxn>
                  <a:cxn ang="5400000">
                    <a:pos x="wd2" y="hd2"/>
                  </a:cxn>
                  <a:cxn ang="10800000">
                    <a:pos x="wd2" y="hd2"/>
                  </a:cxn>
                  <a:cxn ang="16200000">
                    <a:pos x="wd2" y="hd2"/>
                  </a:cxn>
                </a:cxnLst>
                <a:rect l="0" t="0" r="r" b="b"/>
                <a:pathLst>
                  <a:path w="20448" h="16871" extrusionOk="0">
                    <a:moveTo>
                      <a:pt x="170" y="4883"/>
                    </a:moveTo>
                    <a:cubicBezTo>
                      <a:pt x="1471" y="-4314"/>
                      <a:pt x="4981" y="2463"/>
                      <a:pt x="6834" y="1649"/>
                    </a:cubicBezTo>
                    <a:cubicBezTo>
                      <a:pt x="8688" y="835"/>
                      <a:pt x="9582" y="1327"/>
                      <a:pt x="11290" y="0"/>
                    </a:cubicBezTo>
                    <a:cubicBezTo>
                      <a:pt x="13218" y="1644"/>
                      <a:pt x="19664" y="-2963"/>
                      <a:pt x="20448" y="8447"/>
                    </a:cubicBezTo>
                    <a:cubicBezTo>
                      <a:pt x="20470" y="17178"/>
                      <a:pt x="13856" y="13353"/>
                      <a:pt x="11891" y="16042"/>
                    </a:cubicBezTo>
                    <a:cubicBezTo>
                      <a:pt x="9309" y="17191"/>
                      <a:pt x="9277" y="17286"/>
                      <a:pt x="7323" y="15426"/>
                    </a:cubicBezTo>
                    <a:cubicBezTo>
                      <a:pt x="5370" y="13566"/>
                      <a:pt x="-1130" y="14079"/>
                      <a:pt x="170" y="4883"/>
                    </a:cubicBezTo>
                    <a:close/>
                  </a:path>
                </a:pathLst>
              </a:custGeom>
              <a:noFill/>
              <a:ln w="15875" cap="flat">
                <a:solidFill>
                  <a:srgbClr val="D69F8F"/>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grpSp>
        <p:sp>
          <p:nvSpPr>
            <p:cNvPr id="149" name="任意多边形 67"/>
            <p:cNvSpPr/>
            <p:nvPr/>
          </p:nvSpPr>
          <p:spPr>
            <a:xfrm>
              <a:off x="437233" y="378220"/>
              <a:ext cx="109625" cy="112643"/>
            </a:xfrm>
            <a:custGeom>
              <a:avLst/>
              <a:gdLst/>
              <a:ahLst/>
              <a:cxnLst>
                <a:cxn ang="0">
                  <a:pos x="wd2" y="hd2"/>
                </a:cxn>
                <a:cxn ang="5400000">
                  <a:pos x="wd2" y="hd2"/>
                </a:cxn>
                <a:cxn ang="10800000">
                  <a:pos x="wd2" y="hd2"/>
                </a:cxn>
                <a:cxn ang="16200000">
                  <a:pos x="wd2" y="hd2"/>
                </a:cxn>
              </a:cxnLst>
              <a:rect l="0" t="0" r="r" b="b"/>
              <a:pathLst>
                <a:path w="21586" h="21573" extrusionOk="0">
                  <a:moveTo>
                    <a:pt x="9700" y="1"/>
                  </a:moveTo>
                  <a:cubicBezTo>
                    <a:pt x="19452" y="30"/>
                    <a:pt x="19754" y="10482"/>
                    <a:pt x="21566" y="20879"/>
                  </a:cubicBezTo>
                  <a:lnTo>
                    <a:pt x="21586" y="21573"/>
                  </a:lnTo>
                  <a:lnTo>
                    <a:pt x="7" y="21573"/>
                  </a:lnTo>
                  <a:lnTo>
                    <a:pt x="0" y="20649"/>
                  </a:lnTo>
                  <a:cubicBezTo>
                    <a:pt x="-14" y="14502"/>
                    <a:pt x="557" y="-27"/>
                    <a:pt x="9700" y="1"/>
                  </a:cubicBezTo>
                  <a:close/>
                </a:path>
              </a:pathLst>
            </a:custGeom>
            <a:solidFill>
              <a:srgbClr val="D69F8F"/>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pic>
          <p:nvPicPr>
            <p:cNvPr id="150" name="图片 68" descr="图片 68"/>
            <p:cNvPicPr>
              <a:picLocks noChangeAspect="1"/>
            </p:cNvPicPr>
            <p:nvPr/>
          </p:nvPicPr>
          <p:blipFill>
            <a:blip r:embed="rId6"/>
            <a:stretch>
              <a:fillRect/>
            </a:stretch>
          </p:blipFill>
          <p:spPr>
            <a:xfrm>
              <a:off x="281343" y="-1"/>
              <a:ext cx="301088" cy="409156"/>
            </a:xfrm>
            <a:prstGeom prst="rect">
              <a:avLst/>
            </a:prstGeom>
            <a:ln w="12700" cap="flat">
              <a:noFill/>
              <a:miter lim="400000"/>
            </a:ln>
            <a:effectLst/>
          </p:spPr>
        </p:pic>
        <p:sp>
          <p:nvSpPr>
            <p:cNvPr id="151" name="泪滴形 69"/>
            <p:cNvSpPr/>
            <p:nvPr/>
          </p:nvSpPr>
          <p:spPr>
            <a:xfrm rot="2613137" flipH="1">
              <a:off x="464089" y="198494"/>
              <a:ext cx="52665" cy="53505"/>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6"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D69F8F"/>
            </a:solidFill>
            <a:ln w="12700" cap="flat">
              <a:solidFill>
                <a:srgbClr val="D69F8F"/>
              </a:solidFill>
              <a:prstDash val="solid"/>
              <a:miter lim="800000"/>
            </a:ln>
            <a:effectLst/>
          </p:spPr>
          <p:txBody>
            <a:bodyPr wrap="square" lIns="45719" tIns="45719" rIns="45719" bIns="45719" numCol="1" anchor="ctr">
              <a:noAutofit/>
            </a:bodyPr>
            <a:lstStyle/>
            <a:p>
              <a:pPr algn="ctr">
                <a:defRPr u="sng">
                  <a:solidFill>
                    <a:srgbClr val="FFFFFF"/>
                  </a:solidFill>
                </a:defRPr>
              </a:pPr>
              <a:endParaRPr/>
            </a:p>
          </p:txBody>
        </p:sp>
      </p:grpSp>
      <p:sp>
        <p:nvSpPr>
          <p:cNvPr id="153" name="文本框 73"/>
          <p:cNvSpPr txBox="1"/>
          <p:nvPr/>
        </p:nvSpPr>
        <p:spPr>
          <a:xfrm>
            <a:off x="5393261" y="1479500"/>
            <a:ext cx="1402419" cy="3708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defRPr sz="1600">
                <a:solidFill>
                  <a:srgbClr val="7E96A7"/>
                </a:solidFill>
                <a:latin typeface="方正行楷简体"/>
                <a:ea typeface="方正行楷简体"/>
                <a:cs typeface="方正行楷简体"/>
                <a:sym typeface="方正行楷简体"/>
              </a:defRPr>
            </a:lvl1pPr>
          </a:lstStyle>
          <a:p>
            <a:r>
              <a:t>一 茶 一 世  界</a:t>
            </a:r>
          </a:p>
        </p:txBody>
      </p:sp>
      <p:grpSp>
        <p:nvGrpSpPr>
          <p:cNvPr id="161" name="组合 74"/>
          <p:cNvGrpSpPr/>
          <p:nvPr/>
        </p:nvGrpSpPr>
        <p:grpSpPr>
          <a:xfrm>
            <a:off x="9286889" y="4780298"/>
            <a:ext cx="1025383" cy="560849"/>
            <a:chOff x="0" y="0"/>
            <a:chExt cx="1025382" cy="560848"/>
          </a:xfrm>
        </p:grpSpPr>
        <p:grpSp>
          <p:nvGrpSpPr>
            <p:cNvPr id="157" name="组合 75"/>
            <p:cNvGrpSpPr/>
            <p:nvPr/>
          </p:nvGrpSpPr>
          <p:grpSpPr>
            <a:xfrm>
              <a:off x="-1" y="393498"/>
              <a:ext cx="1025384" cy="167351"/>
              <a:chOff x="0" y="0"/>
              <a:chExt cx="1025382" cy="167349"/>
            </a:xfrm>
          </p:grpSpPr>
          <p:sp>
            <p:nvSpPr>
              <p:cNvPr id="154" name="椭圆 8"/>
              <p:cNvSpPr/>
              <p:nvPr/>
            </p:nvSpPr>
            <p:spPr>
              <a:xfrm>
                <a:off x="0" y="-1"/>
                <a:ext cx="1025383" cy="167351"/>
              </a:xfrm>
              <a:custGeom>
                <a:avLst/>
                <a:gdLst/>
                <a:ahLst/>
                <a:cxnLst>
                  <a:cxn ang="0">
                    <a:pos x="wd2" y="hd2"/>
                  </a:cxn>
                  <a:cxn ang="5400000">
                    <a:pos x="wd2" y="hd2"/>
                  </a:cxn>
                  <a:cxn ang="10800000">
                    <a:pos x="wd2" y="hd2"/>
                  </a:cxn>
                  <a:cxn ang="16200000">
                    <a:pos x="wd2" y="hd2"/>
                  </a:cxn>
                </a:cxnLst>
                <a:rect l="0" t="0" r="r" b="b"/>
                <a:pathLst>
                  <a:path w="21271" h="19007" extrusionOk="0">
                    <a:moveTo>
                      <a:pt x="12" y="8869"/>
                    </a:moveTo>
                    <a:cubicBezTo>
                      <a:pt x="331" y="-787"/>
                      <a:pt x="6604" y="1776"/>
                      <a:pt x="8626" y="382"/>
                    </a:cubicBezTo>
                    <a:cubicBezTo>
                      <a:pt x="10649" y="-1012"/>
                      <a:pt x="10423" y="1975"/>
                      <a:pt x="12148" y="505"/>
                    </a:cubicBezTo>
                    <a:cubicBezTo>
                      <a:pt x="14096" y="2325"/>
                      <a:pt x="19979" y="-2021"/>
                      <a:pt x="21271" y="8382"/>
                    </a:cubicBezTo>
                    <a:cubicBezTo>
                      <a:pt x="21293" y="18053"/>
                      <a:pt x="14601" y="14836"/>
                      <a:pt x="12616" y="17815"/>
                    </a:cubicBezTo>
                    <a:cubicBezTo>
                      <a:pt x="10008" y="19088"/>
                      <a:pt x="10015" y="19579"/>
                      <a:pt x="7914" y="18088"/>
                    </a:cubicBezTo>
                    <a:cubicBezTo>
                      <a:pt x="5813" y="16597"/>
                      <a:pt x="-307" y="18525"/>
                      <a:pt x="12" y="8869"/>
                    </a:cubicBezTo>
                    <a:close/>
                  </a:path>
                </a:pathLst>
              </a:custGeom>
              <a:noFill/>
              <a:ln w="12700" cap="flat">
                <a:solidFill>
                  <a:srgbClr val="D69F8F"/>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155" name="椭圆 8"/>
              <p:cNvSpPr/>
              <p:nvPr/>
            </p:nvSpPr>
            <p:spPr>
              <a:xfrm>
                <a:off x="202349" y="31856"/>
                <a:ext cx="631658" cy="108150"/>
              </a:xfrm>
              <a:custGeom>
                <a:avLst/>
                <a:gdLst/>
                <a:ahLst/>
                <a:cxnLst>
                  <a:cxn ang="0">
                    <a:pos x="wd2" y="hd2"/>
                  </a:cxn>
                  <a:cxn ang="5400000">
                    <a:pos x="wd2" y="hd2"/>
                  </a:cxn>
                  <a:cxn ang="10800000">
                    <a:pos x="wd2" y="hd2"/>
                  </a:cxn>
                  <a:cxn ang="16200000">
                    <a:pos x="wd2" y="hd2"/>
                  </a:cxn>
                </a:cxnLst>
                <a:rect l="0" t="0" r="r" b="b"/>
                <a:pathLst>
                  <a:path w="21237" h="17401" extrusionOk="0">
                    <a:moveTo>
                      <a:pt x="14" y="7628"/>
                    </a:moveTo>
                    <a:cubicBezTo>
                      <a:pt x="368" y="429"/>
                      <a:pt x="6716" y="2072"/>
                      <a:pt x="8809" y="801"/>
                    </a:cubicBezTo>
                    <a:cubicBezTo>
                      <a:pt x="10902" y="-470"/>
                      <a:pt x="10717" y="1382"/>
                      <a:pt x="12571" y="0"/>
                    </a:cubicBezTo>
                    <a:cubicBezTo>
                      <a:pt x="14665" y="1711"/>
                      <a:pt x="19849" y="-3640"/>
                      <a:pt x="21237" y="6134"/>
                    </a:cubicBezTo>
                    <a:cubicBezTo>
                      <a:pt x="21261" y="15221"/>
                      <a:pt x="15207" y="13465"/>
                      <a:pt x="13074" y="16264"/>
                    </a:cubicBezTo>
                    <a:cubicBezTo>
                      <a:pt x="10270" y="17460"/>
                      <a:pt x="10196" y="17960"/>
                      <a:pt x="8019" y="16521"/>
                    </a:cubicBezTo>
                    <a:cubicBezTo>
                      <a:pt x="5843" y="15081"/>
                      <a:pt x="-339" y="14828"/>
                      <a:pt x="14" y="7628"/>
                    </a:cubicBezTo>
                    <a:close/>
                  </a:path>
                </a:pathLst>
              </a:custGeom>
              <a:noFill/>
              <a:ln w="12700" cap="flat">
                <a:solidFill>
                  <a:srgbClr val="D69F8F"/>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156" name="椭圆 8"/>
              <p:cNvSpPr/>
              <p:nvPr/>
            </p:nvSpPr>
            <p:spPr>
              <a:xfrm>
                <a:off x="373045" y="64256"/>
                <a:ext cx="254143" cy="48723"/>
              </a:xfrm>
              <a:custGeom>
                <a:avLst/>
                <a:gdLst/>
                <a:ahLst/>
                <a:cxnLst>
                  <a:cxn ang="0">
                    <a:pos x="wd2" y="hd2"/>
                  </a:cxn>
                  <a:cxn ang="5400000">
                    <a:pos x="wd2" y="hd2"/>
                  </a:cxn>
                  <a:cxn ang="10800000">
                    <a:pos x="wd2" y="hd2"/>
                  </a:cxn>
                  <a:cxn ang="16200000">
                    <a:pos x="wd2" y="hd2"/>
                  </a:cxn>
                </a:cxnLst>
                <a:rect l="0" t="0" r="r" b="b"/>
                <a:pathLst>
                  <a:path w="20448" h="16871" extrusionOk="0">
                    <a:moveTo>
                      <a:pt x="170" y="4883"/>
                    </a:moveTo>
                    <a:cubicBezTo>
                      <a:pt x="1471" y="-4314"/>
                      <a:pt x="4981" y="2463"/>
                      <a:pt x="6834" y="1649"/>
                    </a:cubicBezTo>
                    <a:cubicBezTo>
                      <a:pt x="8688" y="835"/>
                      <a:pt x="9582" y="1327"/>
                      <a:pt x="11290" y="0"/>
                    </a:cubicBezTo>
                    <a:cubicBezTo>
                      <a:pt x="13218" y="1644"/>
                      <a:pt x="19664" y="-2963"/>
                      <a:pt x="20448" y="8447"/>
                    </a:cubicBezTo>
                    <a:cubicBezTo>
                      <a:pt x="20470" y="17178"/>
                      <a:pt x="13856" y="13353"/>
                      <a:pt x="11891" y="16042"/>
                    </a:cubicBezTo>
                    <a:cubicBezTo>
                      <a:pt x="9309" y="17191"/>
                      <a:pt x="9277" y="17286"/>
                      <a:pt x="7323" y="15426"/>
                    </a:cubicBezTo>
                    <a:cubicBezTo>
                      <a:pt x="5370" y="13566"/>
                      <a:pt x="-1130" y="14079"/>
                      <a:pt x="170" y="4883"/>
                    </a:cubicBezTo>
                    <a:close/>
                  </a:path>
                </a:pathLst>
              </a:custGeom>
              <a:noFill/>
              <a:ln w="15875" cap="flat">
                <a:solidFill>
                  <a:srgbClr val="D69F8F"/>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grpSp>
        <p:sp>
          <p:nvSpPr>
            <p:cNvPr id="158" name="任意多边形 76"/>
            <p:cNvSpPr/>
            <p:nvPr/>
          </p:nvSpPr>
          <p:spPr>
            <a:xfrm>
              <a:off x="437233" y="378220"/>
              <a:ext cx="109625" cy="112643"/>
            </a:xfrm>
            <a:custGeom>
              <a:avLst/>
              <a:gdLst/>
              <a:ahLst/>
              <a:cxnLst>
                <a:cxn ang="0">
                  <a:pos x="wd2" y="hd2"/>
                </a:cxn>
                <a:cxn ang="5400000">
                  <a:pos x="wd2" y="hd2"/>
                </a:cxn>
                <a:cxn ang="10800000">
                  <a:pos x="wd2" y="hd2"/>
                </a:cxn>
                <a:cxn ang="16200000">
                  <a:pos x="wd2" y="hd2"/>
                </a:cxn>
              </a:cxnLst>
              <a:rect l="0" t="0" r="r" b="b"/>
              <a:pathLst>
                <a:path w="21586" h="21573" extrusionOk="0">
                  <a:moveTo>
                    <a:pt x="9700" y="1"/>
                  </a:moveTo>
                  <a:cubicBezTo>
                    <a:pt x="19452" y="30"/>
                    <a:pt x="19754" y="10482"/>
                    <a:pt x="21566" y="20879"/>
                  </a:cubicBezTo>
                  <a:lnTo>
                    <a:pt x="21586" y="21573"/>
                  </a:lnTo>
                  <a:lnTo>
                    <a:pt x="7" y="21573"/>
                  </a:lnTo>
                  <a:lnTo>
                    <a:pt x="0" y="20649"/>
                  </a:lnTo>
                  <a:cubicBezTo>
                    <a:pt x="-14" y="14502"/>
                    <a:pt x="557" y="-27"/>
                    <a:pt x="9700" y="1"/>
                  </a:cubicBezTo>
                  <a:close/>
                </a:path>
              </a:pathLst>
            </a:custGeom>
            <a:solidFill>
              <a:srgbClr val="D69F8F"/>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pic>
          <p:nvPicPr>
            <p:cNvPr id="159" name="图片 77" descr="图片 77"/>
            <p:cNvPicPr>
              <a:picLocks noChangeAspect="1"/>
            </p:cNvPicPr>
            <p:nvPr/>
          </p:nvPicPr>
          <p:blipFill>
            <a:blip r:embed="rId6"/>
            <a:stretch>
              <a:fillRect/>
            </a:stretch>
          </p:blipFill>
          <p:spPr>
            <a:xfrm>
              <a:off x="281343" y="-1"/>
              <a:ext cx="301088" cy="409156"/>
            </a:xfrm>
            <a:prstGeom prst="rect">
              <a:avLst/>
            </a:prstGeom>
            <a:ln w="12700" cap="flat">
              <a:noFill/>
              <a:miter lim="400000"/>
            </a:ln>
            <a:effectLst/>
          </p:spPr>
        </p:pic>
        <p:sp>
          <p:nvSpPr>
            <p:cNvPr id="160" name="泪滴形 78"/>
            <p:cNvSpPr/>
            <p:nvPr/>
          </p:nvSpPr>
          <p:spPr>
            <a:xfrm rot="2613137" flipH="1">
              <a:off x="464089" y="198494"/>
              <a:ext cx="52665" cy="53505"/>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6"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D69F8F"/>
            </a:solidFill>
            <a:ln w="12700" cap="flat">
              <a:solidFill>
                <a:srgbClr val="D69F8F"/>
              </a:solidFill>
              <a:prstDash val="solid"/>
              <a:miter lim="800000"/>
            </a:ln>
            <a:effectLst/>
          </p:spPr>
          <p:txBody>
            <a:bodyPr wrap="square" lIns="45719" tIns="45719" rIns="45719" bIns="45719" numCol="1" anchor="ctr">
              <a:noAutofit/>
            </a:bodyPr>
            <a:lstStyle/>
            <a:p>
              <a:pPr algn="ctr">
                <a:defRPr u="sng">
                  <a:solidFill>
                    <a:srgbClr val="FFFFFF"/>
                  </a:solidFill>
                </a:defRPr>
              </a:pPr>
              <a:endParaRPr/>
            </a:p>
          </p:txBody>
        </p:sp>
      </p:grpSp>
      <p:sp>
        <p:nvSpPr>
          <p:cNvPr id="162" name="文本框 82"/>
          <p:cNvSpPr txBox="1"/>
          <p:nvPr/>
        </p:nvSpPr>
        <p:spPr>
          <a:xfrm>
            <a:off x="9111742" y="5510993"/>
            <a:ext cx="1402418" cy="3708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defRPr sz="1600">
                <a:solidFill>
                  <a:srgbClr val="7E96A7"/>
                </a:solidFill>
                <a:latin typeface="方正行楷简体"/>
                <a:ea typeface="方正行楷简体"/>
                <a:cs typeface="方正行楷简体"/>
                <a:sym typeface="方正行楷简体"/>
              </a:defRPr>
            </a:lvl1pPr>
          </a:lstStyle>
          <a:p>
            <a:r>
              <a:t>一 茶 一 世  界</a:t>
            </a:r>
          </a:p>
        </p:txBody>
      </p:sp>
      <p:pic>
        <p:nvPicPr>
          <p:cNvPr id="163" name="图片 40" descr="图片 40"/>
          <p:cNvPicPr>
            <a:picLocks noChangeAspect="1"/>
          </p:cNvPicPr>
          <p:nvPr/>
        </p:nvPicPr>
        <p:blipFill>
          <a:blip r:embed="rId7"/>
          <a:stretch>
            <a:fillRect/>
          </a:stretch>
        </p:blipFill>
        <p:spPr>
          <a:xfrm>
            <a:off x="2265098" y="1798449"/>
            <a:ext cx="175321" cy="450182"/>
          </a:xfrm>
          <a:prstGeom prst="rect">
            <a:avLst/>
          </a:prstGeom>
          <a:ln w="12700">
            <a:miter lim="400000"/>
          </a:ln>
        </p:spPr>
      </p:pic>
      <p:pic>
        <p:nvPicPr>
          <p:cNvPr id="164" name="图片 41" descr="图片 41"/>
          <p:cNvPicPr>
            <a:picLocks noChangeAspect="1"/>
          </p:cNvPicPr>
          <p:nvPr/>
        </p:nvPicPr>
        <p:blipFill>
          <a:blip r:embed="rId8"/>
          <a:stretch>
            <a:fillRect/>
          </a:stretch>
        </p:blipFill>
        <p:spPr>
          <a:xfrm>
            <a:off x="2294689" y="1034776"/>
            <a:ext cx="291460" cy="763674"/>
          </a:xfrm>
          <a:prstGeom prst="rect">
            <a:avLst/>
          </a:prstGeom>
          <a:ln w="12700">
            <a:miter lim="400000"/>
          </a:ln>
        </p:spPr>
      </p:pic>
      <p:pic>
        <p:nvPicPr>
          <p:cNvPr id="165" name="图片 53" descr="图片 53"/>
          <p:cNvPicPr>
            <a:picLocks noChangeAspect="1"/>
          </p:cNvPicPr>
          <p:nvPr/>
        </p:nvPicPr>
        <p:blipFill>
          <a:blip r:embed="rId7"/>
          <a:stretch>
            <a:fillRect/>
          </a:stretch>
        </p:blipFill>
        <p:spPr>
          <a:xfrm>
            <a:off x="6828357" y="4523089"/>
            <a:ext cx="175321" cy="450182"/>
          </a:xfrm>
          <a:prstGeom prst="rect">
            <a:avLst/>
          </a:prstGeom>
          <a:ln w="12700">
            <a:miter lim="400000"/>
          </a:ln>
        </p:spPr>
      </p:pic>
      <p:pic>
        <p:nvPicPr>
          <p:cNvPr id="166" name="图片 54" descr="图片 54"/>
          <p:cNvPicPr>
            <a:picLocks noChangeAspect="1"/>
          </p:cNvPicPr>
          <p:nvPr/>
        </p:nvPicPr>
        <p:blipFill>
          <a:blip r:embed="rId8"/>
          <a:stretch>
            <a:fillRect/>
          </a:stretch>
        </p:blipFill>
        <p:spPr>
          <a:xfrm flipH="1">
            <a:off x="6652237" y="4107160"/>
            <a:ext cx="291461" cy="763674"/>
          </a:xfrm>
          <a:prstGeom prst="rect">
            <a:avLst/>
          </a:prstGeom>
          <a:ln w="12700">
            <a:miter lim="400000"/>
          </a:ln>
        </p:spPr>
      </p:pic>
      <p:sp>
        <p:nvSpPr>
          <p:cNvPr id="167" name="Types"/>
          <p:cNvSpPr txBox="1"/>
          <p:nvPr/>
        </p:nvSpPr>
        <p:spPr>
          <a:xfrm>
            <a:off x="5569565" y="2760018"/>
            <a:ext cx="1151841" cy="5232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defRPr sz="2800">
                <a:solidFill>
                  <a:srgbClr val="032D49"/>
                </a:solidFill>
                <a:latin typeface="方正古隶简体"/>
                <a:ea typeface="方正古隶简体"/>
                <a:cs typeface="方正古隶简体"/>
                <a:sym typeface="方正古隶简体"/>
              </a:defRPr>
            </a:lvl1pPr>
          </a:lstStyle>
          <a:p>
            <a:r>
              <a:t>Types </a:t>
            </a: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DBA392"/>
        </a:solidFill>
        <a:effectLst/>
      </p:bgPr>
    </p:bg>
    <p:spTree>
      <p:nvGrpSpPr>
        <p:cNvPr id="1" name=""/>
        <p:cNvGrpSpPr/>
        <p:nvPr/>
      </p:nvGrpSpPr>
      <p:grpSpPr>
        <a:xfrm>
          <a:off x="0" y="0"/>
          <a:ext cx="0" cy="0"/>
          <a:chOff x="0" y="0"/>
          <a:chExt cx="0" cy="0"/>
        </a:xfrm>
      </p:grpSpPr>
      <p:sp>
        <p:nvSpPr>
          <p:cNvPr id="466" name="Tea pots are used to brew and pour tea, and you may use a tea pot or a traditional gaiwan to brew your tea. There are many different tea pots available, including porcelain pots, glass tea pots, and tea enthusiasts tend to enjoy the more traditional Yixing clay teapot or sand-fired tea pots."/>
          <p:cNvSpPr txBox="1"/>
          <p:nvPr/>
        </p:nvSpPr>
        <p:spPr>
          <a:xfrm>
            <a:off x="3819805" y="1567179"/>
            <a:ext cx="5212099" cy="3393441"/>
          </a:xfrm>
          <a:prstGeom prst="rect">
            <a:avLst/>
          </a:prstGeom>
          <a:solidFill>
            <a:srgbClr val="DBA392"/>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gn="ctr">
              <a:defRPr sz="2250">
                <a:solidFill>
                  <a:srgbClr val="FFFFFF"/>
                </a:solidFill>
              </a:defRPr>
            </a:pPr>
            <a:endParaRPr b="1">
              <a:solidFill>
                <a:srgbClr val="666666"/>
              </a:solidFill>
              <a:uFill>
                <a:solidFill>
                  <a:srgbClr val="666666"/>
                </a:solidFill>
              </a:uFill>
              <a:latin typeface="Georgia"/>
              <a:ea typeface="Georgia"/>
              <a:cs typeface="Georgia"/>
              <a:sym typeface="Georgia"/>
            </a:endParaRPr>
          </a:p>
          <a:p>
            <a:pPr algn="ctr">
              <a:defRPr sz="2250">
                <a:solidFill>
                  <a:srgbClr val="FFFFFF"/>
                </a:solidFill>
              </a:defRPr>
            </a:pPr>
            <a:r>
              <a:rPr>
                <a:solidFill>
                  <a:srgbClr val="666666"/>
                </a:solidFill>
                <a:uFill>
                  <a:solidFill>
                    <a:srgbClr val="666666"/>
                  </a:solidFill>
                </a:uFill>
                <a:latin typeface="+mn-lt"/>
                <a:ea typeface="+mn-ea"/>
                <a:cs typeface="+mn-cs"/>
                <a:sym typeface="Helvetica"/>
              </a:rPr>
              <a:t>Tea pots are used to brew and pour tea, and you may use a tea pot or a traditional gaiwan to brew your tea. There are many different tea pots available, including porcelain pots, glass tea pots, and tea enthusiasts tend to enjoy the more traditional </a:t>
            </a:r>
            <a:r>
              <a:rPr>
                <a:solidFill>
                  <a:srgbClr val="666666"/>
                </a:solidFill>
                <a:uFill>
                  <a:solidFill>
                    <a:srgbClr val="666666"/>
                  </a:solidFill>
                </a:uFill>
                <a:latin typeface="+mn-lt"/>
                <a:ea typeface="+mn-ea"/>
                <a:cs typeface="+mn-cs"/>
                <a:sym typeface="Helvetica"/>
                <a:hlinkClick r:id="rId2"/>
              </a:rPr>
              <a:t>Yixing clay teapot</a:t>
            </a:r>
            <a:r>
              <a:rPr>
                <a:solidFill>
                  <a:srgbClr val="666666"/>
                </a:solidFill>
                <a:uFill>
                  <a:solidFill>
                    <a:srgbClr val="666666"/>
                  </a:solidFill>
                </a:uFill>
                <a:latin typeface="+mn-lt"/>
                <a:ea typeface="+mn-ea"/>
                <a:cs typeface="+mn-cs"/>
                <a:sym typeface="Helvetica"/>
              </a:rPr>
              <a:t> or sand-fired tea pots.</a:t>
            </a:r>
          </a:p>
        </p:txBody>
      </p:sp>
      <p:pic>
        <p:nvPicPr>
          <p:cNvPr id="467" name="图片 22" descr="图片 22"/>
          <p:cNvPicPr>
            <a:picLocks noChangeAspect="1"/>
          </p:cNvPicPr>
          <p:nvPr/>
        </p:nvPicPr>
        <p:blipFill>
          <a:blip r:embed="rId3"/>
          <a:srcRect r="2" b="2"/>
          <a:stretch>
            <a:fillRect/>
          </a:stretch>
        </p:blipFill>
        <p:spPr>
          <a:xfrm>
            <a:off x="288860" y="3040477"/>
            <a:ext cx="3472261" cy="359449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9518"/>
                </a:lnTo>
                <a:lnTo>
                  <a:pt x="21548" y="9537"/>
                </a:lnTo>
                <a:cubicBezTo>
                  <a:pt x="21260" y="9618"/>
                  <a:pt x="20962" y="9661"/>
                  <a:pt x="20657" y="9661"/>
                </a:cubicBezTo>
                <a:cubicBezTo>
                  <a:pt x="18213" y="9661"/>
                  <a:pt x="16233" y="6928"/>
                  <a:pt x="16233" y="3558"/>
                </a:cubicBezTo>
                <a:cubicBezTo>
                  <a:pt x="16233" y="2295"/>
                  <a:pt x="16511" y="1122"/>
                  <a:pt x="16988" y="148"/>
                </a:cubicBezTo>
                <a:lnTo>
                  <a:pt x="17075" y="0"/>
                </a:lnTo>
                <a:lnTo>
                  <a:pt x="0" y="0"/>
                </a:lnTo>
                <a:close/>
              </a:path>
            </a:pathLst>
          </a:custGeom>
          <a:ln w="12700">
            <a:miter lim="400000"/>
          </a:ln>
        </p:spPr>
      </p:pic>
      <p:sp>
        <p:nvSpPr>
          <p:cNvPr id="468" name="椭圆 13"/>
          <p:cNvSpPr/>
          <p:nvPr/>
        </p:nvSpPr>
        <p:spPr>
          <a:xfrm flipH="1">
            <a:off x="9362302" y="2228806"/>
            <a:ext cx="2656703" cy="1200195"/>
          </a:xfrm>
          <a:prstGeom prst="ellipse">
            <a:avLst/>
          </a:prstGeom>
          <a:ln w="15875">
            <a:solidFill>
              <a:srgbClr val="FFFFFF"/>
            </a:solidFill>
            <a:miter/>
          </a:ln>
        </p:spPr>
        <p:txBody>
          <a:bodyPr lIns="45719" rIns="45719" anchor="ctr"/>
          <a:lstStyle/>
          <a:p>
            <a:pPr algn="ctr">
              <a:defRPr u="sng">
                <a:solidFill>
                  <a:srgbClr val="FFFFFF"/>
                </a:solidFill>
              </a:defRPr>
            </a:pPr>
            <a:endParaRPr/>
          </a:p>
        </p:txBody>
      </p:sp>
      <p:sp>
        <p:nvSpPr>
          <p:cNvPr id="469" name="椭圆 14"/>
          <p:cNvSpPr/>
          <p:nvPr/>
        </p:nvSpPr>
        <p:spPr>
          <a:xfrm flipH="1">
            <a:off x="9731416" y="2395557"/>
            <a:ext cx="1918473" cy="866693"/>
          </a:xfrm>
          <a:prstGeom prst="ellipse">
            <a:avLst/>
          </a:prstGeom>
          <a:ln w="15875">
            <a:solidFill>
              <a:srgbClr val="FFFFFF"/>
            </a:solidFill>
            <a:miter/>
          </a:ln>
        </p:spPr>
        <p:txBody>
          <a:bodyPr lIns="45719" rIns="45719" anchor="ctr"/>
          <a:lstStyle/>
          <a:p>
            <a:pPr algn="ctr">
              <a:defRPr u="sng">
                <a:solidFill>
                  <a:srgbClr val="FFFFFF"/>
                </a:solidFill>
              </a:defRPr>
            </a:pPr>
            <a:endParaRPr/>
          </a:p>
        </p:txBody>
      </p:sp>
      <p:sp>
        <p:nvSpPr>
          <p:cNvPr id="470" name="椭圆 15"/>
          <p:cNvSpPr/>
          <p:nvPr/>
        </p:nvSpPr>
        <p:spPr>
          <a:xfrm flipH="1">
            <a:off x="10123095" y="2617327"/>
            <a:ext cx="1135117" cy="423151"/>
          </a:xfrm>
          <a:prstGeom prst="ellipse">
            <a:avLst/>
          </a:prstGeom>
          <a:ln w="38100">
            <a:solidFill>
              <a:srgbClr val="FFFFFF"/>
            </a:solidFill>
            <a:miter/>
          </a:ln>
        </p:spPr>
        <p:txBody>
          <a:bodyPr lIns="45719" rIns="45719" anchor="ctr"/>
          <a:lstStyle/>
          <a:p>
            <a:pPr algn="ctr">
              <a:defRPr u="sng">
                <a:solidFill>
                  <a:srgbClr val="FFFFFF"/>
                </a:solidFill>
              </a:defRPr>
            </a:pPr>
            <a:endParaRPr/>
          </a:p>
        </p:txBody>
      </p:sp>
      <p:sp>
        <p:nvSpPr>
          <p:cNvPr id="471" name="任意多边形 16"/>
          <p:cNvSpPr/>
          <p:nvPr/>
        </p:nvSpPr>
        <p:spPr>
          <a:xfrm flipH="1">
            <a:off x="10437168" y="2450577"/>
            <a:ext cx="506979" cy="459576"/>
          </a:xfrm>
          <a:custGeom>
            <a:avLst/>
            <a:gdLst/>
            <a:ahLst/>
            <a:cxnLst>
              <a:cxn ang="0">
                <a:pos x="wd2" y="hd2"/>
              </a:cxn>
              <a:cxn ang="5400000">
                <a:pos x="wd2" y="hd2"/>
              </a:cxn>
              <a:cxn ang="10800000">
                <a:pos x="wd2" y="hd2"/>
              </a:cxn>
              <a:cxn ang="16200000">
                <a:pos x="wd2" y="hd2"/>
              </a:cxn>
            </a:cxnLst>
            <a:rect l="0" t="0" r="r" b="b"/>
            <a:pathLst>
              <a:path w="21579" h="18514" extrusionOk="0">
                <a:moveTo>
                  <a:pt x="10213" y="0"/>
                </a:moveTo>
                <a:cubicBezTo>
                  <a:pt x="19962" y="28"/>
                  <a:pt x="19748" y="6123"/>
                  <a:pt x="21559" y="15970"/>
                </a:cubicBezTo>
                <a:lnTo>
                  <a:pt x="21579" y="16627"/>
                </a:lnTo>
                <a:cubicBezTo>
                  <a:pt x="21586" y="16847"/>
                  <a:pt x="3603" y="16773"/>
                  <a:pt x="7" y="16627"/>
                </a:cubicBezTo>
                <a:cubicBezTo>
                  <a:pt x="5" y="16336"/>
                  <a:pt x="14" y="21574"/>
                  <a:pt x="0" y="15752"/>
                </a:cubicBezTo>
                <a:cubicBezTo>
                  <a:pt x="-14" y="9930"/>
                  <a:pt x="1073" y="-26"/>
                  <a:pt x="10213" y="0"/>
                </a:cubicBezTo>
                <a:close/>
              </a:path>
            </a:pathLst>
          </a:custGeom>
          <a:solidFill>
            <a:srgbClr val="FFFFFF"/>
          </a:solidFill>
          <a:ln w="12700">
            <a:miter lim="400000"/>
          </a:ln>
        </p:spPr>
        <p:txBody>
          <a:bodyPr lIns="45719" rIns="45719" anchor="ctr"/>
          <a:lstStyle/>
          <a:p>
            <a:pPr algn="ctr">
              <a:defRPr u="sng">
                <a:solidFill>
                  <a:srgbClr val="FFFFFF"/>
                </a:solidFill>
              </a:defRPr>
            </a:pPr>
            <a:endParaRPr/>
          </a:p>
        </p:txBody>
      </p:sp>
      <p:pic>
        <p:nvPicPr>
          <p:cNvPr id="472" name="图片 17" descr="图片 17"/>
          <p:cNvPicPr>
            <a:picLocks noChangeAspect="1"/>
          </p:cNvPicPr>
          <p:nvPr/>
        </p:nvPicPr>
        <p:blipFill>
          <a:blip r:embed="rId4"/>
          <a:stretch>
            <a:fillRect/>
          </a:stretch>
        </p:blipFill>
        <p:spPr>
          <a:xfrm flipH="1">
            <a:off x="10437893" y="1019642"/>
            <a:ext cx="1012500" cy="1375915"/>
          </a:xfrm>
          <a:prstGeom prst="rect">
            <a:avLst/>
          </a:prstGeom>
          <a:ln w="12700">
            <a:miter lim="400000"/>
          </a:ln>
        </p:spPr>
      </p:pic>
      <p:sp>
        <p:nvSpPr>
          <p:cNvPr id="473" name="泪滴形 18"/>
          <p:cNvSpPr/>
          <p:nvPr/>
        </p:nvSpPr>
        <p:spPr>
          <a:xfrm rot="2613137" flipH="1">
            <a:off x="10535272" y="1191871"/>
            <a:ext cx="183187" cy="186109"/>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FFFFFF"/>
          </a:solidFill>
          <a:ln w="12700">
            <a:miter lim="400000"/>
          </a:ln>
        </p:spPr>
        <p:txBody>
          <a:bodyPr lIns="45719" rIns="45719" anchor="ctr"/>
          <a:lstStyle/>
          <a:p>
            <a:pPr algn="ctr">
              <a:defRPr u="sng">
                <a:solidFill>
                  <a:srgbClr val="FFFFFF"/>
                </a:solidFill>
              </a:defRPr>
            </a:pPr>
            <a:endParaRPr/>
          </a:p>
        </p:txBody>
      </p:sp>
      <p:sp>
        <p:nvSpPr>
          <p:cNvPr id="474" name="文本框 19"/>
          <p:cNvSpPr txBox="1"/>
          <p:nvPr/>
        </p:nvSpPr>
        <p:spPr>
          <a:xfrm rot="21559409">
            <a:off x="8963047" y="1185629"/>
            <a:ext cx="1856816" cy="10439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p>
            <a:pPr>
              <a:defRPr sz="5400">
                <a:solidFill>
                  <a:srgbClr val="FFFFFF"/>
                </a:solidFill>
                <a:latin typeface="方正古隶简体"/>
                <a:ea typeface="方正古隶简体"/>
                <a:cs typeface="方正古隶简体"/>
                <a:sym typeface="方正古隶简体"/>
              </a:defRPr>
            </a:pPr>
            <a:r>
              <a:t>茶  世</a:t>
            </a:r>
          </a:p>
        </p:txBody>
      </p:sp>
      <p:pic>
        <p:nvPicPr>
          <p:cNvPr id="475" name="图片 20" descr="图片 20"/>
          <p:cNvPicPr>
            <a:picLocks noChangeAspect="1"/>
          </p:cNvPicPr>
          <p:nvPr/>
        </p:nvPicPr>
        <p:blipFill>
          <a:blip r:embed="rId5"/>
          <a:stretch>
            <a:fillRect/>
          </a:stretch>
        </p:blipFill>
        <p:spPr>
          <a:xfrm>
            <a:off x="3026438" y="1053108"/>
            <a:ext cx="827147" cy="3551588"/>
          </a:xfrm>
          <a:prstGeom prst="rect">
            <a:avLst/>
          </a:prstGeom>
          <a:ln w="12700">
            <a:miter lim="400000"/>
          </a:ln>
        </p:spPr>
      </p:pic>
      <p:pic>
        <p:nvPicPr>
          <p:cNvPr id="476" name="图片 23" descr="图片 23"/>
          <p:cNvPicPr>
            <a:picLocks noChangeAspect="1"/>
          </p:cNvPicPr>
          <p:nvPr/>
        </p:nvPicPr>
        <p:blipFill>
          <a:blip r:embed="rId6"/>
          <a:stretch>
            <a:fillRect/>
          </a:stretch>
        </p:blipFill>
        <p:spPr>
          <a:xfrm>
            <a:off x="3411006" y="3485836"/>
            <a:ext cx="271912" cy="925100"/>
          </a:xfrm>
          <a:prstGeom prst="rect">
            <a:avLst/>
          </a:prstGeom>
          <a:ln w="12700">
            <a:miter lim="400000"/>
          </a:ln>
        </p:spPr>
      </p:pic>
      <p:pic>
        <p:nvPicPr>
          <p:cNvPr id="477" name="图片 24" descr="图片 24"/>
          <p:cNvPicPr>
            <a:picLocks noChangeAspect="1"/>
          </p:cNvPicPr>
          <p:nvPr/>
        </p:nvPicPr>
        <p:blipFill>
          <a:blip r:embed="rId7"/>
          <a:stretch>
            <a:fillRect/>
          </a:stretch>
        </p:blipFill>
        <p:spPr>
          <a:xfrm flipH="1">
            <a:off x="3148089" y="2910152"/>
            <a:ext cx="349255" cy="915105"/>
          </a:xfrm>
          <a:prstGeom prst="rect">
            <a:avLst/>
          </a:prstGeom>
          <a:ln w="12700">
            <a:miter lim="400000"/>
          </a:ln>
        </p:spPr>
      </p:pic>
      <p:sp>
        <p:nvSpPr>
          <p:cNvPr id="478" name="Tea Pot"/>
          <p:cNvSpPr txBox="1"/>
          <p:nvPr/>
        </p:nvSpPr>
        <p:spPr>
          <a:xfrm>
            <a:off x="5300248" y="875030"/>
            <a:ext cx="1591504" cy="5359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lgn="ctr">
              <a:defRPr sz="3050" b="1">
                <a:solidFill>
                  <a:srgbClr val="666666"/>
                </a:solidFill>
                <a:uFill>
                  <a:solidFill>
                    <a:srgbClr val="666666"/>
                  </a:solidFill>
                </a:uFill>
                <a:latin typeface="Georgia"/>
                <a:ea typeface="Georgia"/>
                <a:cs typeface="Georgia"/>
                <a:sym typeface="Georgia"/>
              </a:defRPr>
            </a:lvl1pPr>
          </a:lstStyle>
          <a:p>
            <a:pPr>
              <a:defRPr b="0">
                <a:solidFill>
                  <a:srgbClr val="FFFFFF"/>
                </a:solidFill>
                <a:uFillTx/>
                <a:latin typeface="+mj-lt"/>
                <a:ea typeface="+mj-ea"/>
                <a:cs typeface="+mj-cs"/>
                <a:sym typeface="Calibri"/>
              </a:defRPr>
            </a:pPr>
            <a:r>
              <a:rPr b="1">
                <a:solidFill>
                  <a:srgbClr val="666666"/>
                </a:solidFill>
                <a:uFill>
                  <a:solidFill>
                    <a:srgbClr val="666666"/>
                  </a:solidFill>
                </a:uFill>
                <a:latin typeface="Georgia"/>
                <a:ea typeface="Georgia"/>
                <a:cs typeface="Georgia"/>
                <a:sym typeface="Georgia"/>
              </a:rPr>
              <a:t>Tea Pot</a:t>
            </a:r>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DBA392"/>
        </a:solidFill>
        <a:effectLst/>
      </p:bgPr>
    </p:bg>
    <p:spTree>
      <p:nvGrpSpPr>
        <p:cNvPr id="1" name=""/>
        <p:cNvGrpSpPr/>
        <p:nvPr/>
      </p:nvGrpSpPr>
      <p:grpSpPr>
        <a:xfrm>
          <a:off x="0" y="0"/>
          <a:ext cx="0" cy="0"/>
          <a:chOff x="0" y="0"/>
          <a:chExt cx="0" cy="0"/>
        </a:xfrm>
      </p:grpSpPr>
      <p:pic>
        <p:nvPicPr>
          <p:cNvPr id="480" name="图片 22" descr="图片 22"/>
          <p:cNvPicPr>
            <a:picLocks noChangeAspect="1"/>
          </p:cNvPicPr>
          <p:nvPr/>
        </p:nvPicPr>
        <p:blipFill>
          <a:blip r:embed="rId2"/>
          <a:srcRect r="2" b="2"/>
          <a:stretch>
            <a:fillRect/>
          </a:stretch>
        </p:blipFill>
        <p:spPr>
          <a:xfrm>
            <a:off x="288860" y="3040477"/>
            <a:ext cx="3472261" cy="359449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9518"/>
                </a:lnTo>
                <a:lnTo>
                  <a:pt x="21548" y="9537"/>
                </a:lnTo>
                <a:cubicBezTo>
                  <a:pt x="21260" y="9618"/>
                  <a:pt x="20962" y="9661"/>
                  <a:pt x="20657" y="9661"/>
                </a:cubicBezTo>
                <a:cubicBezTo>
                  <a:pt x="18213" y="9661"/>
                  <a:pt x="16233" y="6928"/>
                  <a:pt x="16233" y="3558"/>
                </a:cubicBezTo>
                <a:cubicBezTo>
                  <a:pt x="16233" y="2295"/>
                  <a:pt x="16511" y="1122"/>
                  <a:pt x="16988" y="148"/>
                </a:cubicBezTo>
                <a:lnTo>
                  <a:pt x="17075" y="0"/>
                </a:lnTo>
                <a:lnTo>
                  <a:pt x="0" y="0"/>
                </a:lnTo>
                <a:close/>
              </a:path>
            </a:pathLst>
          </a:custGeom>
          <a:ln w="12700">
            <a:miter lim="400000"/>
          </a:ln>
        </p:spPr>
      </p:pic>
      <p:sp>
        <p:nvSpPr>
          <p:cNvPr id="481" name="椭圆 13"/>
          <p:cNvSpPr/>
          <p:nvPr/>
        </p:nvSpPr>
        <p:spPr>
          <a:xfrm flipH="1">
            <a:off x="9497221" y="1266348"/>
            <a:ext cx="2656703" cy="1200195"/>
          </a:xfrm>
          <a:prstGeom prst="ellipse">
            <a:avLst/>
          </a:prstGeom>
          <a:ln w="15875">
            <a:solidFill>
              <a:srgbClr val="FFFFFF"/>
            </a:solidFill>
            <a:miter/>
          </a:ln>
        </p:spPr>
        <p:txBody>
          <a:bodyPr lIns="45719" rIns="45719" anchor="ctr"/>
          <a:lstStyle/>
          <a:p>
            <a:pPr algn="ctr">
              <a:defRPr u="sng">
                <a:solidFill>
                  <a:srgbClr val="FFFFFF"/>
                </a:solidFill>
              </a:defRPr>
            </a:pPr>
            <a:endParaRPr/>
          </a:p>
        </p:txBody>
      </p:sp>
      <p:sp>
        <p:nvSpPr>
          <p:cNvPr id="482" name="椭圆 14"/>
          <p:cNvSpPr/>
          <p:nvPr/>
        </p:nvSpPr>
        <p:spPr>
          <a:xfrm flipH="1">
            <a:off x="9866334" y="1433098"/>
            <a:ext cx="1918474" cy="866693"/>
          </a:xfrm>
          <a:prstGeom prst="ellipse">
            <a:avLst/>
          </a:prstGeom>
          <a:ln w="15875">
            <a:solidFill>
              <a:srgbClr val="FFFFFF"/>
            </a:solidFill>
            <a:miter/>
          </a:ln>
        </p:spPr>
        <p:txBody>
          <a:bodyPr lIns="45719" rIns="45719" anchor="ctr"/>
          <a:lstStyle/>
          <a:p>
            <a:pPr algn="ctr">
              <a:defRPr u="sng">
                <a:solidFill>
                  <a:srgbClr val="FFFFFF"/>
                </a:solidFill>
              </a:defRPr>
            </a:pPr>
            <a:endParaRPr/>
          </a:p>
        </p:txBody>
      </p:sp>
      <p:sp>
        <p:nvSpPr>
          <p:cNvPr id="483" name="椭圆 15"/>
          <p:cNvSpPr/>
          <p:nvPr/>
        </p:nvSpPr>
        <p:spPr>
          <a:xfrm flipH="1">
            <a:off x="10258014" y="1654868"/>
            <a:ext cx="1135117" cy="423151"/>
          </a:xfrm>
          <a:prstGeom prst="ellipse">
            <a:avLst/>
          </a:prstGeom>
          <a:ln w="38100">
            <a:solidFill>
              <a:srgbClr val="FFFFFF"/>
            </a:solidFill>
            <a:miter/>
          </a:ln>
        </p:spPr>
        <p:txBody>
          <a:bodyPr lIns="45719" rIns="45719" anchor="ctr"/>
          <a:lstStyle/>
          <a:p>
            <a:pPr algn="ctr">
              <a:defRPr u="sng">
                <a:solidFill>
                  <a:srgbClr val="FFFFFF"/>
                </a:solidFill>
              </a:defRPr>
            </a:pPr>
            <a:endParaRPr/>
          </a:p>
        </p:txBody>
      </p:sp>
      <p:sp>
        <p:nvSpPr>
          <p:cNvPr id="484" name="任意多边形 16"/>
          <p:cNvSpPr/>
          <p:nvPr/>
        </p:nvSpPr>
        <p:spPr>
          <a:xfrm flipH="1">
            <a:off x="10572087" y="1488118"/>
            <a:ext cx="506979" cy="459576"/>
          </a:xfrm>
          <a:custGeom>
            <a:avLst/>
            <a:gdLst/>
            <a:ahLst/>
            <a:cxnLst>
              <a:cxn ang="0">
                <a:pos x="wd2" y="hd2"/>
              </a:cxn>
              <a:cxn ang="5400000">
                <a:pos x="wd2" y="hd2"/>
              </a:cxn>
              <a:cxn ang="10800000">
                <a:pos x="wd2" y="hd2"/>
              </a:cxn>
              <a:cxn ang="16200000">
                <a:pos x="wd2" y="hd2"/>
              </a:cxn>
            </a:cxnLst>
            <a:rect l="0" t="0" r="r" b="b"/>
            <a:pathLst>
              <a:path w="21579" h="18514" extrusionOk="0">
                <a:moveTo>
                  <a:pt x="10213" y="0"/>
                </a:moveTo>
                <a:cubicBezTo>
                  <a:pt x="19962" y="28"/>
                  <a:pt x="19748" y="6123"/>
                  <a:pt x="21559" y="15970"/>
                </a:cubicBezTo>
                <a:lnTo>
                  <a:pt x="21579" y="16627"/>
                </a:lnTo>
                <a:cubicBezTo>
                  <a:pt x="21586" y="16847"/>
                  <a:pt x="3603" y="16773"/>
                  <a:pt x="7" y="16627"/>
                </a:cubicBezTo>
                <a:cubicBezTo>
                  <a:pt x="5" y="16336"/>
                  <a:pt x="14" y="21574"/>
                  <a:pt x="0" y="15752"/>
                </a:cubicBezTo>
                <a:cubicBezTo>
                  <a:pt x="-14" y="9930"/>
                  <a:pt x="1073" y="-26"/>
                  <a:pt x="10213" y="0"/>
                </a:cubicBezTo>
                <a:close/>
              </a:path>
            </a:pathLst>
          </a:custGeom>
          <a:solidFill>
            <a:srgbClr val="FFFFFF"/>
          </a:solidFill>
          <a:ln w="12700">
            <a:miter lim="400000"/>
          </a:ln>
        </p:spPr>
        <p:txBody>
          <a:bodyPr lIns="45719" rIns="45719" anchor="ctr"/>
          <a:lstStyle/>
          <a:p>
            <a:pPr algn="ctr">
              <a:defRPr u="sng">
                <a:solidFill>
                  <a:srgbClr val="FFFFFF"/>
                </a:solidFill>
              </a:defRPr>
            </a:pPr>
            <a:endParaRPr/>
          </a:p>
        </p:txBody>
      </p:sp>
      <p:pic>
        <p:nvPicPr>
          <p:cNvPr id="485" name="图片 17" descr="图片 17"/>
          <p:cNvPicPr>
            <a:picLocks noChangeAspect="1"/>
          </p:cNvPicPr>
          <p:nvPr/>
        </p:nvPicPr>
        <p:blipFill>
          <a:blip r:embed="rId3"/>
          <a:stretch>
            <a:fillRect/>
          </a:stretch>
        </p:blipFill>
        <p:spPr>
          <a:xfrm flipH="1">
            <a:off x="10572812" y="57184"/>
            <a:ext cx="1012499" cy="1375915"/>
          </a:xfrm>
          <a:prstGeom prst="rect">
            <a:avLst/>
          </a:prstGeom>
          <a:ln w="12700">
            <a:miter lim="400000"/>
          </a:ln>
        </p:spPr>
      </p:pic>
      <p:sp>
        <p:nvSpPr>
          <p:cNvPr id="486" name="泪滴形 18"/>
          <p:cNvSpPr/>
          <p:nvPr/>
        </p:nvSpPr>
        <p:spPr>
          <a:xfrm rot="2613137" flipH="1">
            <a:off x="10535272" y="1191871"/>
            <a:ext cx="183187" cy="186109"/>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FFFFFF"/>
          </a:solidFill>
          <a:ln w="12700">
            <a:miter lim="400000"/>
          </a:ln>
        </p:spPr>
        <p:txBody>
          <a:bodyPr lIns="45719" rIns="45719" anchor="ctr"/>
          <a:lstStyle/>
          <a:p>
            <a:pPr algn="ctr">
              <a:defRPr u="sng">
                <a:solidFill>
                  <a:srgbClr val="FFFFFF"/>
                </a:solidFill>
              </a:defRPr>
            </a:pPr>
            <a:endParaRPr/>
          </a:p>
        </p:txBody>
      </p:sp>
      <p:sp>
        <p:nvSpPr>
          <p:cNvPr id="487" name="文本框 19"/>
          <p:cNvSpPr txBox="1"/>
          <p:nvPr/>
        </p:nvSpPr>
        <p:spPr>
          <a:xfrm rot="21559409">
            <a:off x="9097966" y="223171"/>
            <a:ext cx="1856816" cy="10439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p>
            <a:pPr>
              <a:defRPr sz="5400">
                <a:solidFill>
                  <a:srgbClr val="FFFFFF"/>
                </a:solidFill>
                <a:latin typeface="方正古隶简体"/>
                <a:ea typeface="方正古隶简体"/>
                <a:cs typeface="方正古隶简体"/>
                <a:sym typeface="方正古隶简体"/>
              </a:defRPr>
            </a:pPr>
            <a:r>
              <a:t>茶  世</a:t>
            </a:r>
          </a:p>
        </p:txBody>
      </p:sp>
      <p:pic>
        <p:nvPicPr>
          <p:cNvPr id="488" name="图片 20" descr="图片 20"/>
          <p:cNvPicPr>
            <a:picLocks noChangeAspect="1"/>
          </p:cNvPicPr>
          <p:nvPr/>
        </p:nvPicPr>
        <p:blipFill>
          <a:blip r:embed="rId4"/>
          <a:stretch>
            <a:fillRect/>
          </a:stretch>
        </p:blipFill>
        <p:spPr>
          <a:xfrm>
            <a:off x="3026438" y="1053108"/>
            <a:ext cx="827147" cy="3551588"/>
          </a:xfrm>
          <a:prstGeom prst="rect">
            <a:avLst/>
          </a:prstGeom>
          <a:ln w="12700">
            <a:miter lim="400000"/>
          </a:ln>
        </p:spPr>
      </p:pic>
      <p:pic>
        <p:nvPicPr>
          <p:cNvPr id="489" name="图片 23" descr="图片 23"/>
          <p:cNvPicPr>
            <a:picLocks noChangeAspect="1"/>
          </p:cNvPicPr>
          <p:nvPr/>
        </p:nvPicPr>
        <p:blipFill>
          <a:blip r:embed="rId5"/>
          <a:stretch>
            <a:fillRect/>
          </a:stretch>
        </p:blipFill>
        <p:spPr>
          <a:xfrm>
            <a:off x="3411006" y="3485836"/>
            <a:ext cx="271912" cy="925100"/>
          </a:xfrm>
          <a:prstGeom prst="rect">
            <a:avLst/>
          </a:prstGeom>
          <a:ln w="12700">
            <a:miter lim="400000"/>
          </a:ln>
        </p:spPr>
      </p:pic>
      <p:pic>
        <p:nvPicPr>
          <p:cNvPr id="490" name="图片 24" descr="图片 24"/>
          <p:cNvPicPr>
            <a:picLocks noChangeAspect="1"/>
          </p:cNvPicPr>
          <p:nvPr/>
        </p:nvPicPr>
        <p:blipFill>
          <a:blip r:embed="rId6"/>
          <a:stretch>
            <a:fillRect/>
          </a:stretch>
        </p:blipFill>
        <p:spPr>
          <a:xfrm flipH="1">
            <a:off x="3148089" y="2910152"/>
            <a:ext cx="349255" cy="915105"/>
          </a:xfrm>
          <a:prstGeom prst="rect">
            <a:avLst/>
          </a:prstGeom>
          <a:ln w="12700">
            <a:miter lim="400000"/>
          </a:ln>
        </p:spPr>
      </p:pic>
      <p:sp>
        <p:nvSpPr>
          <p:cNvPr id="491" name="Gaiwan is used traditionally to brew your tea leaves in, and pour the brewed tea from when brewing tea Gongfu style. People use a gaiwan to gaze up the unfurling tea leaves and to smell the aroma of the brewing tea. Gaiwans can come in a variety of colors and styles. The gaiwan is also called the “sancai bowl”, which loosely translates into the synchronicity of man, earth and the sky as the cover of the gaiwan represents the sky, the bowl itself representing humankind, and the saucer below as earth."/>
          <p:cNvSpPr txBox="1"/>
          <p:nvPr/>
        </p:nvSpPr>
        <p:spPr>
          <a:xfrm>
            <a:off x="2387052" y="1296334"/>
            <a:ext cx="7643956" cy="37109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gn="ctr">
              <a:defRPr sz="2150">
                <a:solidFill>
                  <a:srgbClr val="FFFFFF"/>
                </a:solidFill>
              </a:defRPr>
            </a:pPr>
            <a:endParaRPr b="1">
              <a:solidFill>
                <a:srgbClr val="666666"/>
              </a:solidFill>
              <a:uFill>
                <a:solidFill>
                  <a:srgbClr val="666666"/>
                </a:solidFill>
              </a:uFill>
              <a:latin typeface="Georgia"/>
              <a:ea typeface="Georgia"/>
              <a:cs typeface="Georgia"/>
              <a:sym typeface="Georgia"/>
            </a:endParaRPr>
          </a:p>
          <a:p>
            <a:pPr algn="ctr">
              <a:defRPr sz="2150">
                <a:solidFill>
                  <a:srgbClr val="FFFFFF"/>
                </a:solidFill>
              </a:defRPr>
            </a:pPr>
            <a:r>
              <a:rPr>
                <a:solidFill>
                  <a:srgbClr val="666666"/>
                </a:solidFill>
                <a:uFill>
                  <a:solidFill>
                    <a:srgbClr val="666666"/>
                  </a:solidFill>
                </a:uFill>
                <a:latin typeface="+mn-lt"/>
                <a:ea typeface="+mn-ea"/>
                <a:cs typeface="+mn-cs"/>
                <a:sym typeface="Helvetica"/>
              </a:rPr>
              <a:t>Gaiwan is used traditionally to brew your tea leaves in, and pour the brewed tea from when brewing tea Gongfu style. People use a gaiwan to gaze up the unfurling tea leaves and to smell the aroma of the brewing tea. Gaiwans can come in a variety of colors and styles. The gaiwan is also called the “sancai bowl”, which loosely translates into the synchronicity of man, earth and the sky as the cover of the gaiwan represents the sky, the bowl itself representing humankind, and the saucer below as earth.</a:t>
            </a:r>
          </a:p>
        </p:txBody>
      </p:sp>
      <p:sp>
        <p:nvSpPr>
          <p:cNvPr id="492" name="Gaiwan"/>
          <p:cNvSpPr txBox="1"/>
          <p:nvPr/>
        </p:nvSpPr>
        <p:spPr>
          <a:xfrm>
            <a:off x="5400606" y="519430"/>
            <a:ext cx="1616848" cy="5359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lgn="ctr">
              <a:defRPr sz="3050" b="1">
                <a:solidFill>
                  <a:srgbClr val="666666"/>
                </a:solidFill>
                <a:uFill>
                  <a:solidFill>
                    <a:srgbClr val="666666"/>
                  </a:solidFill>
                </a:uFill>
                <a:latin typeface="Georgia"/>
                <a:ea typeface="Georgia"/>
                <a:cs typeface="Georgia"/>
                <a:sym typeface="Georgia"/>
              </a:defRPr>
            </a:lvl1pPr>
          </a:lstStyle>
          <a:p>
            <a:pPr>
              <a:defRPr b="0">
                <a:solidFill>
                  <a:srgbClr val="FFFFFF"/>
                </a:solidFill>
                <a:uFillTx/>
                <a:latin typeface="+mj-lt"/>
                <a:ea typeface="+mj-ea"/>
                <a:cs typeface="+mj-cs"/>
                <a:sym typeface="Calibri"/>
              </a:defRPr>
            </a:pPr>
            <a:r>
              <a:rPr b="1">
                <a:solidFill>
                  <a:srgbClr val="666666"/>
                </a:solidFill>
                <a:uFill>
                  <a:solidFill>
                    <a:srgbClr val="666666"/>
                  </a:solidFill>
                </a:uFill>
                <a:latin typeface="Georgia"/>
                <a:ea typeface="Georgia"/>
                <a:cs typeface="Georgia"/>
                <a:sym typeface="Georgia"/>
              </a:rPr>
              <a:t>Gaiwan</a:t>
            </a:r>
          </a:p>
        </p:txBody>
      </p:sp>
      <p:pic>
        <p:nvPicPr>
          <p:cNvPr id="493" name="4E0898C.tmp" descr="4E0898C.tmp"/>
          <p:cNvPicPr>
            <a:picLocks noChangeAspect="1"/>
          </p:cNvPicPr>
          <p:nvPr/>
        </p:nvPicPr>
        <p:blipFill>
          <a:blip r:embed="rId7">
            <a:alphaModFix amt="74978"/>
          </a:blip>
          <a:srcRect l="21193" t="51719" r="16579" b="20223"/>
          <a:stretch>
            <a:fillRect/>
          </a:stretch>
        </p:blipFill>
        <p:spPr>
          <a:xfrm>
            <a:off x="6988178" y="4834343"/>
            <a:ext cx="4897562" cy="1548143"/>
          </a:xfrm>
          <a:prstGeom prst="rect">
            <a:avLst/>
          </a:prstGeom>
          <a:ln w="12700">
            <a:miter lim="400000"/>
          </a:ln>
        </p:spPr>
      </p:pic>
      <p:sp>
        <p:nvSpPr>
          <p:cNvPr id="494" name="Harmony"/>
          <p:cNvSpPr/>
          <p:nvPr/>
        </p:nvSpPr>
        <p:spPr>
          <a:xfrm>
            <a:off x="403555" y="338062"/>
            <a:ext cx="2660075" cy="1513645"/>
          </a:xfrm>
          <a:prstGeom prst="wedgeEllipseCallout">
            <a:avLst>
              <a:gd name="adj1" fmla="val 42903"/>
              <a:gd name="adj2" fmla="val 71702"/>
            </a:avLst>
          </a:prstGeom>
          <a:solidFill>
            <a:srgbClr val="FFFFFF"/>
          </a:solidFill>
          <a:ln w="12700">
            <a:solidFill>
              <a:schemeClr val="accent1"/>
            </a:solidFill>
            <a:miter/>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lstStyle/>
          <a:p>
            <a:r>
              <a:t>  </a:t>
            </a:r>
            <a:r>
              <a:rPr sz="2100" b="1"/>
              <a:t> </a:t>
            </a:r>
            <a:r>
              <a:rPr sz="3200" b="1">
                <a:solidFill>
                  <a:srgbClr val="FF2600"/>
                </a:solidFill>
              </a:rPr>
              <a:t>Harmony</a:t>
            </a:r>
            <a:r>
              <a:rPr sz="2100" b="1"/>
              <a:t> </a:t>
            </a:r>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DBA392"/>
        </a:solidFill>
        <a:effectLst/>
      </p:bgPr>
    </p:bg>
    <p:spTree>
      <p:nvGrpSpPr>
        <p:cNvPr id="1" name=""/>
        <p:cNvGrpSpPr/>
        <p:nvPr/>
      </p:nvGrpSpPr>
      <p:grpSpPr>
        <a:xfrm>
          <a:off x="0" y="0"/>
          <a:ext cx="0" cy="0"/>
          <a:chOff x="0" y="0"/>
          <a:chExt cx="0" cy="0"/>
        </a:xfrm>
      </p:grpSpPr>
      <p:sp>
        <p:nvSpPr>
          <p:cNvPr id="496" name="The tea filter, is used to filter tea leaves after brewing so that you may pour the tea into the fair cup and Pinming cups without having tea leaves in them. The tea filter is traditionally stored on the filter shelf when it is not being utilized."/>
          <p:cNvSpPr txBox="1"/>
          <p:nvPr/>
        </p:nvSpPr>
        <p:spPr>
          <a:xfrm>
            <a:off x="3109622" y="1583033"/>
            <a:ext cx="6556956" cy="3101341"/>
          </a:xfrm>
          <a:prstGeom prst="rect">
            <a:avLst/>
          </a:prstGeom>
          <a:solidFill>
            <a:srgbClr val="DBA392"/>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gn="ctr">
              <a:defRPr sz="2450">
                <a:solidFill>
                  <a:srgbClr val="FFFFFF"/>
                </a:solidFill>
              </a:defRPr>
            </a:pPr>
            <a:endParaRPr b="1">
              <a:solidFill>
                <a:srgbClr val="666666"/>
              </a:solidFill>
              <a:uFill>
                <a:solidFill>
                  <a:srgbClr val="666666"/>
                </a:solidFill>
              </a:uFill>
              <a:latin typeface="Georgia"/>
              <a:ea typeface="Georgia"/>
              <a:cs typeface="Georgia"/>
              <a:sym typeface="Georgia"/>
            </a:endParaRPr>
          </a:p>
          <a:p>
            <a:pPr algn="ctr">
              <a:defRPr sz="2450">
                <a:solidFill>
                  <a:srgbClr val="FFFFFF"/>
                </a:solidFill>
              </a:defRPr>
            </a:pPr>
            <a:r>
              <a:rPr>
                <a:solidFill>
                  <a:srgbClr val="666666"/>
                </a:solidFill>
                <a:uFill>
                  <a:solidFill>
                    <a:srgbClr val="666666"/>
                  </a:solidFill>
                </a:uFill>
                <a:latin typeface="+mn-lt"/>
                <a:ea typeface="+mn-ea"/>
                <a:cs typeface="+mn-cs"/>
                <a:sym typeface="Helvetica"/>
              </a:rPr>
              <a:t>The </a:t>
            </a:r>
            <a:r>
              <a:rPr>
                <a:solidFill>
                  <a:srgbClr val="666666"/>
                </a:solidFill>
                <a:uFill>
                  <a:solidFill>
                    <a:srgbClr val="666666"/>
                  </a:solidFill>
                </a:uFill>
                <a:latin typeface="+mn-lt"/>
                <a:ea typeface="+mn-ea"/>
                <a:cs typeface="+mn-cs"/>
                <a:sym typeface="Helvetica"/>
                <a:hlinkClick r:id="rId2"/>
              </a:rPr>
              <a:t>tea filter</a:t>
            </a:r>
            <a:r>
              <a:rPr>
                <a:solidFill>
                  <a:srgbClr val="666666"/>
                </a:solidFill>
                <a:uFill>
                  <a:solidFill>
                    <a:srgbClr val="666666"/>
                  </a:solidFill>
                </a:uFill>
                <a:latin typeface="+mn-lt"/>
                <a:ea typeface="+mn-ea"/>
                <a:cs typeface="+mn-cs"/>
                <a:sym typeface="Helvetica"/>
              </a:rPr>
              <a:t>, is used to filter tea leaves after brewing so that you may pour the tea into the fair cup and Pinming cups without having tea leaves in them. The tea filter is traditionally stored on the filter shelf when it is not being utilized.</a:t>
            </a:r>
          </a:p>
        </p:txBody>
      </p:sp>
      <p:pic>
        <p:nvPicPr>
          <p:cNvPr id="497" name="图片 22" descr="图片 22"/>
          <p:cNvPicPr>
            <a:picLocks noChangeAspect="1"/>
          </p:cNvPicPr>
          <p:nvPr/>
        </p:nvPicPr>
        <p:blipFill>
          <a:blip r:embed="rId3"/>
          <a:srcRect r="2" b="2"/>
          <a:stretch>
            <a:fillRect/>
          </a:stretch>
        </p:blipFill>
        <p:spPr>
          <a:xfrm>
            <a:off x="288860" y="3040477"/>
            <a:ext cx="3472261" cy="359449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9518"/>
                </a:lnTo>
                <a:lnTo>
                  <a:pt x="21548" y="9537"/>
                </a:lnTo>
                <a:cubicBezTo>
                  <a:pt x="21260" y="9618"/>
                  <a:pt x="20962" y="9661"/>
                  <a:pt x="20657" y="9661"/>
                </a:cubicBezTo>
                <a:cubicBezTo>
                  <a:pt x="18213" y="9661"/>
                  <a:pt x="16233" y="6928"/>
                  <a:pt x="16233" y="3558"/>
                </a:cubicBezTo>
                <a:cubicBezTo>
                  <a:pt x="16233" y="2295"/>
                  <a:pt x="16511" y="1122"/>
                  <a:pt x="16988" y="148"/>
                </a:cubicBezTo>
                <a:lnTo>
                  <a:pt x="17075" y="0"/>
                </a:lnTo>
                <a:lnTo>
                  <a:pt x="0" y="0"/>
                </a:lnTo>
                <a:close/>
              </a:path>
            </a:pathLst>
          </a:custGeom>
          <a:ln w="12700">
            <a:miter lim="400000"/>
          </a:ln>
        </p:spPr>
      </p:pic>
      <p:sp>
        <p:nvSpPr>
          <p:cNvPr id="498" name="椭圆 13"/>
          <p:cNvSpPr/>
          <p:nvPr/>
        </p:nvSpPr>
        <p:spPr>
          <a:xfrm flipH="1">
            <a:off x="9362302" y="2228806"/>
            <a:ext cx="2656703" cy="1200195"/>
          </a:xfrm>
          <a:prstGeom prst="ellipse">
            <a:avLst/>
          </a:prstGeom>
          <a:ln w="15875">
            <a:solidFill>
              <a:srgbClr val="FFFFFF"/>
            </a:solidFill>
            <a:miter/>
          </a:ln>
        </p:spPr>
        <p:txBody>
          <a:bodyPr lIns="45719" rIns="45719" anchor="ctr"/>
          <a:lstStyle/>
          <a:p>
            <a:pPr algn="ctr">
              <a:defRPr u="sng">
                <a:solidFill>
                  <a:srgbClr val="FFFFFF"/>
                </a:solidFill>
              </a:defRPr>
            </a:pPr>
            <a:endParaRPr/>
          </a:p>
        </p:txBody>
      </p:sp>
      <p:sp>
        <p:nvSpPr>
          <p:cNvPr id="499" name="椭圆 14"/>
          <p:cNvSpPr/>
          <p:nvPr/>
        </p:nvSpPr>
        <p:spPr>
          <a:xfrm flipH="1">
            <a:off x="9731416" y="2395557"/>
            <a:ext cx="1918473" cy="866693"/>
          </a:xfrm>
          <a:prstGeom prst="ellipse">
            <a:avLst/>
          </a:prstGeom>
          <a:ln w="15875">
            <a:solidFill>
              <a:srgbClr val="FFFFFF"/>
            </a:solidFill>
            <a:miter/>
          </a:ln>
        </p:spPr>
        <p:txBody>
          <a:bodyPr lIns="45719" rIns="45719" anchor="ctr"/>
          <a:lstStyle/>
          <a:p>
            <a:pPr algn="ctr">
              <a:defRPr u="sng">
                <a:solidFill>
                  <a:srgbClr val="FFFFFF"/>
                </a:solidFill>
              </a:defRPr>
            </a:pPr>
            <a:endParaRPr/>
          </a:p>
        </p:txBody>
      </p:sp>
      <p:sp>
        <p:nvSpPr>
          <p:cNvPr id="500" name="椭圆 15"/>
          <p:cNvSpPr/>
          <p:nvPr/>
        </p:nvSpPr>
        <p:spPr>
          <a:xfrm flipH="1">
            <a:off x="10123095" y="2617327"/>
            <a:ext cx="1135117" cy="423151"/>
          </a:xfrm>
          <a:prstGeom prst="ellipse">
            <a:avLst/>
          </a:prstGeom>
          <a:ln w="38100">
            <a:solidFill>
              <a:srgbClr val="FFFFFF"/>
            </a:solidFill>
            <a:miter/>
          </a:ln>
        </p:spPr>
        <p:txBody>
          <a:bodyPr lIns="45719" rIns="45719" anchor="ctr"/>
          <a:lstStyle/>
          <a:p>
            <a:pPr algn="ctr">
              <a:defRPr u="sng">
                <a:solidFill>
                  <a:srgbClr val="FFFFFF"/>
                </a:solidFill>
              </a:defRPr>
            </a:pPr>
            <a:endParaRPr/>
          </a:p>
        </p:txBody>
      </p:sp>
      <p:sp>
        <p:nvSpPr>
          <p:cNvPr id="501" name="任意多边形 16"/>
          <p:cNvSpPr/>
          <p:nvPr/>
        </p:nvSpPr>
        <p:spPr>
          <a:xfrm flipH="1">
            <a:off x="10437168" y="2450577"/>
            <a:ext cx="506979" cy="459576"/>
          </a:xfrm>
          <a:custGeom>
            <a:avLst/>
            <a:gdLst/>
            <a:ahLst/>
            <a:cxnLst>
              <a:cxn ang="0">
                <a:pos x="wd2" y="hd2"/>
              </a:cxn>
              <a:cxn ang="5400000">
                <a:pos x="wd2" y="hd2"/>
              </a:cxn>
              <a:cxn ang="10800000">
                <a:pos x="wd2" y="hd2"/>
              </a:cxn>
              <a:cxn ang="16200000">
                <a:pos x="wd2" y="hd2"/>
              </a:cxn>
            </a:cxnLst>
            <a:rect l="0" t="0" r="r" b="b"/>
            <a:pathLst>
              <a:path w="21579" h="18514" extrusionOk="0">
                <a:moveTo>
                  <a:pt x="10213" y="0"/>
                </a:moveTo>
                <a:cubicBezTo>
                  <a:pt x="19962" y="28"/>
                  <a:pt x="19748" y="6123"/>
                  <a:pt x="21559" y="15970"/>
                </a:cubicBezTo>
                <a:lnTo>
                  <a:pt x="21579" y="16627"/>
                </a:lnTo>
                <a:cubicBezTo>
                  <a:pt x="21586" y="16847"/>
                  <a:pt x="3603" y="16773"/>
                  <a:pt x="7" y="16627"/>
                </a:cubicBezTo>
                <a:cubicBezTo>
                  <a:pt x="5" y="16336"/>
                  <a:pt x="14" y="21574"/>
                  <a:pt x="0" y="15752"/>
                </a:cubicBezTo>
                <a:cubicBezTo>
                  <a:pt x="-14" y="9930"/>
                  <a:pt x="1073" y="-26"/>
                  <a:pt x="10213" y="0"/>
                </a:cubicBezTo>
                <a:close/>
              </a:path>
            </a:pathLst>
          </a:custGeom>
          <a:solidFill>
            <a:srgbClr val="FFFFFF"/>
          </a:solidFill>
          <a:ln w="12700">
            <a:miter lim="400000"/>
          </a:ln>
        </p:spPr>
        <p:txBody>
          <a:bodyPr lIns="45719" rIns="45719" anchor="ctr"/>
          <a:lstStyle/>
          <a:p>
            <a:pPr algn="ctr">
              <a:defRPr u="sng">
                <a:solidFill>
                  <a:srgbClr val="FFFFFF"/>
                </a:solidFill>
              </a:defRPr>
            </a:pPr>
            <a:endParaRPr/>
          </a:p>
        </p:txBody>
      </p:sp>
      <p:pic>
        <p:nvPicPr>
          <p:cNvPr id="502" name="图片 17" descr="图片 17"/>
          <p:cNvPicPr>
            <a:picLocks noChangeAspect="1"/>
          </p:cNvPicPr>
          <p:nvPr/>
        </p:nvPicPr>
        <p:blipFill>
          <a:blip r:embed="rId4"/>
          <a:stretch>
            <a:fillRect/>
          </a:stretch>
        </p:blipFill>
        <p:spPr>
          <a:xfrm flipH="1">
            <a:off x="10437893" y="1019642"/>
            <a:ext cx="1012500" cy="1375915"/>
          </a:xfrm>
          <a:prstGeom prst="rect">
            <a:avLst/>
          </a:prstGeom>
          <a:ln w="12700">
            <a:miter lim="400000"/>
          </a:ln>
        </p:spPr>
      </p:pic>
      <p:sp>
        <p:nvSpPr>
          <p:cNvPr id="503" name="泪滴形 18"/>
          <p:cNvSpPr/>
          <p:nvPr/>
        </p:nvSpPr>
        <p:spPr>
          <a:xfrm rot="2613137" flipH="1">
            <a:off x="10535272" y="1191871"/>
            <a:ext cx="183187" cy="186109"/>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FFFFFF"/>
          </a:solidFill>
          <a:ln w="12700">
            <a:miter lim="400000"/>
          </a:ln>
        </p:spPr>
        <p:txBody>
          <a:bodyPr lIns="45719" rIns="45719" anchor="ctr"/>
          <a:lstStyle/>
          <a:p>
            <a:pPr algn="ctr">
              <a:defRPr u="sng">
                <a:solidFill>
                  <a:srgbClr val="FFFFFF"/>
                </a:solidFill>
              </a:defRPr>
            </a:pPr>
            <a:endParaRPr/>
          </a:p>
        </p:txBody>
      </p:sp>
      <p:sp>
        <p:nvSpPr>
          <p:cNvPr id="504" name="文本框 19"/>
          <p:cNvSpPr txBox="1"/>
          <p:nvPr/>
        </p:nvSpPr>
        <p:spPr>
          <a:xfrm rot="21559409">
            <a:off x="8963047" y="1185629"/>
            <a:ext cx="1856816" cy="10439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p>
            <a:pPr>
              <a:defRPr sz="5400">
                <a:solidFill>
                  <a:srgbClr val="FFFFFF"/>
                </a:solidFill>
                <a:latin typeface="方正古隶简体"/>
                <a:ea typeface="方正古隶简体"/>
                <a:cs typeface="方正古隶简体"/>
                <a:sym typeface="方正古隶简体"/>
              </a:defRPr>
            </a:pPr>
            <a:r>
              <a:t>茶  世</a:t>
            </a:r>
          </a:p>
        </p:txBody>
      </p:sp>
      <p:pic>
        <p:nvPicPr>
          <p:cNvPr id="505" name="图片 20" descr="图片 20"/>
          <p:cNvPicPr>
            <a:picLocks noChangeAspect="1"/>
          </p:cNvPicPr>
          <p:nvPr/>
        </p:nvPicPr>
        <p:blipFill>
          <a:blip r:embed="rId5"/>
          <a:stretch>
            <a:fillRect/>
          </a:stretch>
        </p:blipFill>
        <p:spPr>
          <a:xfrm>
            <a:off x="3026438" y="1053108"/>
            <a:ext cx="827147" cy="3551588"/>
          </a:xfrm>
          <a:prstGeom prst="rect">
            <a:avLst/>
          </a:prstGeom>
          <a:ln w="12700">
            <a:miter lim="400000"/>
          </a:ln>
        </p:spPr>
      </p:pic>
      <p:pic>
        <p:nvPicPr>
          <p:cNvPr id="506" name="图片 23" descr="图片 23"/>
          <p:cNvPicPr>
            <a:picLocks noChangeAspect="1"/>
          </p:cNvPicPr>
          <p:nvPr/>
        </p:nvPicPr>
        <p:blipFill>
          <a:blip r:embed="rId6"/>
          <a:stretch>
            <a:fillRect/>
          </a:stretch>
        </p:blipFill>
        <p:spPr>
          <a:xfrm>
            <a:off x="3411006" y="3485836"/>
            <a:ext cx="271912" cy="925100"/>
          </a:xfrm>
          <a:prstGeom prst="rect">
            <a:avLst/>
          </a:prstGeom>
          <a:ln w="12700">
            <a:miter lim="400000"/>
          </a:ln>
        </p:spPr>
      </p:pic>
      <p:pic>
        <p:nvPicPr>
          <p:cNvPr id="507" name="图片 24" descr="图片 24"/>
          <p:cNvPicPr>
            <a:picLocks noChangeAspect="1"/>
          </p:cNvPicPr>
          <p:nvPr/>
        </p:nvPicPr>
        <p:blipFill>
          <a:blip r:embed="rId7"/>
          <a:stretch>
            <a:fillRect/>
          </a:stretch>
        </p:blipFill>
        <p:spPr>
          <a:xfrm flipH="1">
            <a:off x="3148089" y="2910152"/>
            <a:ext cx="349255" cy="915105"/>
          </a:xfrm>
          <a:prstGeom prst="rect">
            <a:avLst/>
          </a:prstGeom>
          <a:ln w="12700">
            <a:miter lim="400000"/>
          </a:ln>
        </p:spPr>
      </p:pic>
      <p:sp>
        <p:nvSpPr>
          <p:cNvPr id="508" name="The Filter and Filter Shelf"/>
          <p:cNvSpPr txBox="1"/>
          <p:nvPr/>
        </p:nvSpPr>
        <p:spPr>
          <a:xfrm>
            <a:off x="3645215" y="832762"/>
            <a:ext cx="4901569" cy="4978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lgn="ctr">
              <a:defRPr sz="2850" b="1">
                <a:solidFill>
                  <a:srgbClr val="666666"/>
                </a:solidFill>
                <a:uFill>
                  <a:solidFill>
                    <a:srgbClr val="666666"/>
                  </a:solidFill>
                </a:uFill>
                <a:latin typeface="Georgia"/>
                <a:ea typeface="Georgia"/>
                <a:cs typeface="Georgia"/>
                <a:sym typeface="Georgia"/>
              </a:defRPr>
            </a:lvl1pPr>
          </a:lstStyle>
          <a:p>
            <a:pPr>
              <a:defRPr b="0">
                <a:solidFill>
                  <a:srgbClr val="FFFFFF"/>
                </a:solidFill>
                <a:uFillTx/>
                <a:latin typeface="+mj-lt"/>
                <a:ea typeface="+mj-ea"/>
                <a:cs typeface="+mj-cs"/>
                <a:sym typeface="Calibri"/>
              </a:defRPr>
            </a:pPr>
            <a:r>
              <a:rPr b="1">
                <a:solidFill>
                  <a:srgbClr val="666666"/>
                </a:solidFill>
                <a:uFill>
                  <a:solidFill>
                    <a:srgbClr val="666666"/>
                  </a:solidFill>
                </a:uFill>
                <a:latin typeface="Georgia"/>
                <a:ea typeface="Georgia"/>
                <a:cs typeface="Georgia"/>
                <a:sym typeface="Georgia"/>
              </a:rPr>
              <a:t>The Filter and Filter Shelf</a:t>
            </a:r>
          </a:p>
        </p:txBody>
      </p:sp>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DBA392"/>
        </a:solidFill>
        <a:effectLst/>
      </p:bgPr>
    </p:bg>
    <p:spTree>
      <p:nvGrpSpPr>
        <p:cNvPr id="1" name=""/>
        <p:cNvGrpSpPr/>
        <p:nvPr/>
      </p:nvGrpSpPr>
      <p:grpSpPr>
        <a:xfrm>
          <a:off x="0" y="0"/>
          <a:ext cx="0" cy="0"/>
          <a:chOff x="0" y="0"/>
          <a:chExt cx="0" cy="0"/>
        </a:xfrm>
      </p:grpSpPr>
      <p:sp>
        <p:nvSpPr>
          <p:cNvPr id="510" name="Tea pitcher, which is also named fair cup and cha hai, is used to hold the brewed tea liquor. Once your tea leaves are brewed correctly, the tea is then poured into the fair cup, which is similar to a small pitcher. The fair cup is used to ensure the consistency of the flavor of the tea hence why it is called a “fair cup”."/>
          <p:cNvSpPr txBox="1"/>
          <p:nvPr/>
        </p:nvSpPr>
        <p:spPr>
          <a:xfrm>
            <a:off x="2819221" y="1706442"/>
            <a:ext cx="7442558" cy="2402841"/>
          </a:xfrm>
          <a:prstGeom prst="rect">
            <a:avLst/>
          </a:prstGeom>
          <a:solidFill>
            <a:srgbClr val="DBA392"/>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gn="ctr">
              <a:defRPr sz="2250">
                <a:solidFill>
                  <a:srgbClr val="FFFFFF"/>
                </a:solidFill>
              </a:defRPr>
            </a:pPr>
            <a:endParaRPr b="1">
              <a:solidFill>
                <a:srgbClr val="666666"/>
              </a:solidFill>
              <a:uFill>
                <a:solidFill>
                  <a:srgbClr val="666666"/>
                </a:solidFill>
              </a:uFill>
              <a:latin typeface="Georgia"/>
              <a:ea typeface="Georgia"/>
              <a:cs typeface="Georgia"/>
              <a:sym typeface="Georgia"/>
            </a:endParaRPr>
          </a:p>
          <a:p>
            <a:pPr algn="ctr">
              <a:defRPr sz="2250">
                <a:solidFill>
                  <a:srgbClr val="FFFFFF"/>
                </a:solidFill>
              </a:defRPr>
            </a:pPr>
            <a:r>
              <a:rPr>
                <a:solidFill>
                  <a:srgbClr val="666666"/>
                </a:solidFill>
                <a:uFill>
                  <a:solidFill>
                    <a:srgbClr val="666666"/>
                  </a:solidFill>
                </a:uFill>
                <a:latin typeface="+mn-lt"/>
                <a:ea typeface="+mn-ea"/>
                <a:cs typeface="+mn-cs"/>
                <a:sym typeface="Helvetica"/>
                <a:hlinkClick r:id="rId2"/>
              </a:rPr>
              <a:t>Tea pitcher</a:t>
            </a:r>
            <a:r>
              <a:rPr>
                <a:solidFill>
                  <a:srgbClr val="666666"/>
                </a:solidFill>
                <a:uFill>
                  <a:solidFill>
                    <a:srgbClr val="666666"/>
                  </a:solidFill>
                </a:uFill>
                <a:latin typeface="+mn-lt"/>
                <a:ea typeface="+mn-ea"/>
                <a:cs typeface="+mn-cs"/>
                <a:sym typeface="Helvetica"/>
              </a:rPr>
              <a:t>, which is also named fair cup and cha hai, is used to hold the brewed tea liquor. Once your tea leaves are brewed correctly, the tea is then poured into the fair cup, which is similar to a small pitcher. The fair cup is used to ensure the consistency of the flavor of the tea hence why it is called a “fair cup”.</a:t>
            </a:r>
          </a:p>
        </p:txBody>
      </p:sp>
      <p:pic>
        <p:nvPicPr>
          <p:cNvPr id="511" name="图片 22" descr="图片 22"/>
          <p:cNvPicPr>
            <a:picLocks noChangeAspect="1"/>
          </p:cNvPicPr>
          <p:nvPr/>
        </p:nvPicPr>
        <p:blipFill>
          <a:blip r:embed="rId3"/>
          <a:srcRect b="1"/>
          <a:stretch>
            <a:fillRect/>
          </a:stretch>
        </p:blipFill>
        <p:spPr>
          <a:xfrm>
            <a:off x="14466" y="3669563"/>
            <a:ext cx="3060958" cy="31686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9518"/>
                </a:lnTo>
                <a:lnTo>
                  <a:pt x="21547" y="9537"/>
                </a:lnTo>
                <a:cubicBezTo>
                  <a:pt x="21259" y="9618"/>
                  <a:pt x="20959" y="9661"/>
                  <a:pt x="20653" y="9661"/>
                </a:cubicBezTo>
                <a:cubicBezTo>
                  <a:pt x="18210" y="9661"/>
                  <a:pt x="16232" y="6930"/>
                  <a:pt x="16232" y="3560"/>
                </a:cubicBezTo>
                <a:cubicBezTo>
                  <a:pt x="16232" y="2297"/>
                  <a:pt x="16508" y="1123"/>
                  <a:pt x="16985" y="149"/>
                </a:cubicBezTo>
                <a:lnTo>
                  <a:pt x="17074" y="0"/>
                </a:lnTo>
                <a:lnTo>
                  <a:pt x="0" y="0"/>
                </a:lnTo>
                <a:close/>
              </a:path>
            </a:pathLst>
          </a:custGeom>
          <a:ln w="12700">
            <a:miter lim="400000"/>
          </a:ln>
        </p:spPr>
      </p:pic>
      <p:sp>
        <p:nvSpPr>
          <p:cNvPr id="512" name="椭圆 13"/>
          <p:cNvSpPr/>
          <p:nvPr/>
        </p:nvSpPr>
        <p:spPr>
          <a:xfrm flipH="1">
            <a:off x="9349602" y="1391166"/>
            <a:ext cx="2656703" cy="1200195"/>
          </a:xfrm>
          <a:prstGeom prst="ellipse">
            <a:avLst/>
          </a:prstGeom>
          <a:ln w="15875">
            <a:solidFill>
              <a:srgbClr val="FFFFFF"/>
            </a:solidFill>
            <a:miter/>
          </a:ln>
        </p:spPr>
        <p:txBody>
          <a:bodyPr lIns="45719" rIns="45719" anchor="ctr"/>
          <a:lstStyle/>
          <a:p>
            <a:pPr algn="ctr">
              <a:defRPr u="sng">
                <a:solidFill>
                  <a:srgbClr val="FFFFFF"/>
                </a:solidFill>
              </a:defRPr>
            </a:pPr>
            <a:endParaRPr/>
          </a:p>
        </p:txBody>
      </p:sp>
      <p:sp>
        <p:nvSpPr>
          <p:cNvPr id="513" name="椭圆 14"/>
          <p:cNvSpPr/>
          <p:nvPr/>
        </p:nvSpPr>
        <p:spPr>
          <a:xfrm flipH="1">
            <a:off x="9718716" y="1557916"/>
            <a:ext cx="1918473" cy="866693"/>
          </a:xfrm>
          <a:prstGeom prst="ellipse">
            <a:avLst/>
          </a:prstGeom>
          <a:ln w="15875">
            <a:solidFill>
              <a:srgbClr val="FFFFFF"/>
            </a:solidFill>
            <a:miter/>
          </a:ln>
        </p:spPr>
        <p:txBody>
          <a:bodyPr lIns="45719" rIns="45719" anchor="ctr"/>
          <a:lstStyle/>
          <a:p>
            <a:pPr algn="ctr">
              <a:defRPr u="sng">
                <a:solidFill>
                  <a:srgbClr val="FFFFFF"/>
                </a:solidFill>
              </a:defRPr>
            </a:pPr>
            <a:endParaRPr/>
          </a:p>
        </p:txBody>
      </p:sp>
      <p:sp>
        <p:nvSpPr>
          <p:cNvPr id="514" name="椭圆 15"/>
          <p:cNvSpPr/>
          <p:nvPr/>
        </p:nvSpPr>
        <p:spPr>
          <a:xfrm flipH="1">
            <a:off x="10110395" y="1779686"/>
            <a:ext cx="1135117" cy="423151"/>
          </a:xfrm>
          <a:prstGeom prst="ellipse">
            <a:avLst/>
          </a:prstGeom>
          <a:ln w="38100">
            <a:solidFill>
              <a:srgbClr val="FFFFFF"/>
            </a:solidFill>
            <a:miter/>
          </a:ln>
        </p:spPr>
        <p:txBody>
          <a:bodyPr lIns="45719" rIns="45719" anchor="ctr"/>
          <a:lstStyle/>
          <a:p>
            <a:pPr algn="ctr">
              <a:defRPr u="sng">
                <a:solidFill>
                  <a:srgbClr val="FFFFFF"/>
                </a:solidFill>
              </a:defRPr>
            </a:pPr>
            <a:endParaRPr/>
          </a:p>
        </p:txBody>
      </p:sp>
      <p:sp>
        <p:nvSpPr>
          <p:cNvPr id="515" name="任意多边形 16"/>
          <p:cNvSpPr/>
          <p:nvPr/>
        </p:nvSpPr>
        <p:spPr>
          <a:xfrm flipH="1">
            <a:off x="10424468" y="1612936"/>
            <a:ext cx="506979" cy="459576"/>
          </a:xfrm>
          <a:custGeom>
            <a:avLst/>
            <a:gdLst/>
            <a:ahLst/>
            <a:cxnLst>
              <a:cxn ang="0">
                <a:pos x="wd2" y="hd2"/>
              </a:cxn>
              <a:cxn ang="5400000">
                <a:pos x="wd2" y="hd2"/>
              </a:cxn>
              <a:cxn ang="10800000">
                <a:pos x="wd2" y="hd2"/>
              </a:cxn>
              <a:cxn ang="16200000">
                <a:pos x="wd2" y="hd2"/>
              </a:cxn>
            </a:cxnLst>
            <a:rect l="0" t="0" r="r" b="b"/>
            <a:pathLst>
              <a:path w="21579" h="18514" extrusionOk="0">
                <a:moveTo>
                  <a:pt x="10213" y="0"/>
                </a:moveTo>
                <a:cubicBezTo>
                  <a:pt x="19962" y="28"/>
                  <a:pt x="19748" y="6123"/>
                  <a:pt x="21559" y="15970"/>
                </a:cubicBezTo>
                <a:lnTo>
                  <a:pt x="21579" y="16627"/>
                </a:lnTo>
                <a:cubicBezTo>
                  <a:pt x="21586" y="16847"/>
                  <a:pt x="3603" y="16773"/>
                  <a:pt x="7" y="16627"/>
                </a:cubicBezTo>
                <a:cubicBezTo>
                  <a:pt x="5" y="16336"/>
                  <a:pt x="14" y="21574"/>
                  <a:pt x="0" y="15752"/>
                </a:cubicBezTo>
                <a:cubicBezTo>
                  <a:pt x="-14" y="9930"/>
                  <a:pt x="1073" y="-26"/>
                  <a:pt x="10213" y="0"/>
                </a:cubicBezTo>
                <a:close/>
              </a:path>
            </a:pathLst>
          </a:custGeom>
          <a:solidFill>
            <a:srgbClr val="FFFFFF"/>
          </a:solidFill>
          <a:ln w="12700">
            <a:miter lim="400000"/>
          </a:ln>
        </p:spPr>
        <p:txBody>
          <a:bodyPr lIns="45719" rIns="45719" anchor="ctr"/>
          <a:lstStyle/>
          <a:p>
            <a:pPr algn="ctr">
              <a:defRPr u="sng">
                <a:solidFill>
                  <a:srgbClr val="FFFFFF"/>
                </a:solidFill>
              </a:defRPr>
            </a:pPr>
            <a:endParaRPr/>
          </a:p>
        </p:txBody>
      </p:sp>
      <p:pic>
        <p:nvPicPr>
          <p:cNvPr id="516" name="图片 17" descr="图片 17"/>
          <p:cNvPicPr>
            <a:picLocks noChangeAspect="1"/>
          </p:cNvPicPr>
          <p:nvPr/>
        </p:nvPicPr>
        <p:blipFill>
          <a:blip r:embed="rId4"/>
          <a:stretch>
            <a:fillRect/>
          </a:stretch>
        </p:blipFill>
        <p:spPr>
          <a:xfrm flipH="1">
            <a:off x="10425193" y="182002"/>
            <a:ext cx="1012500" cy="1375915"/>
          </a:xfrm>
          <a:prstGeom prst="rect">
            <a:avLst/>
          </a:prstGeom>
          <a:ln w="12700">
            <a:miter lim="400000"/>
          </a:ln>
        </p:spPr>
      </p:pic>
      <p:sp>
        <p:nvSpPr>
          <p:cNvPr id="517" name="泪滴形 18"/>
          <p:cNvSpPr/>
          <p:nvPr/>
        </p:nvSpPr>
        <p:spPr>
          <a:xfrm rot="2613137" flipH="1">
            <a:off x="10522572" y="354230"/>
            <a:ext cx="183187" cy="186109"/>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FFFFFF"/>
          </a:solidFill>
          <a:ln w="12700">
            <a:miter lim="400000"/>
          </a:ln>
        </p:spPr>
        <p:txBody>
          <a:bodyPr lIns="45719" rIns="45719" anchor="ctr"/>
          <a:lstStyle/>
          <a:p>
            <a:pPr algn="ctr">
              <a:defRPr u="sng">
                <a:solidFill>
                  <a:srgbClr val="FFFFFF"/>
                </a:solidFill>
              </a:defRPr>
            </a:pPr>
            <a:endParaRPr/>
          </a:p>
        </p:txBody>
      </p:sp>
      <p:sp>
        <p:nvSpPr>
          <p:cNvPr id="518" name="文本框 19"/>
          <p:cNvSpPr txBox="1"/>
          <p:nvPr/>
        </p:nvSpPr>
        <p:spPr>
          <a:xfrm rot="21559409">
            <a:off x="8950347" y="347989"/>
            <a:ext cx="1856816" cy="10439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p>
            <a:pPr>
              <a:defRPr sz="5400">
                <a:solidFill>
                  <a:srgbClr val="FFFFFF"/>
                </a:solidFill>
                <a:latin typeface="方正古隶简体"/>
                <a:ea typeface="方正古隶简体"/>
                <a:cs typeface="方正古隶简体"/>
                <a:sym typeface="方正古隶简体"/>
              </a:defRPr>
            </a:pPr>
            <a:r>
              <a:t>茶  世</a:t>
            </a:r>
          </a:p>
        </p:txBody>
      </p:sp>
      <p:pic>
        <p:nvPicPr>
          <p:cNvPr id="519" name="图片 20" descr="图片 20"/>
          <p:cNvPicPr>
            <a:picLocks noChangeAspect="1"/>
          </p:cNvPicPr>
          <p:nvPr/>
        </p:nvPicPr>
        <p:blipFill>
          <a:blip r:embed="rId5"/>
          <a:stretch>
            <a:fillRect/>
          </a:stretch>
        </p:blipFill>
        <p:spPr>
          <a:xfrm>
            <a:off x="2420604" y="1002308"/>
            <a:ext cx="827147" cy="3551588"/>
          </a:xfrm>
          <a:prstGeom prst="rect">
            <a:avLst/>
          </a:prstGeom>
          <a:ln w="12700">
            <a:miter lim="400000"/>
          </a:ln>
        </p:spPr>
      </p:pic>
      <p:pic>
        <p:nvPicPr>
          <p:cNvPr id="520" name="图片 23" descr="图片 23"/>
          <p:cNvPicPr>
            <a:picLocks noChangeAspect="1"/>
          </p:cNvPicPr>
          <p:nvPr/>
        </p:nvPicPr>
        <p:blipFill>
          <a:blip r:embed="rId6"/>
          <a:stretch>
            <a:fillRect/>
          </a:stretch>
        </p:blipFill>
        <p:spPr>
          <a:xfrm>
            <a:off x="2424321" y="2787168"/>
            <a:ext cx="652763" cy="2220837"/>
          </a:xfrm>
          <a:prstGeom prst="rect">
            <a:avLst/>
          </a:prstGeom>
          <a:ln w="12700">
            <a:miter lim="400000"/>
          </a:ln>
        </p:spPr>
      </p:pic>
      <p:pic>
        <p:nvPicPr>
          <p:cNvPr id="521" name="图片 24" descr="图片 24"/>
          <p:cNvPicPr>
            <a:picLocks noChangeAspect="1"/>
          </p:cNvPicPr>
          <p:nvPr/>
        </p:nvPicPr>
        <p:blipFill>
          <a:blip r:embed="rId7"/>
          <a:stretch>
            <a:fillRect/>
          </a:stretch>
        </p:blipFill>
        <p:spPr>
          <a:xfrm flipH="1">
            <a:off x="2542254" y="2859352"/>
            <a:ext cx="349255" cy="915105"/>
          </a:xfrm>
          <a:prstGeom prst="rect">
            <a:avLst/>
          </a:prstGeom>
          <a:ln w="12700">
            <a:miter lim="400000"/>
          </a:ln>
        </p:spPr>
      </p:pic>
      <p:sp>
        <p:nvSpPr>
          <p:cNvPr id="522" name="The Tea Pitcher"/>
          <p:cNvSpPr txBox="1"/>
          <p:nvPr/>
        </p:nvSpPr>
        <p:spPr>
          <a:xfrm>
            <a:off x="4893814" y="1179830"/>
            <a:ext cx="2404372" cy="4216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lgn="ctr">
              <a:defRPr sz="2250" b="1">
                <a:solidFill>
                  <a:srgbClr val="666666"/>
                </a:solidFill>
                <a:uFill>
                  <a:solidFill>
                    <a:srgbClr val="666666"/>
                  </a:solidFill>
                </a:uFill>
                <a:latin typeface="Georgia"/>
                <a:ea typeface="Georgia"/>
                <a:cs typeface="Georgia"/>
                <a:sym typeface="Georgia"/>
              </a:defRPr>
            </a:lvl1pPr>
          </a:lstStyle>
          <a:p>
            <a:pPr>
              <a:defRPr b="0">
                <a:solidFill>
                  <a:srgbClr val="FFFFFF"/>
                </a:solidFill>
                <a:uFillTx/>
                <a:latin typeface="+mj-lt"/>
                <a:ea typeface="+mj-ea"/>
                <a:cs typeface="+mj-cs"/>
                <a:sym typeface="Calibri"/>
              </a:defRPr>
            </a:pPr>
            <a:r>
              <a:rPr b="1">
                <a:solidFill>
                  <a:srgbClr val="666666"/>
                </a:solidFill>
                <a:uFill>
                  <a:solidFill>
                    <a:srgbClr val="666666"/>
                  </a:solidFill>
                </a:uFill>
                <a:latin typeface="Georgia"/>
                <a:ea typeface="Georgia"/>
                <a:cs typeface="Georgia"/>
                <a:sym typeface="Georgia"/>
              </a:rPr>
              <a:t>The Tea Pitcher</a:t>
            </a:r>
          </a:p>
        </p:txBody>
      </p:sp>
      <p:pic>
        <p:nvPicPr>
          <p:cNvPr id="523" name="4E03141.tmp" descr="4E03141.tmp"/>
          <p:cNvPicPr>
            <a:picLocks noChangeAspect="1"/>
          </p:cNvPicPr>
          <p:nvPr/>
        </p:nvPicPr>
        <p:blipFill>
          <a:blip r:embed="rId8"/>
          <a:srcRect l="14882" t="40143" r="17504" b="29223"/>
          <a:stretch>
            <a:fillRect/>
          </a:stretch>
        </p:blipFill>
        <p:spPr>
          <a:xfrm>
            <a:off x="6763328" y="5019808"/>
            <a:ext cx="5509127" cy="1749894"/>
          </a:xfrm>
          <a:prstGeom prst="rect">
            <a:avLst/>
          </a:prstGeom>
          <a:ln w="12700">
            <a:miter lim="400000"/>
          </a:ln>
        </p:spPr>
      </p:pic>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DBA392"/>
        </a:solidFill>
        <a:effectLst/>
      </p:bgPr>
    </p:bg>
    <p:spTree>
      <p:nvGrpSpPr>
        <p:cNvPr id="1" name=""/>
        <p:cNvGrpSpPr/>
        <p:nvPr/>
      </p:nvGrpSpPr>
      <p:grpSpPr>
        <a:xfrm>
          <a:off x="0" y="0"/>
          <a:ext cx="0" cy="0"/>
          <a:chOff x="0" y="0"/>
          <a:chExt cx="0" cy="0"/>
        </a:xfrm>
      </p:grpSpPr>
      <p:sp>
        <p:nvSpPr>
          <p:cNvPr id="525" name="Pinming tea cups are what you pour the brewed tea into from your fair cup to actually drink the brewed tea from, the western equivalent would be the teacup, although Pinming cups are much smaller, shallow and thin. Remember, brewing tea Gongfu style is about fully enjoying every aspect of the tea to the fullest."/>
          <p:cNvSpPr txBox="1"/>
          <p:nvPr/>
        </p:nvSpPr>
        <p:spPr>
          <a:xfrm>
            <a:off x="2740250" y="1960879"/>
            <a:ext cx="7039160" cy="2936241"/>
          </a:xfrm>
          <a:prstGeom prst="rect">
            <a:avLst/>
          </a:prstGeom>
          <a:solidFill>
            <a:srgbClr val="DBA392"/>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gn="ctr">
              <a:defRPr sz="2350">
                <a:solidFill>
                  <a:srgbClr val="FFFFFF"/>
                </a:solidFill>
              </a:defRPr>
            </a:pPr>
            <a:r>
              <a:rPr>
                <a:solidFill>
                  <a:srgbClr val="666666"/>
                </a:solidFill>
                <a:uFill>
                  <a:solidFill>
                    <a:srgbClr val="666666"/>
                  </a:solidFill>
                </a:uFill>
                <a:latin typeface="+mn-lt"/>
                <a:ea typeface="+mn-ea"/>
                <a:cs typeface="+mn-cs"/>
                <a:sym typeface="Helvetica"/>
                <a:hlinkClick r:id="rId2"/>
              </a:rPr>
              <a:t>Pinming tea cups</a:t>
            </a:r>
            <a:r>
              <a:rPr>
                <a:solidFill>
                  <a:srgbClr val="666666"/>
                </a:solidFill>
                <a:uFill>
                  <a:solidFill>
                    <a:srgbClr val="666666"/>
                  </a:solidFill>
                </a:uFill>
                <a:latin typeface="+mn-lt"/>
                <a:ea typeface="+mn-ea"/>
                <a:cs typeface="+mn-cs"/>
                <a:sym typeface="Helvetica"/>
              </a:rPr>
              <a:t> are what you pour the brewed tea into from your fair cup to actually drink the brewed tea from, the western equivalent would be the teacup, although Pinming cups are much smaller, shallow and thin. Remember, brewing tea Gongfu style is about fully enjoying every aspect of the tea to the fullest.</a:t>
            </a:r>
          </a:p>
        </p:txBody>
      </p:sp>
      <p:pic>
        <p:nvPicPr>
          <p:cNvPr id="526" name="图片 22" descr="图片 22"/>
          <p:cNvPicPr>
            <a:picLocks noChangeAspect="1"/>
          </p:cNvPicPr>
          <p:nvPr/>
        </p:nvPicPr>
        <p:blipFill>
          <a:blip r:embed="rId3"/>
          <a:srcRect r="2" b="2"/>
          <a:stretch>
            <a:fillRect/>
          </a:stretch>
        </p:blipFill>
        <p:spPr>
          <a:xfrm>
            <a:off x="288860" y="3040477"/>
            <a:ext cx="3472261" cy="359449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9518"/>
                </a:lnTo>
                <a:lnTo>
                  <a:pt x="21548" y="9537"/>
                </a:lnTo>
                <a:cubicBezTo>
                  <a:pt x="21260" y="9618"/>
                  <a:pt x="20962" y="9661"/>
                  <a:pt x="20657" y="9661"/>
                </a:cubicBezTo>
                <a:cubicBezTo>
                  <a:pt x="18213" y="9661"/>
                  <a:pt x="16233" y="6928"/>
                  <a:pt x="16233" y="3558"/>
                </a:cubicBezTo>
                <a:cubicBezTo>
                  <a:pt x="16233" y="2295"/>
                  <a:pt x="16511" y="1122"/>
                  <a:pt x="16988" y="148"/>
                </a:cubicBezTo>
                <a:lnTo>
                  <a:pt x="17075" y="0"/>
                </a:lnTo>
                <a:lnTo>
                  <a:pt x="0" y="0"/>
                </a:lnTo>
                <a:close/>
              </a:path>
            </a:pathLst>
          </a:custGeom>
          <a:ln w="12700">
            <a:miter lim="400000"/>
          </a:ln>
        </p:spPr>
      </p:pic>
      <p:sp>
        <p:nvSpPr>
          <p:cNvPr id="527" name="椭圆 13"/>
          <p:cNvSpPr/>
          <p:nvPr/>
        </p:nvSpPr>
        <p:spPr>
          <a:xfrm flipH="1">
            <a:off x="9362302" y="2228806"/>
            <a:ext cx="2656703" cy="1200195"/>
          </a:xfrm>
          <a:prstGeom prst="ellipse">
            <a:avLst/>
          </a:prstGeom>
          <a:ln w="15875">
            <a:solidFill>
              <a:srgbClr val="FFFFFF"/>
            </a:solidFill>
            <a:miter/>
          </a:ln>
        </p:spPr>
        <p:txBody>
          <a:bodyPr lIns="45719" rIns="45719" anchor="ctr"/>
          <a:lstStyle/>
          <a:p>
            <a:pPr algn="ctr">
              <a:defRPr u="sng">
                <a:solidFill>
                  <a:srgbClr val="FFFFFF"/>
                </a:solidFill>
              </a:defRPr>
            </a:pPr>
            <a:endParaRPr/>
          </a:p>
        </p:txBody>
      </p:sp>
      <p:sp>
        <p:nvSpPr>
          <p:cNvPr id="528" name="椭圆 14"/>
          <p:cNvSpPr/>
          <p:nvPr/>
        </p:nvSpPr>
        <p:spPr>
          <a:xfrm flipH="1">
            <a:off x="9731416" y="2395557"/>
            <a:ext cx="1918473" cy="866693"/>
          </a:xfrm>
          <a:prstGeom prst="ellipse">
            <a:avLst/>
          </a:prstGeom>
          <a:ln w="15875">
            <a:solidFill>
              <a:srgbClr val="FFFFFF"/>
            </a:solidFill>
            <a:miter/>
          </a:ln>
        </p:spPr>
        <p:txBody>
          <a:bodyPr lIns="45719" rIns="45719" anchor="ctr"/>
          <a:lstStyle/>
          <a:p>
            <a:pPr algn="ctr">
              <a:defRPr u="sng">
                <a:solidFill>
                  <a:srgbClr val="FFFFFF"/>
                </a:solidFill>
              </a:defRPr>
            </a:pPr>
            <a:endParaRPr/>
          </a:p>
        </p:txBody>
      </p:sp>
      <p:sp>
        <p:nvSpPr>
          <p:cNvPr id="529" name="椭圆 15"/>
          <p:cNvSpPr/>
          <p:nvPr/>
        </p:nvSpPr>
        <p:spPr>
          <a:xfrm flipH="1">
            <a:off x="10123095" y="2617327"/>
            <a:ext cx="1135117" cy="423151"/>
          </a:xfrm>
          <a:prstGeom prst="ellipse">
            <a:avLst/>
          </a:prstGeom>
          <a:ln w="38100">
            <a:solidFill>
              <a:srgbClr val="FFFFFF"/>
            </a:solidFill>
            <a:miter/>
          </a:ln>
        </p:spPr>
        <p:txBody>
          <a:bodyPr lIns="45719" rIns="45719" anchor="ctr"/>
          <a:lstStyle/>
          <a:p>
            <a:pPr algn="ctr">
              <a:defRPr u="sng">
                <a:solidFill>
                  <a:srgbClr val="FFFFFF"/>
                </a:solidFill>
              </a:defRPr>
            </a:pPr>
            <a:endParaRPr/>
          </a:p>
        </p:txBody>
      </p:sp>
      <p:sp>
        <p:nvSpPr>
          <p:cNvPr id="530" name="任意多边形 16"/>
          <p:cNvSpPr/>
          <p:nvPr/>
        </p:nvSpPr>
        <p:spPr>
          <a:xfrm flipH="1">
            <a:off x="10437168" y="2450577"/>
            <a:ext cx="506979" cy="459576"/>
          </a:xfrm>
          <a:custGeom>
            <a:avLst/>
            <a:gdLst/>
            <a:ahLst/>
            <a:cxnLst>
              <a:cxn ang="0">
                <a:pos x="wd2" y="hd2"/>
              </a:cxn>
              <a:cxn ang="5400000">
                <a:pos x="wd2" y="hd2"/>
              </a:cxn>
              <a:cxn ang="10800000">
                <a:pos x="wd2" y="hd2"/>
              </a:cxn>
              <a:cxn ang="16200000">
                <a:pos x="wd2" y="hd2"/>
              </a:cxn>
            </a:cxnLst>
            <a:rect l="0" t="0" r="r" b="b"/>
            <a:pathLst>
              <a:path w="21579" h="18514" extrusionOk="0">
                <a:moveTo>
                  <a:pt x="10213" y="0"/>
                </a:moveTo>
                <a:cubicBezTo>
                  <a:pt x="19962" y="28"/>
                  <a:pt x="19748" y="6123"/>
                  <a:pt x="21559" y="15970"/>
                </a:cubicBezTo>
                <a:lnTo>
                  <a:pt x="21579" y="16627"/>
                </a:lnTo>
                <a:cubicBezTo>
                  <a:pt x="21586" y="16847"/>
                  <a:pt x="3603" y="16773"/>
                  <a:pt x="7" y="16627"/>
                </a:cubicBezTo>
                <a:cubicBezTo>
                  <a:pt x="5" y="16336"/>
                  <a:pt x="14" y="21574"/>
                  <a:pt x="0" y="15752"/>
                </a:cubicBezTo>
                <a:cubicBezTo>
                  <a:pt x="-14" y="9930"/>
                  <a:pt x="1073" y="-26"/>
                  <a:pt x="10213" y="0"/>
                </a:cubicBezTo>
                <a:close/>
              </a:path>
            </a:pathLst>
          </a:custGeom>
          <a:solidFill>
            <a:srgbClr val="FFFFFF"/>
          </a:solidFill>
          <a:ln w="12700">
            <a:miter lim="400000"/>
          </a:ln>
        </p:spPr>
        <p:txBody>
          <a:bodyPr lIns="45719" rIns="45719" anchor="ctr"/>
          <a:lstStyle/>
          <a:p>
            <a:pPr algn="ctr">
              <a:defRPr u="sng">
                <a:solidFill>
                  <a:srgbClr val="FFFFFF"/>
                </a:solidFill>
              </a:defRPr>
            </a:pPr>
            <a:endParaRPr/>
          </a:p>
        </p:txBody>
      </p:sp>
      <p:pic>
        <p:nvPicPr>
          <p:cNvPr id="531" name="图片 17" descr="图片 17"/>
          <p:cNvPicPr>
            <a:picLocks noChangeAspect="1"/>
          </p:cNvPicPr>
          <p:nvPr/>
        </p:nvPicPr>
        <p:blipFill>
          <a:blip r:embed="rId4"/>
          <a:stretch>
            <a:fillRect/>
          </a:stretch>
        </p:blipFill>
        <p:spPr>
          <a:xfrm flipH="1">
            <a:off x="10437893" y="1019642"/>
            <a:ext cx="1012500" cy="1375915"/>
          </a:xfrm>
          <a:prstGeom prst="rect">
            <a:avLst/>
          </a:prstGeom>
          <a:ln w="12700">
            <a:miter lim="400000"/>
          </a:ln>
        </p:spPr>
      </p:pic>
      <p:sp>
        <p:nvSpPr>
          <p:cNvPr id="532" name="泪滴形 18"/>
          <p:cNvSpPr/>
          <p:nvPr/>
        </p:nvSpPr>
        <p:spPr>
          <a:xfrm rot="2613137" flipH="1">
            <a:off x="10535272" y="1191871"/>
            <a:ext cx="183187" cy="186109"/>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FFFFFF"/>
          </a:solidFill>
          <a:ln w="12700">
            <a:miter lim="400000"/>
          </a:ln>
        </p:spPr>
        <p:txBody>
          <a:bodyPr lIns="45719" rIns="45719" anchor="ctr"/>
          <a:lstStyle/>
          <a:p>
            <a:pPr algn="ctr">
              <a:defRPr u="sng">
                <a:solidFill>
                  <a:srgbClr val="FFFFFF"/>
                </a:solidFill>
              </a:defRPr>
            </a:pPr>
            <a:endParaRPr/>
          </a:p>
        </p:txBody>
      </p:sp>
      <p:sp>
        <p:nvSpPr>
          <p:cNvPr id="533" name="文本框 19"/>
          <p:cNvSpPr txBox="1"/>
          <p:nvPr/>
        </p:nvSpPr>
        <p:spPr>
          <a:xfrm rot="21559409">
            <a:off x="8963047" y="1185629"/>
            <a:ext cx="1856816" cy="10439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p>
            <a:pPr>
              <a:defRPr sz="5400">
                <a:solidFill>
                  <a:srgbClr val="FFFFFF"/>
                </a:solidFill>
                <a:latin typeface="方正古隶简体"/>
                <a:ea typeface="方正古隶简体"/>
                <a:cs typeface="方正古隶简体"/>
                <a:sym typeface="方正古隶简体"/>
              </a:defRPr>
            </a:pPr>
            <a:r>
              <a:t>茶  世</a:t>
            </a:r>
          </a:p>
        </p:txBody>
      </p:sp>
      <p:pic>
        <p:nvPicPr>
          <p:cNvPr id="534" name="图片 20" descr="图片 20"/>
          <p:cNvPicPr>
            <a:picLocks noChangeAspect="1"/>
          </p:cNvPicPr>
          <p:nvPr/>
        </p:nvPicPr>
        <p:blipFill>
          <a:blip r:embed="rId5"/>
          <a:stretch>
            <a:fillRect/>
          </a:stretch>
        </p:blipFill>
        <p:spPr>
          <a:xfrm>
            <a:off x="3026438" y="1053108"/>
            <a:ext cx="827147" cy="3551588"/>
          </a:xfrm>
          <a:prstGeom prst="rect">
            <a:avLst/>
          </a:prstGeom>
          <a:ln w="12700">
            <a:miter lim="400000"/>
          </a:ln>
        </p:spPr>
      </p:pic>
      <p:pic>
        <p:nvPicPr>
          <p:cNvPr id="535" name="图片 23" descr="图片 23"/>
          <p:cNvPicPr>
            <a:picLocks noChangeAspect="1"/>
          </p:cNvPicPr>
          <p:nvPr/>
        </p:nvPicPr>
        <p:blipFill>
          <a:blip r:embed="rId6"/>
          <a:stretch>
            <a:fillRect/>
          </a:stretch>
        </p:blipFill>
        <p:spPr>
          <a:xfrm>
            <a:off x="3411006" y="3485836"/>
            <a:ext cx="271912" cy="925100"/>
          </a:xfrm>
          <a:prstGeom prst="rect">
            <a:avLst/>
          </a:prstGeom>
          <a:ln w="12700">
            <a:miter lim="400000"/>
          </a:ln>
        </p:spPr>
      </p:pic>
      <p:pic>
        <p:nvPicPr>
          <p:cNvPr id="536" name="图片 24" descr="图片 24"/>
          <p:cNvPicPr>
            <a:picLocks noChangeAspect="1"/>
          </p:cNvPicPr>
          <p:nvPr/>
        </p:nvPicPr>
        <p:blipFill>
          <a:blip r:embed="rId7"/>
          <a:stretch>
            <a:fillRect/>
          </a:stretch>
        </p:blipFill>
        <p:spPr>
          <a:xfrm flipH="1">
            <a:off x="3148089" y="2910152"/>
            <a:ext cx="349255" cy="915105"/>
          </a:xfrm>
          <a:prstGeom prst="rect">
            <a:avLst/>
          </a:prstGeom>
          <a:ln w="12700">
            <a:miter lim="400000"/>
          </a:ln>
        </p:spPr>
      </p:pic>
      <p:sp>
        <p:nvSpPr>
          <p:cNvPr id="537" name="Pinming Tea Cup"/>
          <p:cNvSpPr txBox="1"/>
          <p:nvPr/>
        </p:nvSpPr>
        <p:spPr>
          <a:xfrm>
            <a:off x="4858250" y="877212"/>
            <a:ext cx="2803160" cy="7772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lgn="ctr">
              <a:defRPr sz="2350" b="1">
                <a:solidFill>
                  <a:srgbClr val="666666"/>
                </a:solidFill>
                <a:uFill>
                  <a:solidFill>
                    <a:srgbClr val="666666"/>
                  </a:solidFill>
                </a:uFill>
                <a:latin typeface="Georgia"/>
                <a:ea typeface="Georgia"/>
                <a:cs typeface="Georgia"/>
                <a:sym typeface="Georgia"/>
              </a:defRPr>
            </a:lvl1pPr>
          </a:lstStyle>
          <a:p>
            <a:pPr>
              <a:defRPr b="0">
                <a:solidFill>
                  <a:srgbClr val="FFFFFF"/>
                </a:solidFill>
                <a:uFillTx/>
                <a:latin typeface="+mj-lt"/>
                <a:ea typeface="+mj-ea"/>
                <a:cs typeface="+mj-cs"/>
                <a:sym typeface="Calibri"/>
              </a:defRPr>
            </a:pPr>
            <a:r>
              <a:rPr b="1">
                <a:solidFill>
                  <a:srgbClr val="666666"/>
                </a:solidFill>
                <a:uFill>
                  <a:solidFill>
                    <a:srgbClr val="666666"/>
                  </a:solidFill>
                </a:uFill>
                <a:latin typeface="Georgia"/>
                <a:ea typeface="Georgia"/>
                <a:cs typeface="Georgia"/>
                <a:sym typeface="Georgia"/>
              </a:rPr>
              <a:t>Pinming Tea Cup</a:t>
            </a:r>
          </a:p>
        </p:txBody>
      </p:sp>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DBA392"/>
        </a:solidFill>
        <a:effectLst/>
      </p:bgPr>
    </p:bg>
    <p:spTree>
      <p:nvGrpSpPr>
        <p:cNvPr id="1" name=""/>
        <p:cNvGrpSpPr/>
        <p:nvPr/>
      </p:nvGrpSpPr>
      <p:grpSpPr>
        <a:xfrm>
          <a:off x="0" y="0"/>
          <a:ext cx="0" cy="0"/>
          <a:chOff x="0" y="0"/>
          <a:chExt cx="0" cy="0"/>
        </a:xfrm>
      </p:grpSpPr>
      <p:sp>
        <p:nvSpPr>
          <p:cNvPr id="539" name="Aroma tea cup is used for smelling the fragrance of tea, especially for oolong tea. The appearance of aroma cup is taller and more slender than tasting cup. Usually, one aroma cup should be matched with a tasting cup which of the same material and color. The fragrance smelling cup is intended to capture the aroma and essence of the brewed tea, and is matched with the Pinming cups."/>
          <p:cNvSpPr txBox="1"/>
          <p:nvPr/>
        </p:nvSpPr>
        <p:spPr>
          <a:xfrm>
            <a:off x="2367701" y="765128"/>
            <a:ext cx="7202598" cy="2720341"/>
          </a:xfrm>
          <a:prstGeom prst="rect">
            <a:avLst/>
          </a:prstGeom>
          <a:solidFill>
            <a:srgbClr val="DBA392"/>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gn="ctr">
              <a:defRPr sz="2150">
                <a:solidFill>
                  <a:srgbClr val="FFFFFF"/>
                </a:solidFill>
              </a:defRPr>
            </a:pPr>
            <a:endParaRPr b="1">
              <a:solidFill>
                <a:srgbClr val="666666"/>
              </a:solidFill>
              <a:uFill>
                <a:solidFill>
                  <a:srgbClr val="666666"/>
                </a:solidFill>
              </a:uFill>
              <a:latin typeface="Georgia"/>
              <a:ea typeface="Georgia"/>
              <a:cs typeface="Georgia"/>
              <a:sym typeface="Georgia"/>
            </a:endParaRPr>
          </a:p>
          <a:p>
            <a:pPr algn="ctr">
              <a:defRPr sz="2150">
                <a:solidFill>
                  <a:srgbClr val="FFFFFF"/>
                </a:solidFill>
              </a:defRPr>
            </a:pPr>
            <a:r>
              <a:rPr>
                <a:solidFill>
                  <a:srgbClr val="666666"/>
                </a:solidFill>
                <a:uFill>
                  <a:solidFill>
                    <a:srgbClr val="666666"/>
                  </a:solidFill>
                </a:uFill>
                <a:latin typeface="+mn-lt"/>
                <a:ea typeface="+mn-ea"/>
                <a:cs typeface="+mn-cs"/>
                <a:sym typeface="Helvetica"/>
                <a:hlinkClick r:id="rId2"/>
              </a:rPr>
              <a:t>Aroma tea cup</a:t>
            </a:r>
            <a:r>
              <a:rPr>
                <a:solidFill>
                  <a:srgbClr val="666666"/>
                </a:solidFill>
                <a:uFill>
                  <a:solidFill>
                    <a:srgbClr val="666666"/>
                  </a:solidFill>
                </a:uFill>
                <a:latin typeface="+mn-lt"/>
                <a:ea typeface="+mn-ea"/>
                <a:cs typeface="+mn-cs"/>
                <a:sym typeface="Helvetica"/>
              </a:rPr>
              <a:t> is used for smelling the fragrance of tea, especially for oolong tea. The appearance of aroma cup is taller and more slender than tasting cup. Usually, one aroma cup should be matched with a tasting cup which of the same material and color. The fragrance smelling cup is intended to capture the aroma and essence of the brewed tea, and is matched with the Pinming cups.</a:t>
            </a:r>
          </a:p>
        </p:txBody>
      </p:sp>
      <p:pic>
        <p:nvPicPr>
          <p:cNvPr id="540" name="图片 22" descr="图片 22"/>
          <p:cNvPicPr>
            <a:picLocks noChangeAspect="1"/>
          </p:cNvPicPr>
          <p:nvPr/>
        </p:nvPicPr>
        <p:blipFill>
          <a:blip r:embed="rId3"/>
          <a:srcRect r="2" b="2"/>
          <a:stretch>
            <a:fillRect/>
          </a:stretch>
        </p:blipFill>
        <p:spPr>
          <a:xfrm>
            <a:off x="-28640" y="3343489"/>
            <a:ext cx="3472261" cy="359449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9518"/>
                </a:lnTo>
                <a:lnTo>
                  <a:pt x="21548" y="9537"/>
                </a:lnTo>
                <a:cubicBezTo>
                  <a:pt x="21260" y="9618"/>
                  <a:pt x="20962" y="9661"/>
                  <a:pt x="20657" y="9661"/>
                </a:cubicBezTo>
                <a:cubicBezTo>
                  <a:pt x="18213" y="9661"/>
                  <a:pt x="16233" y="6928"/>
                  <a:pt x="16233" y="3558"/>
                </a:cubicBezTo>
                <a:cubicBezTo>
                  <a:pt x="16233" y="2295"/>
                  <a:pt x="16511" y="1122"/>
                  <a:pt x="16988" y="148"/>
                </a:cubicBezTo>
                <a:lnTo>
                  <a:pt x="17075" y="0"/>
                </a:lnTo>
                <a:lnTo>
                  <a:pt x="0" y="0"/>
                </a:lnTo>
                <a:close/>
              </a:path>
            </a:pathLst>
          </a:custGeom>
          <a:ln w="12700">
            <a:miter lim="400000"/>
          </a:ln>
        </p:spPr>
      </p:pic>
      <p:sp>
        <p:nvSpPr>
          <p:cNvPr id="541" name="椭圆 13"/>
          <p:cNvSpPr/>
          <p:nvPr/>
        </p:nvSpPr>
        <p:spPr>
          <a:xfrm flipH="1">
            <a:off x="9362302" y="2228806"/>
            <a:ext cx="2656703" cy="1200195"/>
          </a:xfrm>
          <a:prstGeom prst="ellipse">
            <a:avLst/>
          </a:prstGeom>
          <a:ln w="15875">
            <a:solidFill>
              <a:srgbClr val="FFFFFF"/>
            </a:solidFill>
            <a:miter/>
          </a:ln>
        </p:spPr>
        <p:txBody>
          <a:bodyPr lIns="45719" rIns="45719" anchor="ctr"/>
          <a:lstStyle/>
          <a:p>
            <a:pPr algn="ctr">
              <a:defRPr u="sng">
                <a:solidFill>
                  <a:srgbClr val="FFFFFF"/>
                </a:solidFill>
              </a:defRPr>
            </a:pPr>
            <a:endParaRPr/>
          </a:p>
        </p:txBody>
      </p:sp>
      <p:sp>
        <p:nvSpPr>
          <p:cNvPr id="542" name="椭圆 14"/>
          <p:cNvSpPr/>
          <p:nvPr/>
        </p:nvSpPr>
        <p:spPr>
          <a:xfrm flipH="1">
            <a:off x="9731416" y="2395557"/>
            <a:ext cx="1918473" cy="866693"/>
          </a:xfrm>
          <a:prstGeom prst="ellipse">
            <a:avLst/>
          </a:prstGeom>
          <a:ln w="15875">
            <a:solidFill>
              <a:srgbClr val="FFFFFF"/>
            </a:solidFill>
            <a:miter/>
          </a:ln>
        </p:spPr>
        <p:txBody>
          <a:bodyPr lIns="45719" rIns="45719" anchor="ctr"/>
          <a:lstStyle/>
          <a:p>
            <a:pPr algn="ctr">
              <a:defRPr u="sng">
                <a:solidFill>
                  <a:srgbClr val="FFFFFF"/>
                </a:solidFill>
              </a:defRPr>
            </a:pPr>
            <a:endParaRPr/>
          </a:p>
        </p:txBody>
      </p:sp>
      <p:sp>
        <p:nvSpPr>
          <p:cNvPr id="543" name="椭圆 15"/>
          <p:cNvSpPr/>
          <p:nvPr/>
        </p:nvSpPr>
        <p:spPr>
          <a:xfrm flipH="1">
            <a:off x="10123095" y="2617327"/>
            <a:ext cx="1135117" cy="423151"/>
          </a:xfrm>
          <a:prstGeom prst="ellipse">
            <a:avLst/>
          </a:prstGeom>
          <a:ln w="38100">
            <a:solidFill>
              <a:srgbClr val="FFFFFF"/>
            </a:solidFill>
            <a:miter/>
          </a:ln>
        </p:spPr>
        <p:txBody>
          <a:bodyPr lIns="45719" rIns="45719" anchor="ctr"/>
          <a:lstStyle/>
          <a:p>
            <a:pPr algn="ctr">
              <a:defRPr u="sng">
                <a:solidFill>
                  <a:srgbClr val="FFFFFF"/>
                </a:solidFill>
              </a:defRPr>
            </a:pPr>
            <a:endParaRPr/>
          </a:p>
        </p:txBody>
      </p:sp>
      <p:sp>
        <p:nvSpPr>
          <p:cNvPr id="544" name="任意多边形 16"/>
          <p:cNvSpPr/>
          <p:nvPr/>
        </p:nvSpPr>
        <p:spPr>
          <a:xfrm flipH="1">
            <a:off x="10437168" y="2450577"/>
            <a:ext cx="506979" cy="459576"/>
          </a:xfrm>
          <a:custGeom>
            <a:avLst/>
            <a:gdLst/>
            <a:ahLst/>
            <a:cxnLst>
              <a:cxn ang="0">
                <a:pos x="wd2" y="hd2"/>
              </a:cxn>
              <a:cxn ang="5400000">
                <a:pos x="wd2" y="hd2"/>
              </a:cxn>
              <a:cxn ang="10800000">
                <a:pos x="wd2" y="hd2"/>
              </a:cxn>
              <a:cxn ang="16200000">
                <a:pos x="wd2" y="hd2"/>
              </a:cxn>
            </a:cxnLst>
            <a:rect l="0" t="0" r="r" b="b"/>
            <a:pathLst>
              <a:path w="21579" h="18514" extrusionOk="0">
                <a:moveTo>
                  <a:pt x="10213" y="0"/>
                </a:moveTo>
                <a:cubicBezTo>
                  <a:pt x="19962" y="28"/>
                  <a:pt x="19748" y="6123"/>
                  <a:pt x="21559" y="15970"/>
                </a:cubicBezTo>
                <a:lnTo>
                  <a:pt x="21579" y="16627"/>
                </a:lnTo>
                <a:cubicBezTo>
                  <a:pt x="21586" y="16847"/>
                  <a:pt x="3603" y="16773"/>
                  <a:pt x="7" y="16627"/>
                </a:cubicBezTo>
                <a:cubicBezTo>
                  <a:pt x="5" y="16336"/>
                  <a:pt x="14" y="21574"/>
                  <a:pt x="0" y="15752"/>
                </a:cubicBezTo>
                <a:cubicBezTo>
                  <a:pt x="-14" y="9930"/>
                  <a:pt x="1073" y="-26"/>
                  <a:pt x="10213" y="0"/>
                </a:cubicBezTo>
                <a:close/>
              </a:path>
            </a:pathLst>
          </a:custGeom>
          <a:solidFill>
            <a:srgbClr val="FFFFFF"/>
          </a:solidFill>
          <a:ln w="12700">
            <a:miter lim="400000"/>
          </a:ln>
        </p:spPr>
        <p:txBody>
          <a:bodyPr lIns="45719" rIns="45719" anchor="ctr"/>
          <a:lstStyle/>
          <a:p>
            <a:pPr algn="ctr">
              <a:defRPr u="sng">
                <a:solidFill>
                  <a:srgbClr val="FFFFFF"/>
                </a:solidFill>
              </a:defRPr>
            </a:pPr>
            <a:endParaRPr/>
          </a:p>
        </p:txBody>
      </p:sp>
      <p:pic>
        <p:nvPicPr>
          <p:cNvPr id="545" name="图片 17" descr="图片 17"/>
          <p:cNvPicPr>
            <a:picLocks noChangeAspect="1"/>
          </p:cNvPicPr>
          <p:nvPr/>
        </p:nvPicPr>
        <p:blipFill>
          <a:blip r:embed="rId4"/>
          <a:stretch>
            <a:fillRect/>
          </a:stretch>
        </p:blipFill>
        <p:spPr>
          <a:xfrm flipH="1">
            <a:off x="10437893" y="1019642"/>
            <a:ext cx="1012500" cy="1375915"/>
          </a:xfrm>
          <a:prstGeom prst="rect">
            <a:avLst/>
          </a:prstGeom>
          <a:ln w="12700">
            <a:miter lim="400000"/>
          </a:ln>
        </p:spPr>
      </p:pic>
      <p:sp>
        <p:nvSpPr>
          <p:cNvPr id="546" name="泪滴形 18"/>
          <p:cNvSpPr/>
          <p:nvPr/>
        </p:nvSpPr>
        <p:spPr>
          <a:xfrm rot="2613137" flipH="1">
            <a:off x="10535272" y="1191871"/>
            <a:ext cx="183187" cy="186109"/>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FFFFFF"/>
          </a:solidFill>
          <a:ln w="12700">
            <a:miter lim="400000"/>
          </a:ln>
        </p:spPr>
        <p:txBody>
          <a:bodyPr lIns="45719" rIns="45719" anchor="ctr"/>
          <a:lstStyle/>
          <a:p>
            <a:pPr algn="ctr">
              <a:defRPr u="sng">
                <a:solidFill>
                  <a:srgbClr val="FFFFFF"/>
                </a:solidFill>
              </a:defRPr>
            </a:pPr>
            <a:endParaRPr/>
          </a:p>
        </p:txBody>
      </p:sp>
      <p:sp>
        <p:nvSpPr>
          <p:cNvPr id="547" name="文本框 19"/>
          <p:cNvSpPr txBox="1"/>
          <p:nvPr/>
        </p:nvSpPr>
        <p:spPr>
          <a:xfrm rot="21559409">
            <a:off x="9585347" y="1185629"/>
            <a:ext cx="1856816" cy="10439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p>
            <a:pPr>
              <a:defRPr sz="5400">
                <a:solidFill>
                  <a:srgbClr val="FFFFFF"/>
                </a:solidFill>
                <a:latin typeface="方正古隶简体"/>
                <a:ea typeface="方正古隶简体"/>
                <a:cs typeface="方正古隶简体"/>
                <a:sym typeface="方正古隶简体"/>
              </a:defRPr>
            </a:pPr>
            <a:r>
              <a:t>茶  世</a:t>
            </a:r>
          </a:p>
        </p:txBody>
      </p:sp>
      <p:pic>
        <p:nvPicPr>
          <p:cNvPr id="548" name="图片 20" descr="图片 20"/>
          <p:cNvPicPr>
            <a:picLocks noChangeAspect="1"/>
          </p:cNvPicPr>
          <p:nvPr/>
        </p:nvPicPr>
        <p:blipFill>
          <a:blip r:embed="rId5"/>
          <a:stretch>
            <a:fillRect/>
          </a:stretch>
        </p:blipFill>
        <p:spPr>
          <a:xfrm>
            <a:off x="2594638" y="1206997"/>
            <a:ext cx="827147" cy="3551589"/>
          </a:xfrm>
          <a:prstGeom prst="rect">
            <a:avLst/>
          </a:prstGeom>
          <a:ln w="12700">
            <a:miter lim="400000"/>
          </a:ln>
        </p:spPr>
      </p:pic>
      <p:pic>
        <p:nvPicPr>
          <p:cNvPr id="549" name="图片 23" descr="图片 23"/>
          <p:cNvPicPr>
            <a:picLocks noChangeAspect="1"/>
          </p:cNvPicPr>
          <p:nvPr/>
        </p:nvPicPr>
        <p:blipFill>
          <a:blip r:embed="rId6"/>
          <a:stretch>
            <a:fillRect/>
          </a:stretch>
        </p:blipFill>
        <p:spPr>
          <a:xfrm>
            <a:off x="2979206" y="3639726"/>
            <a:ext cx="271912" cy="925100"/>
          </a:xfrm>
          <a:prstGeom prst="rect">
            <a:avLst/>
          </a:prstGeom>
          <a:ln w="12700">
            <a:miter lim="400000"/>
          </a:ln>
        </p:spPr>
      </p:pic>
      <p:pic>
        <p:nvPicPr>
          <p:cNvPr id="550" name="图片 24" descr="图片 24"/>
          <p:cNvPicPr>
            <a:picLocks noChangeAspect="1"/>
          </p:cNvPicPr>
          <p:nvPr/>
        </p:nvPicPr>
        <p:blipFill>
          <a:blip r:embed="rId7"/>
          <a:stretch>
            <a:fillRect/>
          </a:stretch>
        </p:blipFill>
        <p:spPr>
          <a:xfrm flipH="1">
            <a:off x="2716289" y="3064041"/>
            <a:ext cx="349255" cy="915105"/>
          </a:xfrm>
          <a:prstGeom prst="rect">
            <a:avLst/>
          </a:prstGeom>
          <a:ln w="12700">
            <a:miter lim="400000"/>
          </a:ln>
        </p:spPr>
      </p:pic>
      <p:sp>
        <p:nvSpPr>
          <p:cNvPr id="551" name="The Fragrance Smelling Cup （Aroma Cup）"/>
          <p:cNvSpPr txBox="1"/>
          <p:nvPr/>
        </p:nvSpPr>
        <p:spPr>
          <a:xfrm>
            <a:off x="3066285" y="367029"/>
            <a:ext cx="6288030" cy="4724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p>
            <a:pPr algn="ctr">
              <a:defRPr sz="2150">
                <a:solidFill>
                  <a:srgbClr val="FFFFFF"/>
                </a:solidFill>
              </a:defRPr>
            </a:pPr>
            <a:r>
              <a:rPr b="1">
                <a:solidFill>
                  <a:srgbClr val="666666"/>
                </a:solidFill>
                <a:uFill>
                  <a:solidFill>
                    <a:srgbClr val="666666"/>
                  </a:solidFill>
                </a:uFill>
                <a:latin typeface="Georgia"/>
                <a:ea typeface="Georgia"/>
                <a:cs typeface="Georgia"/>
                <a:sym typeface="Georgia"/>
              </a:rPr>
              <a:t>The Fragrance Smelling Cup </a:t>
            </a:r>
            <a:r>
              <a:rPr b="1">
                <a:solidFill>
                  <a:srgbClr val="666666"/>
                </a:solidFill>
                <a:uFill>
                  <a:solidFill>
                    <a:srgbClr val="666666"/>
                  </a:solidFill>
                </a:uFill>
                <a:latin typeface="SimSun"/>
                <a:ea typeface="SimSun"/>
                <a:cs typeface="SimSun"/>
                <a:sym typeface="SimSun"/>
              </a:rPr>
              <a:t>（</a:t>
            </a:r>
            <a:r>
              <a:rPr b="1">
                <a:solidFill>
                  <a:srgbClr val="666666"/>
                </a:solidFill>
                <a:uFill>
                  <a:solidFill>
                    <a:srgbClr val="666666"/>
                  </a:solidFill>
                </a:uFill>
                <a:latin typeface="Georgia"/>
                <a:ea typeface="Georgia"/>
                <a:cs typeface="Georgia"/>
                <a:sym typeface="Georgia"/>
              </a:rPr>
              <a:t>Aroma Cup</a:t>
            </a:r>
            <a:r>
              <a:rPr b="1">
                <a:solidFill>
                  <a:srgbClr val="666666"/>
                </a:solidFill>
                <a:uFill>
                  <a:solidFill>
                    <a:srgbClr val="666666"/>
                  </a:solidFill>
                </a:uFill>
                <a:latin typeface="SimSun"/>
                <a:ea typeface="SimSun"/>
                <a:cs typeface="SimSun"/>
                <a:sym typeface="SimSun"/>
              </a:rPr>
              <a:t>）</a:t>
            </a:r>
          </a:p>
        </p:txBody>
      </p:sp>
      <p:pic>
        <p:nvPicPr>
          <p:cNvPr id="552" name="4E0C6DF.tmp" descr="4E0C6DF.tmp"/>
          <p:cNvPicPr>
            <a:picLocks noChangeAspect="1"/>
          </p:cNvPicPr>
          <p:nvPr/>
        </p:nvPicPr>
        <p:blipFill>
          <a:blip r:embed="rId8"/>
          <a:srcRect t="11034" r="2088" b="3125"/>
          <a:stretch>
            <a:fillRect/>
          </a:stretch>
        </p:blipFill>
        <p:spPr>
          <a:xfrm>
            <a:off x="6419850" y="3417308"/>
            <a:ext cx="5608092" cy="3446987"/>
          </a:xfrm>
          <a:prstGeom prst="rect">
            <a:avLst/>
          </a:prstGeom>
          <a:ln w="12700">
            <a:miter lim="400000"/>
          </a:ln>
        </p:spPr>
      </p:pic>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DBA392"/>
        </a:solidFill>
        <a:effectLst/>
      </p:bgPr>
    </p:bg>
    <p:spTree>
      <p:nvGrpSpPr>
        <p:cNvPr id="1" name=""/>
        <p:cNvGrpSpPr/>
        <p:nvPr/>
      </p:nvGrpSpPr>
      <p:grpSpPr>
        <a:xfrm>
          <a:off x="0" y="0"/>
          <a:ext cx="0" cy="0"/>
          <a:chOff x="0" y="0"/>
          <a:chExt cx="0" cy="0"/>
        </a:xfrm>
      </p:grpSpPr>
      <p:sp>
        <p:nvSpPr>
          <p:cNvPr id="554" name="The tea holder is known also as the “enjoy tea holder.” The purpose of your tea holder is to hold the dried tea leaves which will be brewed, after removing them from the canister they have been stored in.  Tea holders can be made from many materials including bamboo and wood, however the most common type of tea holder is made from a simple white porcelain."/>
          <p:cNvSpPr txBox="1"/>
          <p:nvPr/>
        </p:nvSpPr>
        <p:spPr>
          <a:xfrm>
            <a:off x="2136541" y="1687829"/>
            <a:ext cx="7918917" cy="3482341"/>
          </a:xfrm>
          <a:prstGeom prst="rect">
            <a:avLst/>
          </a:prstGeom>
          <a:solidFill>
            <a:srgbClr val="DBA392"/>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gn="ctr">
              <a:defRPr sz="2450">
                <a:solidFill>
                  <a:srgbClr val="FFFFFF"/>
                </a:solidFill>
              </a:defRPr>
            </a:pPr>
            <a:endParaRPr b="1">
              <a:solidFill>
                <a:srgbClr val="666666"/>
              </a:solidFill>
              <a:uFill>
                <a:solidFill>
                  <a:srgbClr val="666666"/>
                </a:solidFill>
              </a:uFill>
              <a:latin typeface="Georgia"/>
              <a:ea typeface="Georgia"/>
              <a:cs typeface="Georgia"/>
              <a:sym typeface="Georgia"/>
            </a:endParaRPr>
          </a:p>
          <a:p>
            <a:pPr algn="ctr">
              <a:defRPr sz="2450">
                <a:solidFill>
                  <a:srgbClr val="FFFFFF"/>
                </a:solidFill>
              </a:defRPr>
            </a:pPr>
            <a:r>
              <a:rPr>
                <a:solidFill>
                  <a:srgbClr val="666666"/>
                </a:solidFill>
                <a:uFill>
                  <a:solidFill>
                    <a:srgbClr val="666666"/>
                  </a:solidFill>
                </a:uFill>
                <a:latin typeface="+mn-lt"/>
                <a:ea typeface="+mn-ea"/>
                <a:cs typeface="+mn-cs"/>
                <a:sym typeface="Helvetica"/>
              </a:rPr>
              <a:t>The tea holder is known also as the “enjoy tea holder.” The purpose of your tea holder is to hold the dried tea leaves which will be brewed, after removing them from the canister they have been stored in.  Tea holders can be made from many materials including bamboo and wood, however the most common type of tea holder is made from a simple white porcelain.</a:t>
            </a:r>
          </a:p>
        </p:txBody>
      </p:sp>
      <p:pic>
        <p:nvPicPr>
          <p:cNvPr id="555" name="图片 22" descr="图片 22"/>
          <p:cNvPicPr>
            <a:picLocks noChangeAspect="1"/>
          </p:cNvPicPr>
          <p:nvPr/>
        </p:nvPicPr>
        <p:blipFill>
          <a:blip r:embed="rId2"/>
          <a:srcRect r="2" b="2"/>
          <a:stretch>
            <a:fillRect/>
          </a:stretch>
        </p:blipFill>
        <p:spPr>
          <a:xfrm>
            <a:off x="288860" y="3040477"/>
            <a:ext cx="3472261" cy="359449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9518"/>
                </a:lnTo>
                <a:lnTo>
                  <a:pt x="21548" y="9537"/>
                </a:lnTo>
                <a:cubicBezTo>
                  <a:pt x="21260" y="9618"/>
                  <a:pt x="20962" y="9661"/>
                  <a:pt x="20657" y="9661"/>
                </a:cubicBezTo>
                <a:cubicBezTo>
                  <a:pt x="18213" y="9661"/>
                  <a:pt x="16233" y="6928"/>
                  <a:pt x="16233" y="3558"/>
                </a:cubicBezTo>
                <a:cubicBezTo>
                  <a:pt x="16233" y="2295"/>
                  <a:pt x="16511" y="1122"/>
                  <a:pt x="16988" y="148"/>
                </a:cubicBezTo>
                <a:lnTo>
                  <a:pt x="17075" y="0"/>
                </a:lnTo>
                <a:lnTo>
                  <a:pt x="0" y="0"/>
                </a:lnTo>
                <a:close/>
              </a:path>
            </a:pathLst>
          </a:custGeom>
          <a:ln w="12700">
            <a:miter lim="400000"/>
          </a:ln>
        </p:spPr>
      </p:pic>
      <p:sp>
        <p:nvSpPr>
          <p:cNvPr id="556" name="椭圆 13"/>
          <p:cNvSpPr/>
          <p:nvPr/>
        </p:nvSpPr>
        <p:spPr>
          <a:xfrm flipH="1">
            <a:off x="9667101" y="1216667"/>
            <a:ext cx="2656703" cy="1200195"/>
          </a:xfrm>
          <a:prstGeom prst="ellipse">
            <a:avLst/>
          </a:prstGeom>
          <a:ln w="15875">
            <a:solidFill>
              <a:srgbClr val="FFFFFF"/>
            </a:solidFill>
            <a:miter/>
          </a:ln>
        </p:spPr>
        <p:txBody>
          <a:bodyPr lIns="45719" rIns="45719" anchor="ctr"/>
          <a:lstStyle/>
          <a:p>
            <a:pPr algn="ctr">
              <a:defRPr u="sng">
                <a:solidFill>
                  <a:srgbClr val="FFFFFF"/>
                </a:solidFill>
              </a:defRPr>
            </a:pPr>
            <a:endParaRPr/>
          </a:p>
        </p:txBody>
      </p:sp>
      <p:sp>
        <p:nvSpPr>
          <p:cNvPr id="557" name="椭圆 14"/>
          <p:cNvSpPr/>
          <p:nvPr/>
        </p:nvSpPr>
        <p:spPr>
          <a:xfrm flipH="1">
            <a:off x="10036216" y="1531957"/>
            <a:ext cx="1918473" cy="866693"/>
          </a:xfrm>
          <a:prstGeom prst="ellipse">
            <a:avLst/>
          </a:prstGeom>
          <a:ln w="15875">
            <a:solidFill>
              <a:srgbClr val="FFFFFF"/>
            </a:solidFill>
            <a:miter/>
          </a:ln>
        </p:spPr>
        <p:txBody>
          <a:bodyPr lIns="45719" rIns="45719" anchor="ctr"/>
          <a:lstStyle/>
          <a:p>
            <a:pPr algn="ctr">
              <a:defRPr u="sng">
                <a:solidFill>
                  <a:srgbClr val="FFFFFF"/>
                </a:solidFill>
              </a:defRPr>
            </a:pPr>
            <a:endParaRPr/>
          </a:p>
        </p:txBody>
      </p:sp>
      <p:sp>
        <p:nvSpPr>
          <p:cNvPr id="558" name="椭圆 15"/>
          <p:cNvSpPr/>
          <p:nvPr/>
        </p:nvSpPr>
        <p:spPr>
          <a:xfrm flipH="1">
            <a:off x="10427895" y="1753727"/>
            <a:ext cx="1135117" cy="423151"/>
          </a:xfrm>
          <a:prstGeom prst="ellipse">
            <a:avLst/>
          </a:prstGeom>
          <a:ln w="38100">
            <a:solidFill>
              <a:srgbClr val="FFFFFF"/>
            </a:solidFill>
            <a:miter/>
          </a:ln>
        </p:spPr>
        <p:txBody>
          <a:bodyPr lIns="45719" rIns="45719" anchor="ctr"/>
          <a:lstStyle/>
          <a:p>
            <a:pPr algn="ctr">
              <a:defRPr u="sng">
                <a:solidFill>
                  <a:srgbClr val="FFFFFF"/>
                </a:solidFill>
              </a:defRPr>
            </a:pPr>
            <a:endParaRPr/>
          </a:p>
        </p:txBody>
      </p:sp>
      <p:sp>
        <p:nvSpPr>
          <p:cNvPr id="559" name="任意多边形 16"/>
          <p:cNvSpPr/>
          <p:nvPr/>
        </p:nvSpPr>
        <p:spPr>
          <a:xfrm flipH="1">
            <a:off x="10741968" y="1586977"/>
            <a:ext cx="506979" cy="459576"/>
          </a:xfrm>
          <a:custGeom>
            <a:avLst/>
            <a:gdLst/>
            <a:ahLst/>
            <a:cxnLst>
              <a:cxn ang="0">
                <a:pos x="wd2" y="hd2"/>
              </a:cxn>
              <a:cxn ang="5400000">
                <a:pos x="wd2" y="hd2"/>
              </a:cxn>
              <a:cxn ang="10800000">
                <a:pos x="wd2" y="hd2"/>
              </a:cxn>
              <a:cxn ang="16200000">
                <a:pos x="wd2" y="hd2"/>
              </a:cxn>
            </a:cxnLst>
            <a:rect l="0" t="0" r="r" b="b"/>
            <a:pathLst>
              <a:path w="21579" h="18514" extrusionOk="0">
                <a:moveTo>
                  <a:pt x="10213" y="0"/>
                </a:moveTo>
                <a:cubicBezTo>
                  <a:pt x="19962" y="28"/>
                  <a:pt x="19748" y="6123"/>
                  <a:pt x="21559" y="15970"/>
                </a:cubicBezTo>
                <a:lnTo>
                  <a:pt x="21579" y="16627"/>
                </a:lnTo>
                <a:cubicBezTo>
                  <a:pt x="21586" y="16847"/>
                  <a:pt x="3603" y="16773"/>
                  <a:pt x="7" y="16627"/>
                </a:cubicBezTo>
                <a:cubicBezTo>
                  <a:pt x="5" y="16336"/>
                  <a:pt x="14" y="21574"/>
                  <a:pt x="0" y="15752"/>
                </a:cubicBezTo>
                <a:cubicBezTo>
                  <a:pt x="-14" y="9930"/>
                  <a:pt x="1073" y="-26"/>
                  <a:pt x="10213" y="0"/>
                </a:cubicBezTo>
                <a:close/>
              </a:path>
            </a:pathLst>
          </a:custGeom>
          <a:solidFill>
            <a:srgbClr val="FFFFFF"/>
          </a:solidFill>
          <a:ln w="12700">
            <a:miter lim="400000"/>
          </a:ln>
        </p:spPr>
        <p:txBody>
          <a:bodyPr lIns="45719" rIns="45719" anchor="ctr"/>
          <a:lstStyle/>
          <a:p>
            <a:pPr algn="ctr">
              <a:defRPr u="sng">
                <a:solidFill>
                  <a:srgbClr val="FFFFFF"/>
                </a:solidFill>
              </a:defRPr>
            </a:pPr>
            <a:endParaRPr/>
          </a:p>
        </p:txBody>
      </p:sp>
      <p:pic>
        <p:nvPicPr>
          <p:cNvPr id="560" name="图片 17" descr="图片 17"/>
          <p:cNvPicPr>
            <a:picLocks noChangeAspect="1"/>
          </p:cNvPicPr>
          <p:nvPr/>
        </p:nvPicPr>
        <p:blipFill>
          <a:blip r:embed="rId3"/>
          <a:stretch>
            <a:fillRect/>
          </a:stretch>
        </p:blipFill>
        <p:spPr>
          <a:xfrm flipH="1">
            <a:off x="10742693" y="156042"/>
            <a:ext cx="1012500" cy="1375915"/>
          </a:xfrm>
          <a:prstGeom prst="rect">
            <a:avLst/>
          </a:prstGeom>
          <a:ln w="12700">
            <a:miter lim="400000"/>
          </a:ln>
        </p:spPr>
      </p:pic>
      <p:sp>
        <p:nvSpPr>
          <p:cNvPr id="561" name="泪滴形 18"/>
          <p:cNvSpPr/>
          <p:nvPr/>
        </p:nvSpPr>
        <p:spPr>
          <a:xfrm rot="2613137" flipH="1">
            <a:off x="10840072" y="328271"/>
            <a:ext cx="183187" cy="186109"/>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FFFFFF"/>
          </a:solidFill>
          <a:ln w="12700">
            <a:miter lim="400000"/>
          </a:ln>
        </p:spPr>
        <p:txBody>
          <a:bodyPr lIns="45719" rIns="45719" anchor="ctr"/>
          <a:lstStyle/>
          <a:p>
            <a:pPr algn="ctr">
              <a:defRPr u="sng">
                <a:solidFill>
                  <a:srgbClr val="FFFFFF"/>
                </a:solidFill>
              </a:defRPr>
            </a:pPr>
            <a:endParaRPr/>
          </a:p>
        </p:txBody>
      </p:sp>
      <p:sp>
        <p:nvSpPr>
          <p:cNvPr id="562" name="文本框 19"/>
          <p:cNvSpPr txBox="1"/>
          <p:nvPr/>
        </p:nvSpPr>
        <p:spPr>
          <a:xfrm rot="21559409">
            <a:off x="9267847" y="322029"/>
            <a:ext cx="1856816" cy="10439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p>
            <a:pPr>
              <a:defRPr sz="5400">
                <a:solidFill>
                  <a:srgbClr val="FFFFFF"/>
                </a:solidFill>
                <a:latin typeface="方正古隶简体"/>
                <a:ea typeface="方正古隶简体"/>
                <a:cs typeface="方正古隶简体"/>
                <a:sym typeface="方正古隶简体"/>
              </a:defRPr>
            </a:pPr>
            <a:r>
              <a:t>茶  世</a:t>
            </a:r>
          </a:p>
        </p:txBody>
      </p:sp>
      <p:pic>
        <p:nvPicPr>
          <p:cNvPr id="563" name="图片 20" descr="图片 20"/>
          <p:cNvPicPr>
            <a:picLocks noChangeAspect="1"/>
          </p:cNvPicPr>
          <p:nvPr/>
        </p:nvPicPr>
        <p:blipFill>
          <a:blip r:embed="rId4"/>
          <a:stretch>
            <a:fillRect/>
          </a:stretch>
        </p:blipFill>
        <p:spPr>
          <a:xfrm>
            <a:off x="3026438" y="1053108"/>
            <a:ext cx="827147" cy="3551588"/>
          </a:xfrm>
          <a:prstGeom prst="rect">
            <a:avLst/>
          </a:prstGeom>
          <a:ln w="12700">
            <a:miter lim="400000"/>
          </a:ln>
        </p:spPr>
      </p:pic>
      <p:pic>
        <p:nvPicPr>
          <p:cNvPr id="564" name="图片 23" descr="图片 23"/>
          <p:cNvPicPr>
            <a:picLocks noChangeAspect="1"/>
          </p:cNvPicPr>
          <p:nvPr/>
        </p:nvPicPr>
        <p:blipFill>
          <a:blip r:embed="rId5"/>
          <a:stretch>
            <a:fillRect/>
          </a:stretch>
        </p:blipFill>
        <p:spPr>
          <a:xfrm>
            <a:off x="3411006" y="3485836"/>
            <a:ext cx="271912" cy="925100"/>
          </a:xfrm>
          <a:prstGeom prst="rect">
            <a:avLst/>
          </a:prstGeom>
          <a:ln w="12700">
            <a:miter lim="400000"/>
          </a:ln>
        </p:spPr>
      </p:pic>
      <p:pic>
        <p:nvPicPr>
          <p:cNvPr id="565" name="图片 24" descr="图片 24"/>
          <p:cNvPicPr>
            <a:picLocks noChangeAspect="1"/>
          </p:cNvPicPr>
          <p:nvPr/>
        </p:nvPicPr>
        <p:blipFill>
          <a:blip r:embed="rId6"/>
          <a:stretch>
            <a:fillRect/>
          </a:stretch>
        </p:blipFill>
        <p:spPr>
          <a:xfrm flipH="1">
            <a:off x="3148089" y="2910152"/>
            <a:ext cx="349255" cy="915105"/>
          </a:xfrm>
          <a:prstGeom prst="rect">
            <a:avLst/>
          </a:prstGeom>
          <a:ln w="12700">
            <a:miter lim="400000"/>
          </a:ln>
        </p:spPr>
      </p:pic>
      <p:sp>
        <p:nvSpPr>
          <p:cNvPr id="566" name="Tea Holder (茶荷)"/>
          <p:cNvSpPr txBox="1"/>
          <p:nvPr/>
        </p:nvSpPr>
        <p:spPr>
          <a:xfrm>
            <a:off x="4659175" y="858162"/>
            <a:ext cx="2873650" cy="5232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p>
            <a:pPr algn="ctr">
              <a:defRPr sz="2450">
                <a:solidFill>
                  <a:srgbClr val="FFFFFF"/>
                </a:solidFill>
              </a:defRPr>
            </a:pPr>
            <a:r>
              <a:rPr b="1">
                <a:solidFill>
                  <a:srgbClr val="666666"/>
                </a:solidFill>
                <a:uFill>
                  <a:solidFill>
                    <a:srgbClr val="666666"/>
                  </a:solidFill>
                </a:uFill>
                <a:latin typeface="Georgia"/>
                <a:ea typeface="Georgia"/>
                <a:cs typeface="Georgia"/>
                <a:sym typeface="Georgia"/>
              </a:rPr>
              <a:t>Tea Holder (</a:t>
            </a:r>
            <a:r>
              <a:rPr b="1">
                <a:solidFill>
                  <a:srgbClr val="666666"/>
                </a:solidFill>
                <a:uFill>
                  <a:solidFill>
                    <a:srgbClr val="666666"/>
                  </a:solidFill>
                </a:uFill>
                <a:latin typeface="SimSun"/>
                <a:ea typeface="SimSun"/>
                <a:cs typeface="SimSun"/>
                <a:sym typeface="SimSun"/>
              </a:rPr>
              <a:t>茶荷</a:t>
            </a:r>
            <a:r>
              <a:rPr b="1">
                <a:solidFill>
                  <a:srgbClr val="666666"/>
                </a:solidFill>
                <a:uFill>
                  <a:solidFill>
                    <a:srgbClr val="666666"/>
                  </a:solidFill>
                </a:uFill>
                <a:latin typeface="Georgia"/>
                <a:ea typeface="Georgia"/>
                <a:cs typeface="Georgia"/>
                <a:sym typeface="Georgia"/>
              </a:rPr>
              <a:t>)</a:t>
            </a:r>
          </a:p>
        </p:txBody>
      </p:sp>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DBA392"/>
        </a:solidFill>
        <a:effectLst/>
      </p:bgPr>
    </p:bg>
    <p:spTree>
      <p:nvGrpSpPr>
        <p:cNvPr id="1" name=""/>
        <p:cNvGrpSpPr/>
        <p:nvPr/>
      </p:nvGrpSpPr>
      <p:grpSpPr>
        <a:xfrm>
          <a:off x="0" y="0"/>
          <a:ext cx="0" cy="0"/>
          <a:chOff x="0" y="0"/>
          <a:chExt cx="0" cy="0"/>
        </a:xfrm>
      </p:grpSpPr>
      <p:sp>
        <p:nvSpPr>
          <p:cNvPr id="568" name="Tea Vase, 茶筒 (Cha Tong)…"/>
          <p:cNvSpPr txBox="1"/>
          <p:nvPr/>
        </p:nvSpPr>
        <p:spPr>
          <a:xfrm>
            <a:off x="3008493" y="1043283"/>
            <a:ext cx="7775214" cy="3266441"/>
          </a:xfrm>
          <a:prstGeom prst="rect">
            <a:avLst/>
          </a:prstGeom>
          <a:solidFill>
            <a:srgbClr val="DBA392"/>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gn="ctr">
              <a:defRPr sz="2650">
                <a:solidFill>
                  <a:srgbClr val="FFFFFF"/>
                </a:solidFill>
              </a:defRPr>
            </a:pPr>
            <a:r>
              <a:rPr b="1">
                <a:solidFill>
                  <a:srgbClr val="666666"/>
                </a:solidFill>
                <a:uFill>
                  <a:solidFill>
                    <a:srgbClr val="666666"/>
                  </a:solidFill>
                </a:uFill>
                <a:latin typeface="Georgia"/>
                <a:ea typeface="Georgia"/>
                <a:cs typeface="Georgia"/>
                <a:sym typeface="Georgia"/>
              </a:rPr>
              <a:t>Tea Vase, </a:t>
            </a:r>
            <a:r>
              <a:rPr b="1">
                <a:solidFill>
                  <a:srgbClr val="666666"/>
                </a:solidFill>
                <a:uFill>
                  <a:solidFill>
                    <a:srgbClr val="666666"/>
                  </a:solidFill>
                </a:uFill>
                <a:latin typeface="SimSun"/>
                <a:ea typeface="SimSun"/>
                <a:cs typeface="SimSun"/>
                <a:sym typeface="SimSun"/>
              </a:rPr>
              <a:t>茶筒</a:t>
            </a:r>
            <a:r>
              <a:rPr b="1">
                <a:solidFill>
                  <a:srgbClr val="666666"/>
                </a:solidFill>
                <a:uFill>
                  <a:solidFill>
                    <a:srgbClr val="666666"/>
                  </a:solidFill>
                </a:uFill>
                <a:latin typeface="Georgia"/>
                <a:ea typeface="Georgia"/>
                <a:cs typeface="Georgia"/>
                <a:sym typeface="Georgia"/>
              </a:rPr>
              <a:t> (Cha Tong)</a:t>
            </a:r>
          </a:p>
          <a:p>
            <a:pPr algn="ctr">
              <a:defRPr sz="2650">
                <a:solidFill>
                  <a:srgbClr val="FFFFFF"/>
                </a:solidFill>
              </a:defRPr>
            </a:pPr>
            <a:endParaRPr b="1">
              <a:solidFill>
                <a:srgbClr val="666666"/>
              </a:solidFill>
              <a:uFill>
                <a:solidFill>
                  <a:srgbClr val="666666"/>
                </a:solidFill>
              </a:uFill>
              <a:latin typeface="Georgia"/>
              <a:ea typeface="Georgia"/>
              <a:cs typeface="Georgia"/>
              <a:sym typeface="Georgia"/>
            </a:endParaRPr>
          </a:p>
          <a:p>
            <a:pPr algn="ctr">
              <a:defRPr sz="2650">
                <a:solidFill>
                  <a:srgbClr val="FFFFFF"/>
                </a:solidFill>
              </a:defRPr>
            </a:pPr>
            <a:endParaRPr b="1">
              <a:solidFill>
                <a:srgbClr val="666666"/>
              </a:solidFill>
              <a:uFill>
                <a:solidFill>
                  <a:srgbClr val="666666"/>
                </a:solidFill>
              </a:uFill>
              <a:latin typeface="Georgia"/>
              <a:ea typeface="Georgia"/>
              <a:cs typeface="Georgia"/>
              <a:sym typeface="Georgia"/>
            </a:endParaRPr>
          </a:p>
          <a:p>
            <a:pPr algn="ctr">
              <a:defRPr sz="2650">
                <a:solidFill>
                  <a:srgbClr val="FFFFFF"/>
                </a:solidFill>
              </a:defRPr>
            </a:pPr>
            <a:endParaRPr b="1">
              <a:solidFill>
                <a:srgbClr val="666666"/>
              </a:solidFill>
              <a:uFill>
                <a:solidFill>
                  <a:srgbClr val="666666"/>
                </a:solidFill>
              </a:uFill>
              <a:latin typeface="Georgia"/>
              <a:ea typeface="Georgia"/>
              <a:cs typeface="Georgia"/>
              <a:sym typeface="Georgia"/>
            </a:endParaRPr>
          </a:p>
          <a:p>
            <a:pPr algn="ctr">
              <a:defRPr sz="2650">
                <a:solidFill>
                  <a:srgbClr val="FFFFFF"/>
                </a:solidFill>
              </a:defRPr>
            </a:pPr>
            <a:endParaRPr b="1">
              <a:solidFill>
                <a:srgbClr val="666666"/>
              </a:solidFill>
              <a:uFill>
                <a:solidFill>
                  <a:srgbClr val="666666"/>
                </a:solidFill>
              </a:uFill>
              <a:latin typeface="Georgia"/>
              <a:ea typeface="Georgia"/>
              <a:cs typeface="Georgia"/>
              <a:sym typeface="Georgia"/>
            </a:endParaRPr>
          </a:p>
          <a:p>
            <a:pPr algn="ctr">
              <a:defRPr sz="2650">
                <a:solidFill>
                  <a:srgbClr val="FFFFFF"/>
                </a:solidFill>
              </a:defRPr>
            </a:pPr>
            <a:r>
              <a:rPr>
                <a:solidFill>
                  <a:srgbClr val="666666"/>
                </a:solidFill>
                <a:uFill>
                  <a:solidFill>
                    <a:srgbClr val="666666"/>
                  </a:solidFill>
                </a:uFill>
                <a:latin typeface="+mn-lt"/>
                <a:ea typeface="+mn-ea"/>
                <a:cs typeface="+mn-cs"/>
                <a:sym typeface="Helvetica"/>
              </a:rPr>
              <a:t>used to hold your utensils such as your tea tweezer, tea pin, tea funnel, tea spoon and tea scoop.</a:t>
            </a:r>
          </a:p>
        </p:txBody>
      </p:sp>
      <p:pic>
        <p:nvPicPr>
          <p:cNvPr id="569" name="图片 22" descr="图片 22"/>
          <p:cNvPicPr>
            <a:picLocks noChangeAspect="1"/>
          </p:cNvPicPr>
          <p:nvPr/>
        </p:nvPicPr>
        <p:blipFill>
          <a:blip r:embed="rId2"/>
          <a:srcRect r="2" b="2"/>
          <a:stretch>
            <a:fillRect/>
          </a:stretch>
        </p:blipFill>
        <p:spPr>
          <a:xfrm>
            <a:off x="288860" y="3040477"/>
            <a:ext cx="3472261" cy="359449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9518"/>
                </a:lnTo>
                <a:lnTo>
                  <a:pt x="21548" y="9537"/>
                </a:lnTo>
                <a:cubicBezTo>
                  <a:pt x="21260" y="9618"/>
                  <a:pt x="20962" y="9661"/>
                  <a:pt x="20657" y="9661"/>
                </a:cubicBezTo>
                <a:cubicBezTo>
                  <a:pt x="18213" y="9661"/>
                  <a:pt x="16233" y="6928"/>
                  <a:pt x="16233" y="3558"/>
                </a:cubicBezTo>
                <a:cubicBezTo>
                  <a:pt x="16233" y="2295"/>
                  <a:pt x="16511" y="1122"/>
                  <a:pt x="16988" y="148"/>
                </a:cubicBezTo>
                <a:lnTo>
                  <a:pt x="17075" y="0"/>
                </a:lnTo>
                <a:lnTo>
                  <a:pt x="0" y="0"/>
                </a:lnTo>
                <a:close/>
              </a:path>
            </a:pathLst>
          </a:custGeom>
          <a:ln w="12700">
            <a:miter lim="400000"/>
          </a:ln>
        </p:spPr>
      </p:pic>
      <p:sp>
        <p:nvSpPr>
          <p:cNvPr id="570" name="椭圆 13"/>
          <p:cNvSpPr/>
          <p:nvPr/>
        </p:nvSpPr>
        <p:spPr>
          <a:xfrm flipH="1">
            <a:off x="9578202" y="1212806"/>
            <a:ext cx="2656703" cy="1200195"/>
          </a:xfrm>
          <a:prstGeom prst="ellipse">
            <a:avLst/>
          </a:prstGeom>
          <a:ln w="15875">
            <a:solidFill>
              <a:srgbClr val="FFFFFF"/>
            </a:solidFill>
            <a:miter/>
          </a:ln>
        </p:spPr>
        <p:txBody>
          <a:bodyPr lIns="45719" rIns="45719" anchor="ctr"/>
          <a:lstStyle/>
          <a:p>
            <a:pPr algn="ctr">
              <a:defRPr u="sng">
                <a:solidFill>
                  <a:srgbClr val="FFFFFF"/>
                </a:solidFill>
              </a:defRPr>
            </a:pPr>
            <a:endParaRPr/>
          </a:p>
        </p:txBody>
      </p:sp>
      <p:sp>
        <p:nvSpPr>
          <p:cNvPr id="571" name="椭圆 14"/>
          <p:cNvSpPr/>
          <p:nvPr/>
        </p:nvSpPr>
        <p:spPr>
          <a:xfrm flipH="1">
            <a:off x="9947316" y="1379557"/>
            <a:ext cx="1918473" cy="866693"/>
          </a:xfrm>
          <a:prstGeom prst="ellipse">
            <a:avLst/>
          </a:prstGeom>
          <a:ln w="15875">
            <a:solidFill>
              <a:srgbClr val="FFFFFF"/>
            </a:solidFill>
            <a:miter/>
          </a:ln>
        </p:spPr>
        <p:txBody>
          <a:bodyPr lIns="45719" rIns="45719" anchor="ctr"/>
          <a:lstStyle/>
          <a:p>
            <a:pPr algn="ctr">
              <a:defRPr u="sng">
                <a:solidFill>
                  <a:srgbClr val="FFFFFF"/>
                </a:solidFill>
              </a:defRPr>
            </a:pPr>
            <a:endParaRPr/>
          </a:p>
        </p:txBody>
      </p:sp>
      <p:sp>
        <p:nvSpPr>
          <p:cNvPr id="572" name="椭圆 15"/>
          <p:cNvSpPr/>
          <p:nvPr/>
        </p:nvSpPr>
        <p:spPr>
          <a:xfrm flipH="1">
            <a:off x="10338995" y="1601327"/>
            <a:ext cx="1135117" cy="423151"/>
          </a:xfrm>
          <a:prstGeom prst="ellipse">
            <a:avLst/>
          </a:prstGeom>
          <a:ln w="38100">
            <a:solidFill>
              <a:srgbClr val="FFFFFF"/>
            </a:solidFill>
            <a:miter/>
          </a:ln>
        </p:spPr>
        <p:txBody>
          <a:bodyPr lIns="45719" rIns="45719" anchor="ctr"/>
          <a:lstStyle/>
          <a:p>
            <a:pPr algn="ctr">
              <a:defRPr u="sng">
                <a:solidFill>
                  <a:srgbClr val="FFFFFF"/>
                </a:solidFill>
              </a:defRPr>
            </a:pPr>
            <a:endParaRPr/>
          </a:p>
        </p:txBody>
      </p:sp>
      <p:sp>
        <p:nvSpPr>
          <p:cNvPr id="573" name="任意多边形 16"/>
          <p:cNvSpPr/>
          <p:nvPr/>
        </p:nvSpPr>
        <p:spPr>
          <a:xfrm flipH="1">
            <a:off x="10653068" y="1434577"/>
            <a:ext cx="506979" cy="459576"/>
          </a:xfrm>
          <a:custGeom>
            <a:avLst/>
            <a:gdLst/>
            <a:ahLst/>
            <a:cxnLst>
              <a:cxn ang="0">
                <a:pos x="wd2" y="hd2"/>
              </a:cxn>
              <a:cxn ang="5400000">
                <a:pos x="wd2" y="hd2"/>
              </a:cxn>
              <a:cxn ang="10800000">
                <a:pos x="wd2" y="hd2"/>
              </a:cxn>
              <a:cxn ang="16200000">
                <a:pos x="wd2" y="hd2"/>
              </a:cxn>
            </a:cxnLst>
            <a:rect l="0" t="0" r="r" b="b"/>
            <a:pathLst>
              <a:path w="21579" h="18514" extrusionOk="0">
                <a:moveTo>
                  <a:pt x="10213" y="0"/>
                </a:moveTo>
                <a:cubicBezTo>
                  <a:pt x="19962" y="28"/>
                  <a:pt x="19748" y="6123"/>
                  <a:pt x="21559" y="15970"/>
                </a:cubicBezTo>
                <a:lnTo>
                  <a:pt x="21579" y="16627"/>
                </a:lnTo>
                <a:cubicBezTo>
                  <a:pt x="21586" y="16847"/>
                  <a:pt x="3603" y="16773"/>
                  <a:pt x="7" y="16627"/>
                </a:cubicBezTo>
                <a:cubicBezTo>
                  <a:pt x="5" y="16336"/>
                  <a:pt x="14" y="21574"/>
                  <a:pt x="0" y="15752"/>
                </a:cubicBezTo>
                <a:cubicBezTo>
                  <a:pt x="-14" y="9930"/>
                  <a:pt x="1073" y="-26"/>
                  <a:pt x="10213" y="0"/>
                </a:cubicBezTo>
                <a:close/>
              </a:path>
            </a:pathLst>
          </a:custGeom>
          <a:solidFill>
            <a:srgbClr val="FFFFFF"/>
          </a:solidFill>
          <a:ln w="12700">
            <a:miter lim="400000"/>
          </a:ln>
        </p:spPr>
        <p:txBody>
          <a:bodyPr lIns="45719" rIns="45719" anchor="ctr"/>
          <a:lstStyle/>
          <a:p>
            <a:pPr algn="ctr">
              <a:defRPr u="sng">
                <a:solidFill>
                  <a:srgbClr val="FFFFFF"/>
                </a:solidFill>
              </a:defRPr>
            </a:pPr>
            <a:endParaRPr/>
          </a:p>
        </p:txBody>
      </p:sp>
      <p:pic>
        <p:nvPicPr>
          <p:cNvPr id="574" name="图片 17" descr="图片 17"/>
          <p:cNvPicPr>
            <a:picLocks noChangeAspect="1"/>
          </p:cNvPicPr>
          <p:nvPr/>
        </p:nvPicPr>
        <p:blipFill>
          <a:blip r:embed="rId3"/>
          <a:stretch>
            <a:fillRect/>
          </a:stretch>
        </p:blipFill>
        <p:spPr>
          <a:xfrm flipH="1">
            <a:off x="10653793" y="3642"/>
            <a:ext cx="1012500" cy="1375915"/>
          </a:xfrm>
          <a:prstGeom prst="rect">
            <a:avLst/>
          </a:prstGeom>
          <a:ln w="12700">
            <a:miter lim="400000"/>
          </a:ln>
        </p:spPr>
      </p:pic>
      <p:sp>
        <p:nvSpPr>
          <p:cNvPr id="575" name="泪滴形 18"/>
          <p:cNvSpPr/>
          <p:nvPr/>
        </p:nvSpPr>
        <p:spPr>
          <a:xfrm rot="2613137" flipH="1">
            <a:off x="10751172" y="175871"/>
            <a:ext cx="183187" cy="186109"/>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FFFFFF"/>
          </a:solidFill>
          <a:ln w="12700">
            <a:miter lim="400000"/>
          </a:ln>
        </p:spPr>
        <p:txBody>
          <a:bodyPr lIns="45719" rIns="45719" anchor="ctr"/>
          <a:lstStyle/>
          <a:p>
            <a:pPr algn="ctr">
              <a:defRPr u="sng">
                <a:solidFill>
                  <a:srgbClr val="FFFFFF"/>
                </a:solidFill>
              </a:defRPr>
            </a:pPr>
            <a:endParaRPr/>
          </a:p>
        </p:txBody>
      </p:sp>
      <p:sp>
        <p:nvSpPr>
          <p:cNvPr id="576" name="文本框 19"/>
          <p:cNvSpPr txBox="1"/>
          <p:nvPr/>
        </p:nvSpPr>
        <p:spPr>
          <a:xfrm rot="21559409">
            <a:off x="9178947" y="169629"/>
            <a:ext cx="1856816" cy="10439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p>
            <a:pPr>
              <a:defRPr sz="5400">
                <a:solidFill>
                  <a:srgbClr val="FFFFFF"/>
                </a:solidFill>
                <a:latin typeface="方正古隶简体"/>
                <a:ea typeface="方正古隶简体"/>
                <a:cs typeface="方正古隶简体"/>
                <a:sym typeface="方正古隶简体"/>
              </a:defRPr>
            </a:pPr>
            <a:r>
              <a:t>茶  世</a:t>
            </a:r>
          </a:p>
        </p:txBody>
      </p:sp>
      <p:pic>
        <p:nvPicPr>
          <p:cNvPr id="577" name="图片 20" descr="图片 20"/>
          <p:cNvPicPr>
            <a:picLocks noChangeAspect="1"/>
          </p:cNvPicPr>
          <p:nvPr/>
        </p:nvPicPr>
        <p:blipFill>
          <a:blip r:embed="rId4"/>
          <a:stretch>
            <a:fillRect/>
          </a:stretch>
        </p:blipFill>
        <p:spPr>
          <a:xfrm>
            <a:off x="3026438" y="1053108"/>
            <a:ext cx="827147" cy="3551588"/>
          </a:xfrm>
          <a:prstGeom prst="rect">
            <a:avLst/>
          </a:prstGeom>
          <a:ln w="12700">
            <a:miter lim="400000"/>
          </a:ln>
        </p:spPr>
      </p:pic>
      <p:pic>
        <p:nvPicPr>
          <p:cNvPr id="578" name="图片 23" descr="图片 23"/>
          <p:cNvPicPr>
            <a:picLocks noChangeAspect="1"/>
          </p:cNvPicPr>
          <p:nvPr/>
        </p:nvPicPr>
        <p:blipFill>
          <a:blip r:embed="rId5"/>
          <a:stretch>
            <a:fillRect/>
          </a:stretch>
        </p:blipFill>
        <p:spPr>
          <a:xfrm>
            <a:off x="3411006" y="3485836"/>
            <a:ext cx="271912" cy="925100"/>
          </a:xfrm>
          <a:prstGeom prst="rect">
            <a:avLst/>
          </a:prstGeom>
          <a:ln w="12700">
            <a:miter lim="400000"/>
          </a:ln>
        </p:spPr>
      </p:pic>
      <p:pic>
        <p:nvPicPr>
          <p:cNvPr id="579" name="图片 24" descr="图片 24"/>
          <p:cNvPicPr>
            <a:picLocks noChangeAspect="1"/>
          </p:cNvPicPr>
          <p:nvPr/>
        </p:nvPicPr>
        <p:blipFill>
          <a:blip r:embed="rId6"/>
          <a:stretch>
            <a:fillRect/>
          </a:stretch>
        </p:blipFill>
        <p:spPr>
          <a:xfrm flipH="1">
            <a:off x="3148089" y="2910152"/>
            <a:ext cx="349255" cy="915105"/>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afterEffect">
                                  <p:stCondLst>
                                    <p:cond delay="0"/>
                                  </p:stCondLst>
                                  <p:iterate>
                                    <p:tmAbs val="0"/>
                                  </p:iterate>
                                  <p:childTnLst>
                                    <p:set>
                                      <p:cBhvr>
                                        <p:cTn id="6" fill="hold"/>
                                        <p:tgtEl>
                                          <p:spTgt spid="575"/>
                                        </p:tgtEl>
                                        <p:attrNameLst>
                                          <p:attrName>style.visibility</p:attrName>
                                        </p:attrNameLst>
                                      </p:cBhvr>
                                      <p:to>
                                        <p:strVal val="visible"/>
                                      </p:to>
                                    </p:set>
                                  </p:childTnLst>
                                </p:cTn>
                              </p:par>
                            </p:childTnLst>
                          </p:cTn>
                        </p:par>
                        <p:par>
                          <p:cTn id="7" fill="hold">
                            <p:stCondLst>
                              <p:cond delay="0"/>
                            </p:stCondLst>
                            <p:childTnLst>
                              <p:par>
                                <p:cTn id="8" presetID="-1" presetClass="path" presetSubtype="0" accel="50000" decel="50000" fill="hold" nodeType="afterEffect">
                                  <p:stCondLst>
                                    <p:cond delay="0"/>
                                  </p:stCondLst>
                                  <p:childTnLst>
                                    <p:animMotion origin="layout" path="M 0.000000 0.000000 L 0.003785 0.105089 L 0.003785 0.105319" pathEditMode="relative">
                                      <p:cBhvr>
                                        <p:cTn id="9" dur="2000" fill="hold"/>
                                        <p:tgtEl>
                                          <p:spTgt spid="575"/>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5" grpId="1" animBg="1" advAuto="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DBA392"/>
        </a:solidFill>
        <a:effectLst/>
      </p:bgPr>
    </p:bg>
    <p:spTree>
      <p:nvGrpSpPr>
        <p:cNvPr id="1" name=""/>
        <p:cNvGrpSpPr/>
        <p:nvPr/>
      </p:nvGrpSpPr>
      <p:grpSpPr>
        <a:xfrm>
          <a:off x="0" y="0"/>
          <a:ext cx="0" cy="0"/>
          <a:chOff x="0" y="0"/>
          <a:chExt cx="0" cy="0"/>
        </a:xfrm>
      </p:grpSpPr>
      <p:sp>
        <p:nvSpPr>
          <p:cNvPr id="581" name="used to take dry teas out from tea bag or tin into your gaiwan or teapot."/>
          <p:cNvSpPr txBox="1"/>
          <p:nvPr/>
        </p:nvSpPr>
        <p:spPr>
          <a:xfrm>
            <a:off x="3587214" y="1633884"/>
            <a:ext cx="5490804" cy="1247141"/>
          </a:xfrm>
          <a:prstGeom prst="rect">
            <a:avLst/>
          </a:prstGeom>
          <a:solidFill>
            <a:srgbClr val="DBA392"/>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gn="ctr">
              <a:defRPr sz="2550">
                <a:solidFill>
                  <a:srgbClr val="FFFFFF"/>
                </a:solidFill>
              </a:defRPr>
            </a:pPr>
            <a:endParaRPr b="1">
              <a:solidFill>
                <a:srgbClr val="666666"/>
              </a:solidFill>
              <a:uFill>
                <a:solidFill>
                  <a:srgbClr val="666666"/>
                </a:solidFill>
              </a:uFill>
              <a:latin typeface="Georgia"/>
              <a:ea typeface="Georgia"/>
              <a:cs typeface="Georgia"/>
              <a:sym typeface="Georgia"/>
            </a:endParaRPr>
          </a:p>
          <a:p>
            <a:pPr algn="ctr">
              <a:defRPr sz="2550">
                <a:solidFill>
                  <a:srgbClr val="FFFFFF"/>
                </a:solidFill>
              </a:defRPr>
            </a:pPr>
            <a:r>
              <a:rPr>
                <a:solidFill>
                  <a:srgbClr val="666666"/>
                </a:solidFill>
                <a:uFill>
                  <a:solidFill>
                    <a:srgbClr val="666666"/>
                  </a:solidFill>
                </a:uFill>
                <a:latin typeface="+mn-lt"/>
                <a:ea typeface="+mn-ea"/>
                <a:cs typeface="+mn-cs"/>
                <a:sym typeface="Helvetica"/>
              </a:rPr>
              <a:t>used to take dry teas out from tea bag or tin into your gaiwan or teapot.</a:t>
            </a:r>
          </a:p>
        </p:txBody>
      </p:sp>
      <p:pic>
        <p:nvPicPr>
          <p:cNvPr id="582" name="图片 22" descr="图片 22"/>
          <p:cNvPicPr>
            <a:picLocks noChangeAspect="1"/>
          </p:cNvPicPr>
          <p:nvPr/>
        </p:nvPicPr>
        <p:blipFill>
          <a:blip r:embed="rId2"/>
          <a:srcRect r="2" b="2"/>
          <a:stretch>
            <a:fillRect/>
          </a:stretch>
        </p:blipFill>
        <p:spPr>
          <a:xfrm>
            <a:off x="288860" y="3040477"/>
            <a:ext cx="3472261" cy="359449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9518"/>
                </a:lnTo>
                <a:lnTo>
                  <a:pt x="21548" y="9537"/>
                </a:lnTo>
                <a:cubicBezTo>
                  <a:pt x="21260" y="9618"/>
                  <a:pt x="20962" y="9661"/>
                  <a:pt x="20657" y="9661"/>
                </a:cubicBezTo>
                <a:cubicBezTo>
                  <a:pt x="18213" y="9661"/>
                  <a:pt x="16233" y="6928"/>
                  <a:pt x="16233" y="3558"/>
                </a:cubicBezTo>
                <a:cubicBezTo>
                  <a:pt x="16233" y="2295"/>
                  <a:pt x="16511" y="1122"/>
                  <a:pt x="16988" y="148"/>
                </a:cubicBezTo>
                <a:lnTo>
                  <a:pt x="17075" y="0"/>
                </a:lnTo>
                <a:lnTo>
                  <a:pt x="0" y="0"/>
                </a:lnTo>
                <a:close/>
              </a:path>
            </a:pathLst>
          </a:custGeom>
          <a:ln w="12700">
            <a:miter lim="400000"/>
          </a:ln>
        </p:spPr>
      </p:pic>
      <p:sp>
        <p:nvSpPr>
          <p:cNvPr id="583" name="椭圆 13"/>
          <p:cNvSpPr/>
          <p:nvPr/>
        </p:nvSpPr>
        <p:spPr>
          <a:xfrm flipH="1">
            <a:off x="9578202" y="1266348"/>
            <a:ext cx="2656703" cy="1200195"/>
          </a:xfrm>
          <a:prstGeom prst="ellipse">
            <a:avLst/>
          </a:prstGeom>
          <a:ln w="15875">
            <a:solidFill>
              <a:srgbClr val="FFFFFF"/>
            </a:solidFill>
            <a:miter/>
          </a:ln>
        </p:spPr>
        <p:txBody>
          <a:bodyPr lIns="45719" rIns="45719" anchor="ctr"/>
          <a:lstStyle/>
          <a:p>
            <a:pPr algn="ctr">
              <a:defRPr u="sng">
                <a:solidFill>
                  <a:srgbClr val="FFFFFF"/>
                </a:solidFill>
              </a:defRPr>
            </a:pPr>
            <a:endParaRPr/>
          </a:p>
        </p:txBody>
      </p:sp>
      <p:sp>
        <p:nvSpPr>
          <p:cNvPr id="584" name="椭圆 14"/>
          <p:cNvSpPr/>
          <p:nvPr/>
        </p:nvSpPr>
        <p:spPr>
          <a:xfrm flipH="1">
            <a:off x="9947316" y="1433098"/>
            <a:ext cx="1918473" cy="866693"/>
          </a:xfrm>
          <a:prstGeom prst="ellipse">
            <a:avLst/>
          </a:prstGeom>
          <a:ln w="15875">
            <a:solidFill>
              <a:srgbClr val="FFFFFF"/>
            </a:solidFill>
            <a:miter/>
          </a:ln>
        </p:spPr>
        <p:txBody>
          <a:bodyPr lIns="45719" rIns="45719" anchor="ctr"/>
          <a:lstStyle/>
          <a:p>
            <a:pPr algn="ctr">
              <a:defRPr u="sng">
                <a:solidFill>
                  <a:srgbClr val="FFFFFF"/>
                </a:solidFill>
              </a:defRPr>
            </a:pPr>
            <a:endParaRPr/>
          </a:p>
        </p:txBody>
      </p:sp>
      <p:sp>
        <p:nvSpPr>
          <p:cNvPr id="585" name="椭圆 15"/>
          <p:cNvSpPr/>
          <p:nvPr/>
        </p:nvSpPr>
        <p:spPr>
          <a:xfrm flipH="1">
            <a:off x="10338995" y="1654868"/>
            <a:ext cx="1135117" cy="423151"/>
          </a:xfrm>
          <a:prstGeom prst="ellipse">
            <a:avLst/>
          </a:prstGeom>
          <a:ln w="38100">
            <a:solidFill>
              <a:srgbClr val="FFFFFF"/>
            </a:solidFill>
            <a:miter/>
          </a:ln>
        </p:spPr>
        <p:txBody>
          <a:bodyPr lIns="45719" rIns="45719" anchor="ctr"/>
          <a:lstStyle/>
          <a:p>
            <a:pPr algn="ctr">
              <a:defRPr u="sng">
                <a:solidFill>
                  <a:srgbClr val="FFFFFF"/>
                </a:solidFill>
              </a:defRPr>
            </a:pPr>
            <a:endParaRPr/>
          </a:p>
        </p:txBody>
      </p:sp>
      <p:sp>
        <p:nvSpPr>
          <p:cNvPr id="586" name="任意多边形 16"/>
          <p:cNvSpPr/>
          <p:nvPr/>
        </p:nvSpPr>
        <p:spPr>
          <a:xfrm flipH="1">
            <a:off x="10653068" y="1488118"/>
            <a:ext cx="506979" cy="459576"/>
          </a:xfrm>
          <a:custGeom>
            <a:avLst/>
            <a:gdLst/>
            <a:ahLst/>
            <a:cxnLst>
              <a:cxn ang="0">
                <a:pos x="wd2" y="hd2"/>
              </a:cxn>
              <a:cxn ang="5400000">
                <a:pos x="wd2" y="hd2"/>
              </a:cxn>
              <a:cxn ang="10800000">
                <a:pos x="wd2" y="hd2"/>
              </a:cxn>
              <a:cxn ang="16200000">
                <a:pos x="wd2" y="hd2"/>
              </a:cxn>
            </a:cxnLst>
            <a:rect l="0" t="0" r="r" b="b"/>
            <a:pathLst>
              <a:path w="21579" h="18514" extrusionOk="0">
                <a:moveTo>
                  <a:pt x="10213" y="0"/>
                </a:moveTo>
                <a:cubicBezTo>
                  <a:pt x="19962" y="28"/>
                  <a:pt x="19748" y="6123"/>
                  <a:pt x="21559" y="15970"/>
                </a:cubicBezTo>
                <a:lnTo>
                  <a:pt x="21579" y="16627"/>
                </a:lnTo>
                <a:cubicBezTo>
                  <a:pt x="21586" y="16847"/>
                  <a:pt x="3603" y="16773"/>
                  <a:pt x="7" y="16627"/>
                </a:cubicBezTo>
                <a:cubicBezTo>
                  <a:pt x="5" y="16336"/>
                  <a:pt x="14" y="21574"/>
                  <a:pt x="0" y="15752"/>
                </a:cubicBezTo>
                <a:cubicBezTo>
                  <a:pt x="-14" y="9930"/>
                  <a:pt x="1073" y="-26"/>
                  <a:pt x="10213" y="0"/>
                </a:cubicBezTo>
                <a:close/>
              </a:path>
            </a:pathLst>
          </a:custGeom>
          <a:solidFill>
            <a:srgbClr val="FFFFFF"/>
          </a:solidFill>
          <a:ln w="12700">
            <a:miter lim="400000"/>
          </a:ln>
        </p:spPr>
        <p:txBody>
          <a:bodyPr lIns="45719" rIns="45719" anchor="ctr"/>
          <a:lstStyle/>
          <a:p>
            <a:pPr algn="ctr">
              <a:defRPr u="sng">
                <a:solidFill>
                  <a:srgbClr val="FFFFFF"/>
                </a:solidFill>
              </a:defRPr>
            </a:pPr>
            <a:endParaRPr/>
          </a:p>
        </p:txBody>
      </p:sp>
      <p:pic>
        <p:nvPicPr>
          <p:cNvPr id="587" name="图片 17" descr="图片 17"/>
          <p:cNvPicPr>
            <a:picLocks noChangeAspect="1"/>
          </p:cNvPicPr>
          <p:nvPr/>
        </p:nvPicPr>
        <p:blipFill>
          <a:blip r:embed="rId3"/>
          <a:stretch>
            <a:fillRect/>
          </a:stretch>
        </p:blipFill>
        <p:spPr>
          <a:xfrm flipH="1">
            <a:off x="10653793" y="57184"/>
            <a:ext cx="1012500" cy="1375915"/>
          </a:xfrm>
          <a:prstGeom prst="rect">
            <a:avLst/>
          </a:prstGeom>
          <a:ln w="12700">
            <a:miter lim="400000"/>
          </a:ln>
        </p:spPr>
      </p:pic>
      <p:sp>
        <p:nvSpPr>
          <p:cNvPr id="588" name="泪滴形 18"/>
          <p:cNvSpPr/>
          <p:nvPr/>
        </p:nvSpPr>
        <p:spPr>
          <a:xfrm rot="2613137" flipH="1">
            <a:off x="10751172" y="229412"/>
            <a:ext cx="183187" cy="186109"/>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FFFFFF"/>
          </a:solidFill>
          <a:ln w="12700">
            <a:miter lim="400000"/>
          </a:ln>
        </p:spPr>
        <p:txBody>
          <a:bodyPr lIns="45719" rIns="45719" anchor="ctr"/>
          <a:lstStyle/>
          <a:p>
            <a:pPr algn="ctr">
              <a:defRPr u="sng">
                <a:solidFill>
                  <a:srgbClr val="FFFFFF"/>
                </a:solidFill>
              </a:defRPr>
            </a:pPr>
            <a:endParaRPr/>
          </a:p>
        </p:txBody>
      </p:sp>
      <p:sp>
        <p:nvSpPr>
          <p:cNvPr id="589" name="文本框 19"/>
          <p:cNvSpPr txBox="1"/>
          <p:nvPr/>
        </p:nvSpPr>
        <p:spPr>
          <a:xfrm rot="21559409">
            <a:off x="9178947" y="223171"/>
            <a:ext cx="1856816" cy="10439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p>
            <a:pPr>
              <a:defRPr sz="5400">
                <a:solidFill>
                  <a:srgbClr val="FFFFFF"/>
                </a:solidFill>
                <a:latin typeface="方正古隶简体"/>
                <a:ea typeface="方正古隶简体"/>
                <a:cs typeface="方正古隶简体"/>
                <a:sym typeface="方正古隶简体"/>
              </a:defRPr>
            </a:pPr>
            <a:r>
              <a:t>茶  世</a:t>
            </a:r>
          </a:p>
        </p:txBody>
      </p:sp>
      <p:pic>
        <p:nvPicPr>
          <p:cNvPr id="590" name="图片 20" descr="图片 20"/>
          <p:cNvPicPr>
            <a:picLocks noChangeAspect="1"/>
          </p:cNvPicPr>
          <p:nvPr/>
        </p:nvPicPr>
        <p:blipFill>
          <a:blip r:embed="rId4"/>
          <a:stretch>
            <a:fillRect/>
          </a:stretch>
        </p:blipFill>
        <p:spPr>
          <a:xfrm>
            <a:off x="3026438" y="1053108"/>
            <a:ext cx="827147" cy="3551588"/>
          </a:xfrm>
          <a:prstGeom prst="rect">
            <a:avLst/>
          </a:prstGeom>
          <a:ln w="12700">
            <a:miter lim="400000"/>
          </a:ln>
        </p:spPr>
      </p:pic>
      <p:pic>
        <p:nvPicPr>
          <p:cNvPr id="591" name="图片 23" descr="图片 23"/>
          <p:cNvPicPr>
            <a:picLocks noChangeAspect="1"/>
          </p:cNvPicPr>
          <p:nvPr/>
        </p:nvPicPr>
        <p:blipFill>
          <a:blip r:embed="rId5"/>
          <a:stretch>
            <a:fillRect/>
          </a:stretch>
        </p:blipFill>
        <p:spPr>
          <a:xfrm>
            <a:off x="3411006" y="3485836"/>
            <a:ext cx="271912" cy="925100"/>
          </a:xfrm>
          <a:prstGeom prst="rect">
            <a:avLst/>
          </a:prstGeom>
          <a:ln w="12700">
            <a:miter lim="400000"/>
          </a:ln>
        </p:spPr>
      </p:pic>
      <p:pic>
        <p:nvPicPr>
          <p:cNvPr id="592" name="图片 24" descr="图片 24"/>
          <p:cNvPicPr>
            <a:picLocks noChangeAspect="1"/>
          </p:cNvPicPr>
          <p:nvPr/>
        </p:nvPicPr>
        <p:blipFill>
          <a:blip r:embed="rId6"/>
          <a:stretch>
            <a:fillRect/>
          </a:stretch>
        </p:blipFill>
        <p:spPr>
          <a:xfrm flipH="1">
            <a:off x="3148089" y="2910152"/>
            <a:ext cx="349255" cy="915105"/>
          </a:xfrm>
          <a:prstGeom prst="rect">
            <a:avLst/>
          </a:prstGeom>
          <a:ln w="12700">
            <a:miter lim="400000"/>
          </a:ln>
        </p:spPr>
      </p:pic>
      <p:pic>
        <p:nvPicPr>
          <p:cNvPr id="593" name="4E0EA75.tmp" descr="4E0EA75.tmp"/>
          <p:cNvPicPr>
            <a:picLocks noChangeAspect="1"/>
          </p:cNvPicPr>
          <p:nvPr/>
        </p:nvPicPr>
        <p:blipFill>
          <a:blip r:embed="rId7"/>
          <a:srcRect l="9238" t="30848" r="9238" b="12068"/>
          <a:stretch>
            <a:fillRect/>
          </a:stretch>
        </p:blipFill>
        <p:spPr>
          <a:xfrm>
            <a:off x="7139483" y="4514141"/>
            <a:ext cx="4669434" cy="2292230"/>
          </a:xfrm>
          <a:prstGeom prst="rect">
            <a:avLst/>
          </a:prstGeom>
          <a:ln w="12700">
            <a:miter lim="400000"/>
          </a:ln>
        </p:spPr>
      </p:pic>
      <p:sp>
        <p:nvSpPr>
          <p:cNvPr id="594" name="Tea Scoop, 茶则 (Cha Ze)"/>
          <p:cNvSpPr txBox="1"/>
          <p:nvPr/>
        </p:nvSpPr>
        <p:spPr>
          <a:xfrm>
            <a:off x="4175647" y="991512"/>
            <a:ext cx="4136137" cy="5486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p>
            <a:pPr algn="ctr">
              <a:defRPr sz="2550">
                <a:solidFill>
                  <a:srgbClr val="FFFFFF"/>
                </a:solidFill>
              </a:defRPr>
            </a:pPr>
            <a:r>
              <a:rPr b="1">
                <a:solidFill>
                  <a:srgbClr val="666666"/>
                </a:solidFill>
                <a:uFill>
                  <a:solidFill>
                    <a:srgbClr val="666666"/>
                  </a:solidFill>
                </a:uFill>
                <a:latin typeface="Georgia"/>
                <a:ea typeface="Georgia"/>
                <a:cs typeface="Georgia"/>
                <a:sym typeface="Georgia"/>
              </a:rPr>
              <a:t>Tea Scoop, </a:t>
            </a:r>
            <a:r>
              <a:rPr b="1">
                <a:solidFill>
                  <a:srgbClr val="666666"/>
                </a:solidFill>
                <a:uFill>
                  <a:solidFill>
                    <a:srgbClr val="666666"/>
                  </a:solidFill>
                </a:uFill>
                <a:latin typeface="SimSun"/>
                <a:ea typeface="SimSun"/>
                <a:cs typeface="SimSun"/>
                <a:sym typeface="SimSun"/>
              </a:rPr>
              <a:t>茶则</a:t>
            </a:r>
            <a:r>
              <a:rPr b="1">
                <a:solidFill>
                  <a:srgbClr val="666666"/>
                </a:solidFill>
                <a:uFill>
                  <a:solidFill>
                    <a:srgbClr val="666666"/>
                  </a:solidFill>
                </a:uFill>
                <a:latin typeface="Georgia"/>
                <a:ea typeface="Georgia"/>
                <a:cs typeface="Georgia"/>
                <a:sym typeface="Georgia"/>
              </a:rPr>
              <a:t> (Cha Ze)</a:t>
            </a:r>
          </a:p>
        </p:txBody>
      </p:sp>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DBA392"/>
        </a:solidFill>
        <a:effectLst/>
      </p:bgPr>
    </p:bg>
    <p:spTree>
      <p:nvGrpSpPr>
        <p:cNvPr id="1" name=""/>
        <p:cNvGrpSpPr/>
        <p:nvPr/>
      </p:nvGrpSpPr>
      <p:grpSpPr>
        <a:xfrm>
          <a:off x="0" y="0"/>
          <a:ext cx="0" cy="0"/>
          <a:chOff x="0" y="0"/>
          <a:chExt cx="0" cy="0"/>
        </a:xfrm>
      </p:grpSpPr>
      <p:sp>
        <p:nvSpPr>
          <p:cNvPr id="596" name="Tea Funnel, 茶漏 (Cha Lou)…"/>
          <p:cNvSpPr txBox="1"/>
          <p:nvPr/>
        </p:nvSpPr>
        <p:spPr>
          <a:xfrm>
            <a:off x="2640001" y="1675794"/>
            <a:ext cx="7257577" cy="2009141"/>
          </a:xfrm>
          <a:prstGeom prst="rect">
            <a:avLst/>
          </a:prstGeom>
          <a:solidFill>
            <a:srgbClr val="DBA392"/>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gn="ctr">
              <a:defRPr sz="2450">
                <a:solidFill>
                  <a:srgbClr val="FFFFFF"/>
                </a:solidFill>
              </a:defRPr>
            </a:pPr>
            <a:r>
              <a:rPr b="1">
                <a:solidFill>
                  <a:srgbClr val="666666"/>
                </a:solidFill>
                <a:uFill>
                  <a:solidFill>
                    <a:srgbClr val="666666"/>
                  </a:solidFill>
                </a:uFill>
                <a:latin typeface="Georgia"/>
                <a:ea typeface="Georgia"/>
                <a:cs typeface="Georgia"/>
                <a:sym typeface="Georgia"/>
              </a:rPr>
              <a:t>Tea Funnel, </a:t>
            </a:r>
            <a:r>
              <a:rPr b="1">
                <a:solidFill>
                  <a:srgbClr val="666666"/>
                </a:solidFill>
                <a:uFill>
                  <a:solidFill>
                    <a:srgbClr val="666666"/>
                  </a:solidFill>
                </a:uFill>
                <a:latin typeface="SimSun"/>
                <a:ea typeface="SimSun"/>
                <a:cs typeface="SimSun"/>
                <a:sym typeface="SimSun"/>
              </a:rPr>
              <a:t>茶漏</a:t>
            </a:r>
            <a:r>
              <a:rPr b="1">
                <a:solidFill>
                  <a:srgbClr val="666666"/>
                </a:solidFill>
                <a:uFill>
                  <a:solidFill>
                    <a:srgbClr val="666666"/>
                  </a:solidFill>
                </a:uFill>
                <a:latin typeface="Georgia"/>
                <a:ea typeface="Georgia"/>
                <a:cs typeface="Georgia"/>
                <a:sym typeface="Georgia"/>
              </a:rPr>
              <a:t> (Cha Lou)</a:t>
            </a:r>
          </a:p>
          <a:p>
            <a:pPr algn="ctr">
              <a:defRPr sz="2450">
                <a:solidFill>
                  <a:srgbClr val="FFFFFF"/>
                </a:solidFill>
              </a:defRPr>
            </a:pPr>
            <a:endParaRPr b="1">
              <a:solidFill>
                <a:srgbClr val="666666"/>
              </a:solidFill>
              <a:uFill>
                <a:solidFill>
                  <a:srgbClr val="666666"/>
                </a:solidFill>
              </a:uFill>
              <a:latin typeface="Georgia"/>
              <a:ea typeface="Georgia"/>
              <a:cs typeface="Georgia"/>
              <a:sym typeface="Georgia"/>
            </a:endParaRPr>
          </a:p>
          <a:p>
            <a:pPr algn="ctr">
              <a:defRPr sz="2450">
                <a:solidFill>
                  <a:srgbClr val="FFFFFF"/>
                </a:solidFill>
              </a:defRPr>
            </a:pPr>
            <a:r>
              <a:rPr>
                <a:solidFill>
                  <a:srgbClr val="666666"/>
                </a:solidFill>
                <a:uFill>
                  <a:solidFill>
                    <a:srgbClr val="666666"/>
                  </a:solidFill>
                </a:uFill>
                <a:latin typeface="+mn-lt"/>
                <a:ea typeface="+mn-ea"/>
                <a:cs typeface="+mn-cs"/>
                <a:sym typeface="Helvetica"/>
              </a:rPr>
              <a:t>Tea Funnel is a cylindrical funnel used to direct the flow of tea into Yixing teapot, and also used to prevent the tea from overflowing.</a:t>
            </a:r>
          </a:p>
        </p:txBody>
      </p:sp>
      <p:pic>
        <p:nvPicPr>
          <p:cNvPr id="597" name="图片 22" descr="图片 22"/>
          <p:cNvPicPr>
            <a:picLocks noChangeAspect="1"/>
          </p:cNvPicPr>
          <p:nvPr/>
        </p:nvPicPr>
        <p:blipFill>
          <a:blip r:embed="rId2"/>
          <a:srcRect r="2" b="2"/>
          <a:stretch>
            <a:fillRect/>
          </a:stretch>
        </p:blipFill>
        <p:spPr>
          <a:xfrm>
            <a:off x="288860" y="3040477"/>
            <a:ext cx="3472261" cy="359449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9518"/>
                </a:lnTo>
                <a:lnTo>
                  <a:pt x="21548" y="9537"/>
                </a:lnTo>
                <a:cubicBezTo>
                  <a:pt x="21260" y="9618"/>
                  <a:pt x="20962" y="9661"/>
                  <a:pt x="20657" y="9661"/>
                </a:cubicBezTo>
                <a:cubicBezTo>
                  <a:pt x="18213" y="9661"/>
                  <a:pt x="16233" y="6928"/>
                  <a:pt x="16233" y="3558"/>
                </a:cubicBezTo>
                <a:cubicBezTo>
                  <a:pt x="16233" y="2295"/>
                  <a:pt x="16511" y="1122"/>
                  <a:pt x="16988" y="148"/>
                </a:cubicBezTo>
                <a:lnTo>
                  <a:pt x="17075" y="0"/>
                </a:lnTo>
                <a:lnTo>
                  <a:pt x="0" y="0"/>
                </a:lnTo>
                <a:close/>
              </a:path>
            </a:pathLst>
          </a:custGeom>
          <a:ln w="12700">
            <a:miter lim="400000"/>
          </a:ln>
        </p:spPr>
      </p:pic>
      <p:sp>
        <p:nvSpPr>
          <p:cNvPr id="598" name="椭圆 13"/>
          <p:cNvSpPr/>
          <p:nvPr/>
        </p:nvSpPr>
        <p:spPr>
          <a:xfrm flipH="1">
            <a:off x="9730602" y="1225506"/>
            <a:ext cx="2656703" cy="1200195"/>
          </a:xfrm>
          <a:prstGeom prst="ellipse">
            <a:avLst/>
          </a:prstGeom>
          <a:ln w="15875">
            <a:solidFill>
              <a:srgbClr val="FFFFFF"/>
            </a:solidFill>
            <a:miter/>
          </a:ln>
        </p:spPr>
        <p:txBody>
          <a:bodyPr lIns="45719" rIns="45719" anchor="ctr"/>
          <a:lstStyle/>
          <a:p>
            <a:pPr algn="ctr">
              <a:defRPr u="sng">
                <a:solidFill>
                  <a:srgbClr val="FFFFFF"/>
                </a:solidFill>
              </a:defRPr>
            </a:pPr>
            <a:endParaRPr/>
          </a:p>
        </p:txBody>
      </p:sp>
      <p:sp>
        <p:nvSpPr>
          <p:cNvPr id="599" name="椭圆 14"/>
          <p:cNvSpPr/>
          <p:nvPr/>
        </p:nvSpPr>
        <p:spPr>
          <a:xfrm flipH="1">
            <a:off x="10099716" y="1392257"/>
            <a:ext cx="1918473" cy="866693"/>
          </a:xfrm>
          <a:prstGeom prst="ellipse">
            <a:avLst/>
          </a:prstGeom>
          <a:ln w="15875">
            <a:solidFill>
              <a:srgbClr val="FFFFFF"/>
            </a:solidFill>
            <a:miter/>
          </a:ln>
        </p:spPr>
        <p:txBody>
          <a:bodyPr lIns="45719" rIns="45719" anchor="ctr"/>
          <a:lstStyle/>
          <a:p>
            <a:pPr algn="ctr">
              <a:defRPr u="sng">
                <a:solidFill>
                  <a:srgbClr val="FFFFFF"/>
                </a:solidFill>
              </a:defRPr>
            </a:pPr>
            <a:endParaRPr/>
          </a:p>
        </p:txBody>
      </p:sp>
      <p:sp>
        <p:nvSpPr>
          <p:cNvPr id="600" name="椭圆 15"/>
          <p:cNvSpPr/>
          <p:nvPr/>
        </p:nvSpPr>
        <p:spPr>
          <a:xfrm flipH="1">
            <a:off x="10491395" y="1614027"/>
            <a:ext cx="1135117" cy="423151"/>
          </a:xfrm>
          <a:prstGeom prst="ellipse">
            <a:avLst/>
          </a:prstGeom>
          <a:ln w="38100">
            <a:solidFill>
              <a:srgbClr val="FFFFFF"/>
            </a:solidFill>
            <a:miter/>
          </a:ln>
        </p:spPr>
        <p:txBody>
          <a:bodyPr lIns="45719" rIns="45719" anchor="ctr"/>
          <a:lstStyle/>
          <a:p>
            <a:pPr algn="ctr">
              <a:defRPr u="sng">
                <a:solidFill>
                  <a:srgbClr val="FFFFFF"/>
                </a:solidFill>
              </a:defRPr>
            </a:pPr>
            <a:endParaRPr/>
          </a:p>
        </p:txBody>
      </p:sp>
      <p:sp>
        <p:nvSpPr>
          <p:cNvPr id="601" name="任意多边形 16"/>
          <p:cNvSpPr/>
          <p:nvPr/>
        </p:nvSpPr>
        <p:spPr>
          <a:xfrm flipH="1">
            <a:off x="10805468" y="1447277"/>
            <a:ext cx="506979" cy="459576"/>
          </a:xfrm>
          <a:custGeom>
            <a:avLst/>
            <a:gdLst/>
            <a:ahLst/>
            <a:cxnLst>
              <a:cxn ang="0">
                <a:pos x="wd2" y="hd2"/>
              </a:cxn>
              <a:cxn ang="5400000">
                <a:pos x="wd2" y="hd2"/>
              </a:cxn>
              <a:cxn ang="10800000">
                <a:pos x="wd2" y="hd2"/>
              </a:cxn>
              <a:cxn ang="16200000">
                <a:pos x="wd2" y="hd2"/>
              </a:cxn>
            </a:cxnLst>
            <a:rect l="0" t="0" r="r" b="b"/>
            <a:pathLst>
              <a:path w="21579" h="18514" extrusionOk="0">
                <a:moveTo>
                  <a:pt x="10213" y="0"/>
                </a:moveTo>
                <a:cubicBezTo>
                  <a:pt x="19962" y="28"/>
                  <a:pt x="19748" y="6123"/>
                  <a:pt x="21559" y="15970"/>
                </a:cubicBezTo>
                <a:lnTo>
                  <a:pt x="21579" y="16627"/>
                </a:lnTo>
                <a:cubicBezTo>
                  <a:pt x="21586" y="16847"/>
                  <a:pt x="3603" y="16773"/>
                  <a:pt x="7" y="16627"/>
                </a:cubicBezTo>
                <a:cubicBezTo>
                  <a:pt x="5" y="16336"/>
                  <a:pt x="14" y="21574"/>
                  <a:pt x="0" y="15752"/>
                </a:cubicBezTo>
                <a:cubicBezTo>
                  <a:pt x="-14" y="9930"/>
                  <a:pt x="1073" y="-26"/>
                  <a:pt x="10213" y="0"/>
                </a:cubicBezTo>
                <a:close/>
              </a:path>
            </a:pathLst>
          </a:custGeom>
          <a:solidFill>
            <a:srgbClr val="FFFFFF"/>
          </a:solidFill>
          <a:ln w="12700">
            <a:miter lim="400000"/>
          </a:ln>
        </p:spPr>
        <p:txBody>
          <a:bodyPr lIns="45719" rIns="45719" anchor="ctr"/>
          <a:lstStyle/>
          <a:p>
            <a:pPr algn="ctr">
              <a:defRPr u="sng">
                <a:solidFill>
                  <a:srgbClr val="FFFFFF"/>
                </a:solidFill>
              </a:defRPr>
            </a:pPr>
            <a:endParaRPr/>
          </a:p>
        </p:txBody>
      </p:sp>
      <p:pic>
        <p:nvPicPr>
          <p:cNvPr id="602" name="图片 17" descr="图片 17"/>
          <p:cNvPicPr>
            <a:picLocks noChangeAspect="1"/>
          </p:cNvPicPr>
          <p:nvPr/>
        </p:nvPicPr>
        <p:blipFill>
          <a:blip r:embed="rId3"/>
          <a:stretch>
            <a:fillRect/>
          </a:stretch>
        </p:blipFill>
        <p:spPr>
          <a:xfrm flipH="1">
            <a:off x="10806193" y="16342"/>
            <a:ext cx="1012500" cy="1375915"/>
          </a:xfrm>
          <a:prstGeom prst="rect">
            <a:avLst/>
          </a:prstGeom>
          <a:ln w="12700">
            <a:miter lim="400000"/>
          </a:ln>
        </p:spPr>
      </p:pic>
      <p:sp>
        <p:nvSpPr>
          <p:cNvPr id="603" name="泪滴形 18"/>
          <p:cNvSpPr/>
          <p:nvPr/>
        </p:nvSpPr>
        <p:spPr>
          <a:xfrm rot="2613137" flipH="1">
            <a:off x="10903572" y="188571"/>
            <a:ext cx="183187" cy="186109"/>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FFFFFF"/>
          </a:solidFill>
          <a:ln w="12700">
            <a:miter lim="400000"/>
          </a:ln>
        </p:spPr>
        <p:txBody>
          <a:bodyPr lIns="45719" rIns="45719" anchor="ctr"/>
          <a:lstStyle/>
          <a:p>
            <a:pPr algn="ctr">
              <a:defRPr u="sng">
                <a:solidFill>
                  <a:srgbClr val="FFFFFF"/>
                </a:solidFill>
              </a:defRPr>
            </a:pPr>
            <a:endParaRPr/>
          </a:p>
        </p:txBody>
      </p:sp>
      <p:sp>
        <p:nvSpPr>
          <p:cNvPr id="604" name="文本框 19"/>
          <p:cNvSpPr txBox="1"/>
          <p:nvPr/>
        </p:nvSpPr>
        <p:spPr>
          <a:xfrm rot="21559409">
            <a:off x="9331347" y="182329"/>
            <a:ext cx="1856816" cy="10439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p>
            <a:pPr>
              <a:defRPr sz="5400">
                <a:solidFill>
                  <a:srgbClr val="FFFFFF"/>
                </a:solidFill>
                <a:latin typeface="方正古隶简体"/>
                <a:ea typeface="方正古隶简体"/>
                <a:cs typeface="方正古隶简体"/>
                <a:sym typeface="方正古隶简体"/>
              </a:defRPr>
            </a:pPr>
            <a:r>
              <a:t>茶  世</a:t>
            </a:r>
          </a:p>
        </p:txBody>
      </p:sp>
      <p:pic>
        <p:nvPicPr>
          <p:cNvPr id="605" name="图片 20" descr="图片 20"/>
          <p:cNvPicPr>
            <a:picLocks noChangeAspect="1"/>
          </p:cNvPicPr>
          <p:nvPr/>
        </p:nvPicPr>
        <p:blipFill>
          <a:blip r:embed="rId4"/>
          <a:stretch>
            <a:fillRect/>
          </a:stretch>
        </p:blipFill>
        <p:spPr>
          <a:xfrm>
            <a:off x="3026438" y="1053108"/>
            <a:ext cx="827147" cy="3551588"/>
          </a:xfrm>
          <a:prstGeom prst="rect">
            <a:avLst/>
          </a:prstGeom>
          <a:ln w="12700">
            <a:miter lim="400000"/>
          </a:ln>
        </p:spPr>
      </p:pic>
      <p:pic>
        <p:nvPicPr>
          <p:cNvPr id="606" name="图片 23" descr="图片 23"/>
          <p:cNvPicPr>
            <a:picLocks noChangeAspect="1"/>
          </p:cNvPicPr>
          <p:nvPr/>
        </p:nvPicPr>
        <p:blipFill>
          <a:blip r:embed="rId5"/>
          <a:stretch>
            <a:fillRect/>
          </a:stretch>
        </p:blipFill>
        <p:spPr>
          <a:xfrm>
            <a:off x="3411006" y="3485836"/>
            <a:ext cx="271912" cy="925100"/>
          </a:xfrm>
          <a:prstGeom prst="rect">
            <a:avLst/>
          </a:prstGeom>
          <a:ln w="12700">
            <a:miter lim="400000"/>
          </a:ln>
        </p:spPr>
      </p:pic>
      <p:pic>
        <p:nvPicPr>
          <p:cNvPr id="607" name="图片 24" descr="图片 24"/>
          <p:cNvPicPr>
            <a:picLocks noChangeAspect="1"/>
          </p:cNvPicPr>
          <p:nvPr/>
        </p:nvPicPr>
        <p:blipFill>
          <a:blip r:embed="rId6"/>
          <a:stretch>
            <a:fillRect/>
          </a:stretch>
        </p:blipFill>
        <p:spPr>
          <a:xfrm flipH="1">
            <a:off x="3148089" y="2910152"/>
            <a:ext cx="349255" cy="915105"/>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afterEffect">
                                  <p:stCondLst>
                                    <p:cond delay="0"/>
                                  </p:stCondLst>
                                  <p:iterate>
                                    <p:tmAbs val="0"/>
                                  </p:iterate>
                                  <p:childTnLst>
                                    <p:set>
                                      <p:cBhvr>
                                        <p:cTn id="6" fill="hold"/>
                                        <p:tgtEl>
                                          <p:spTgt spid="603"/>
                                        </p:tgtEl>
                                        <p:attrNameLst>
                                          <p:attrName>style.visibility</p:attrName>
                                        </p:attrNameLst>
                                      </p:cBhvr>
                                      <p:to>
                                        <p:strVal val="visible"/>
                                      </p:to>
                                    </p:set>
                                  </p:childTnLst>
                                </p:cTn>
                              </p:par>
                            </p:childTnLst>
                          </p:cTn>
                        </p:par>
                        <p:par>
                          <p:cTn id="7" fill="hold">
                            <p:stCondLst>
                              <p:cond delay="0"/>
                            </p:stCondLst>
                            <p:childTnLst>
                              <p:par>
                                <p:cTn id="8" presetID="-1" presetClass="path" presetSubtype="0" accel="50000" decel="50000" fill="hold" nodeType="afterEffect">
                                  <p:stCondLst>
                                    <p:cond delay="0"/>
                                  </p:stCondLst>
                                  <p:childTnLst>
                                    <p:animMotion origin="layout" path="M 0.000000 0.000000 L 0.003785 0.105089 L 0.003785 0.105319" pathEditMode="relative">
                                      <p:cBhvr>
                                        <p:cTn id="9" dur="2000" fill="hold"/>
                                        <p:tgtEl>
                                          <p:spTgt spid="603"/>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3" grpId="1" animBg="1" advAuto="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DBA392"/>
        </a:solidFill>
        <a:effectLst/>
      </p:bgPr>
    </p:bg>
    <p:spTree>
      <p:nvGrpSpPr>
        <p:cNvPr id="1" name=""/>
        <p:cNvGrpSpPr/>
        <p:nvPr/>
      </p:nvGrpSpPr>
      <p:grpSpPr>
        <a:xfrm>
          <a:off x="0" y="0"/>
          <a:ext cx="0" cy="0"/>
          <a:chOff x="0" y="0"/>
          <a:chExt cx="0" cy="0"/>
        </a:xfrm>
      </p:grpSpPr>
      <p:pic>
        <p:nvPicPr>
          <p:cNvPr id="169" name="图片 22" descr="图片 22"/>
          <p:cNvPicPr>
            <a:picLocks noChangeAspect="1"/>
          </p:cNvPicPr>
          <p:nvPr/>
        </p:nvPicPr>
        <p:blipFill>
          <a:blip r:embed="rId2"/>
          <a:stretch>
            <a:fillRect/>
          </a:stretch>
        </p:blipFill>
        <p:spPr>
          <a:xfrm>
            <a:off x="-60158" y="2788985"/>
            <a:ext cx="2431201" cy="40043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14527" y="0"/>
                </a:lnTo>
                <a:lnTo>
                  <a:pt x="14527" y="11605"/>
                </a:lnTo>
                <a:lnTo>
                  <a:pt x="4259" y="11605"/>
                </a:lnTo>
                <a:lnTo>
                  <a:pt x="4259" y="0"/>
                </a:lnTo>
                <a:lnTo>
                  <a:pt x="0" y="0"/>
                </a:lnTo>
                <a:close/>
              </a:path>
            </a:pathLst>
          </a:custGeom>
          <a:ln w="12700">
            <a:miter lim="400000"/>
          </a:ln>
        </p:spPr>
      </p:pic>
      <p:pic>
        <p:nvPicPr>
          <p:cNvPr id="170" name="图片 3" descr="图片 3"/>
          <p:cNvPicPr>
            <a:picLocks noChangeAspect="1"/>
          </p:cNvPicPr>
          <p:nvPr/>
        </p:nvPicPr>
        <p:blipFill>
          <a:blip r:embed="rId3"/>
          <a:srcRect t="19815" r="11875"/>
          <a:stretch>
            <a:fillRect/>
          </a:stretch>
        </p:blipFill>
        <p:spPr>
          <a:xfrm>
            <a:off x="884602" y="2070212"/>
            <a:ext cx="541680" cy="2116294"/>
          </a:xfrm>
          <a:prstGeom prst="rect">
            <a:avLst/>
          </a:prstGeom>
          <a:ln w="12700">
            <a:miter lim="400000"/>
          </a:ln>
        </p:spPr>
      </p:pic>
      <p:sp>
        <p:nvSpPr>
          <p:cNvPr id="171" name="椭圆 15"/>
          <p:cNvSpPr/>
          <p:nvPr/>
        </p:nvSpPr>
        <p:spPr>
          <a:xfrm flipH="1">
            <a:off x="9476602" y="1353995"/>
            <a:ext cx="2761379" cy="1211406"/>
          </a:xfrm>
          <a:prstGeom prst="ellipse">
            <a:avLst/>
          </a:prstGeom>
          <a:ln w="15875">
            <a:solidFill>
              <a:srgbClr val="FFFFFF"/>
            </a:solidFill>
            <a:miter/>
          </a:ln>
        </p:spPr>
        <p:txBody>
          <a:bodyPr lIns="45719" rIns="45719" anchor="ctr"/>
          <a:lstStyle/>
          <a:p>
            <a:pPr algn="ctr">
              <a:defRPr u="sng">
                <a:solidFill>
                  <a:srgbClr val="FFFFFF"/>
                </a:solidFill>
              </a:defRPr>
            </a:pPr>
            <a:endParaRPr/>
          </a:p>
        </p:txBody>
      </p:sp>
      <p:sp>
        <p:nvSpPr>
          <p:cNvPr id="172" name="椭圆 16"/>
          <p:cNvSpPr/>
          <p:nvPr/>
        </p:nvSpPr>
        <p:spPr>
          <a:xfrm flipH="1">
            <a:off x="9845716" y="1531957"/>
            <a:ext cx="1918473" cy="866693"/>
          </a:xfrm>
          <a:prstGeom prst="ellipse">
            <a:avLst/>
          </a:prstGeom>
          <a:ln w="15875">
            <a:solidFill>
              <a:srgbClr val="FFFFFF"/>
            </a:solidFill>
            <a:miter/>
          </a:ln>
        </p:spPr>
        <p:txBody>
          <a:bodyPr lIns="45719" rIns="45719" anchor="ctr"/>
          <a:lstStyle/>
          <a:p>
            <a:pPr algn="ctr">
              <a:defRPr u="sng">
                <a:solidFill>
                  <a:srgbClr val="FFFFFF"/>
                </a:solidFill>
              </a:defRPr>
            </a:pPr>
            <a:endParaRPr/>
          </a:p>
        </p:txBody>
      </p:sp>
      <p:sp>
        <p:nvSpPr>
          <p:cNvPr id="173" name="椭圆 17"/>
          <p:cNvSpPr/>
          <p:nvPr/>
        </p:nvSpPr>
        <p:spPr>
          <a:xfrm flipH="1">
            <a:off x="10237395" y="1753727"/>
            <a:ext cx="1135117" cy="423151"/>
          </a:xfrm>
          <a:prstGeom prst="ellipse">
            <a:avLst/>
          </a:prstGeom>
          <a:ln w="38100">
            <a:solidFill>
              <a:srgbClr val="FFFFFF"/>
            </a:solidFill>
            <a:miter/>
          </a:ln>
        </p:spPr>
        <p:txBody>
          <a:bodyPr lIns="45719" rIns="45719" anchor="ctr"/>
          <a:lstStyle/>
          <a:p>
            <a:pPr algn="ctr">
              <a:defRPr u="sng">
                <a:solidFill>
                  <a:srgbClr val="FFFFFF"/>
                </a:solidFill>
              </a:defRPr>
            </a:pPr>
            <a:endParaRPr/>
          </a:p>
        </p:txBody>
      </p:sp>
      <p:sp>
        <p:nvSpPr>
          <p:cNvPr id="174" name="任意多边形 18"/>
          <p:cNvSpPr/>
          <p:nvPr/>
        </p:nvSpPr>
        <p:spPr>
          <a:xfrm flipH="1">
            <a:off x="10551468" y="1586977"/>
            <a:ext cx="506979" cy="459576"/>
          </a:xfrm>
          <a:custGeom>
            <a:avLst/>
            <a:gdLst/>
            <a:ahLst/>
            <a:cxnLst>
              <a:cxn ang="0">
                <a:pos x="wd2" y="hd2"/>
              </a:cxn>
              <a:cxn ang="5400000">
                <a:pos x="wd2" y="hd2"/>
              </a:cxn>
              <a:cxn ang="10800000">
                <a:pos x="wd2" y="hd2"/>
              </a:cxn>
              <a:cxn ang="16200000">
                <a:pos x="wd2" y="hd2"/>
              </a:cxn>
            </a:cxnLst>
            <a:rect l="0" t="0" r="r" b="b"/>
            <a:pathLst>
              <a:path w="21579" h="18514" extrusionOk="0">
                <a:moveTo>
                  <a:pt x="10213" y="0"/>
                </a:moveTo>
                <a:cubicBezTo>
                  <a:pt x="19962" y="28"/>
                  <a:pt x="19748" y="6123"/>
                  <a:pt x="21559" y="15970"/>
                </a:cubicBezTo>
                <a:lnTo>
                  <a:pt x="21579" y="16627"/>
                </a:lnTo>
                <a:cubicBezTo>
                  <a:pt x="21586" y="16847"/>
                  <a:pt x="3603" y="16773"/>
                  <a:pt x="7" y="16627"/>
                </a:cubicBezTo>
                <a:cubicBezTo>
                  <a:pt x="5" y="16336"/>
                  <a:pt x="14" y="21574"/>
                  <a:pt x="0" y="15752"/>
                </a:cubicBezTo>
                <a:cubicBezTo>
                  <a:pt x="-14" y="9930"/>
                  <a:pt x="1073" y="-26"/>
                  <a:pt x="10213" y="0"/>
                </a:cubicBezTo>
                <a:close/>
              </a:path>
            </a:pathLst>
          </a:custGeom>
          <a:solidFill>
            <a:srgbClr val="FFFFFF"/>
          </a:solidFill>
          <a:ln w="12700">
            <a:miter lim="400000"/>
          </a:ln>
        </p:spPr>
        <p:txBody>
          <a:bodyPr lIns="45719" rIns="45719" anchor="ctr"/>
          <a:lstStyle/>
          <a:p>
            <a:pPr algn="ctr">
              <a:defRPr u="sng">
                <a:solidFill>
                  <a:srgbClr val="FFFFFF"/>
                </a:solidFill>
              </a:defRPr>
            </a:pPr>
            <a:endParaRPr/>
          </a:p>
        </p:txBody>
      </p:sp>
      <p:pic>
        <p:nvPicPr>
          <p:cNvPr id="175" name="图片 19" descr="图片 19"/>
          <p:cNvPicPr>
            <a:picLocks noChangeAspect="1"/>
          </p:cNvPicPr>
          <p:nvPr/>
        </p:nvPicPr>
        <p:blipFill>
          <a:blip r:embed="rId4"/>
          <a:stretch>
            <a:fillRect/>
          </a:stretch>
        </p:blipFill>
        <p:spPr>
          <a:xfrm flipH="1">
            <a:off x="10552193" y="156042"/>
            <a:ext cx="1012500" cy="1375915"/>
          </a:xfrm>
          <a:prstGeom prst="rect">
            <a:avLst/>
          </a:prstGeom>
          <a:ln w="12700">
            <a:miter lim="400000"/>
          </a:ln>
        </p:spPr>
      </p:pic>
      <p:sp>
        <p:nvSpPr>
          <p:cNvPr id="176" name="泪滴形 20"/>
          <p:cNvSpPr/>
          <p:nvPr/>
        </p:nvSpPr>
        <p:spPr>
          <a:xfrm rot="2613137" flipH="1">
            <a:off x="10613685" y="328273"/>
            <a:ext cx="183187" cy="186109"/>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FFFFFF"/>
          </a:solidFill>
          <a:ln w="12700">
            <a:miter lim="400000"/>
          </a:ln>
        </p:spPr>
        <p:txBody>
          <a:bodyPr lIns="45719" rIns="45719" anchor="ctr"/>
          <a:lstStyle/>
          <a:p>
            <a:pPr algn="ctr">
              <a:defRPr u="sng">
                <a:solidFill>
                  <a:srgbClr val="FFFFFF"/>
                </a:solidFill>
              </a:defRPr>
            </a:pPr>
            <a:endParaRPr/>
          </a:p>
        </p:txBody>
      </p:sp>
      <p:pic>
        <p:nvPicPr>
          <p:cNvPr id="177" name="图片 25" descr="图片 25"/>
          <p:cNvPicPr>
            <a:picLocks noChangeAspect="1"/>
          </p:cNvPicPr>
          <p:nvPr/>
        </p:nvPicPr>
        <p:blipFill>
          <a:blip r:embed="rId5"/>
          <a:stretch>
            <a:fillRect/>
          </a:stretch>
        </p:blipFill>
        <p:spPr>
          <a:xfrm>
            <a:off x="398598" y="3446877"/>
            <a:ext cx="421853" cy="1435232"/>
          </a:xfrm>
          <a:prstGeom prst="rect">
            <a:avLst/>
          </a:prstGeom>
          <a:ln w="12700">
            <a:miter lim="400000"/>
          </a:ln>
        </p:spPr>
      </p:pic>
      <p:pic>
        <p:nvPicPr>
          <p:cNvPr id="178" name="图片 26" descr="图片 26"/>
          <p:cNvPicPr>
            <a:picLocks noChangeAspect="1"/>
          </p:cNvPicPr>
          <p:nvPr/>
        </p:nvPicPr>
        <p:blipFill>
          <a:blip r:embed="rId6"/>
          <a:stretch>
            <a:fillRect/>
          </a:stretch>
        </p:blipFill>
        <p:spPr>
          <a:xfrm flipH="1">
            <a:off x="249702" y="1788977"/>
            <a:ext cx="541845" cy="1419725"/>
          </a:xfrm>
          <a:prstGeom prst="rect">
            <a:avLst/>
          </a:prstGeom>
          <a:ln w="12700">
            <a:miter lim="400000"/>
          </a:ln>
        </p:spPr>
      </p:pic>
      <p:sp>
        <p:nvSpPr>
          <p:cNvPr id="179" name="The History of Chinese Tea"/>
          <p:cNvSpPr txBox="1"/>
          <p:nvPr/>
        </p:nvSpPr>
        <p:spPr>
          <a:xfrm>
            <a:off x="1079500" y="519112"/>
            <a:ext cx="6705600" cy="60988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lvl="1">
              <a:spcBef>
                <a:spcPts val="800"/>
              </a:spcBef>
              <a:defRPr sz="3600" b="1">
                <a:latin typeface="Arial"/>
                <a:ea typeface="Arial"/>
                <a:cs typeface="Arial"/>
                <a:sym typeface="Arial"/>
              </a:defRPr>
            </a:pPr>
            <a:r>
              <a:t>The History of Chinese Tea</a:t>
            </a:r>
          </a:p>
        </p:txBody>
      </p:sp>
      <p:sp>
        <p:nvSpPr>
          <p:cNvPr id="180" name="5000 years ago"/>
          <p:cNvSpPr txBox="1"/>
          <p:nvPr/>
        </p:nvSpPr>
        <p:spPr>
          <a:xfrm>
            <a:off x="2146300" y="1409700"/>
            <a:ext cx="3129519" cy="5480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p>
            <a:pPr>
              <a:buClr>
                <a:srgbClr val="FF0066"/>
              </a:buClr>
              <a:buSzPct val="100000"/>
              <a:buChar char="p"/>
              <a:defRPr sz="3200" b="1">
                <a:latin typeface="Arial"/>
                <a:ea typeface="Arial"/>
                <a:cs typeface="Arial"/>
                <a:sym typeface="Arial"/>
              </a:defRPr>
            </a:pPr>
            <a:r>
              <a:t> </a:t>
            </a:r>
            <a:r>
              <a:rPr sz="2800">
                <a:solidFill>
                  <a:srgbClr val="FF0000"/>
                </a:solidFill>
              </a:rPr>
              <a:t>5000</a:t>
            </a:r>
            <a:r>
              <a:rPr sz="2800"/>
              <a:t> </a:t>
            </a:r>
            <a:r>
              <a:rPr sz="2800">
                <a:solidFill>
                  <a:srgbClr val="0000FF"/>
                </a:solidFill>
              </a:rPr>
              <a:t>years ago</a:t>
            </a:r>
          </a:p>
        </p:txBody>
      </p:sp>
      <p:sp>
        <p:nvSpPr>
          <p:cNvPr id="181" name="Medicine"/>
          <p:cNvSpPr txBox="1"/>
          <p:nvPr/>
        </p:nvSpPr>
        <p:spPr>
          <a:xfrm>
            <a:off x="2679700" y="2705100"/>
            <a:ext cx="1848977" cy="48620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buClr>
                <a:srgbClr val="009900"/>
              </a:buClr>
              <a:buSzPct val="100000"/>
              <a:buChar char="•"/>
              <a:defRPr sz="2800" b="1">
                <a:latin typeface="Arial"/>
                <a:ea typeface="Arial"/>
                <a:cs typeface="Arial"/>
                <a:sym typeface="Arial"/>
              </a:defRPr>
            </a:lvl1pPr>
          </a:lstStyle>
          <a:p>
            <a:r>
              <a:t> Medicine</a:t>
            </a:r>
          </a:p>
        </p:txBody>
      </p:sp>
      <p:sp>
        <p:nvSpPr>
          <p:cNvPr id="182" name="Shennong">
            <a:hlinkClick r:id="" action="ppaction://hlinkshowjump?jump=nextslide"/>
          </p:cNvPr>
          <p:cNvSpPr txBox="1"/>
          <p:nvPr/>
        </p:nvSpPr>
        <p:spPr>
          <a:xfrm>
            <a:off x="2603500" y="2019300"/>
            <a:ext cx="3095625" cy="5480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spcBef>
                <a:spcPts val="1900"/>
              </a:spcBef>
              <a:buClr>
                <a:srgbClr val="009900"/>
              </a:buClr>
              <a:buSzPct val="100000"/>
              <a:buChar char="•"/>
              <a:defRPr sz="3200" b="1">
                <a:latin typeface="Arial"/>
                <a:ea typeface="Arial"/>
                <a:cs typeface="Arial"/>
                <a:sym typeface="Arial"/>
              </a:defRPr>
            </a:pPr>
            <a:r>
              <a:t> </a:t>
            </a:r>
            <a:r>
              <a:rPr sz="2800"/>
              <a:t>Shennong</a:t>
            </a:r>
          </a:p>
        </p:txBody>
      </p:sp>
      <p:sp>
        <p:nvSpPr>
          <p:cNvPr id="183" name="&amp;  Food"/>
          <p:cNvSpPr txBox="1"/>
          <p:nvPr/>
        </p:nvSpPr>
        <p:spPr>
          <a:xfrm>
            <a:off x="4584700" y="2705100"/>
            <a:ext cx="1833563" cy="48620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spcBef>
                <a:spcPts val="1600"/>
              </a:spcBef>
              <a:defRPr sz="2800" b="1">
                <a:latin typeface="Arial"/>
                <a:ea typeface="Arial"/>
                <a:cs typeface="Arial"/>
                <a:sym typeface="Arial"/>
              </a:defRPr>
            </a:lvl1pPr>
          </a:lstStyle>
          <a:p>
            <a:r>
              <a:t>&amp;  Food</a:t>
            </a:r>
          </a:p>
        </p:txBody>
      </p:sp>
      <p:sp>
        <p:nvSpPr>
          <p:cNvPr id="184" name="Han Dynasty:  Tea as herbal medicine and drink"/>
          <p:cNvSpPr txBox="1"/>
          <p:nvPr/>
        </p:nvSpPr>
        <p:spPr>
          <a:xfrm>
            <a:off x="2044700" y="3773487"/>
            <a:ext cx="7924800" cy="48620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spcBef>
                <a:spcPts val="1600"/>
              </a:spcBef>
              <a:buClr>
                <a:srgbClr val="FF0066"/>
              </a:buClr>
              <a:buSzPct val="100000"/>
              <a:buChar char="p"/>
              <a:defRPr sz="2800" b="1">
                <a:solidFill>
                  <a:srgbClr val="0000FF"/>
                </a:solidFill>
                <a:latin typeface="Arial"/>
                <a:ea typeface="Arial"/>
                <a:cs typeface="Arial"/>
                <a:sym typeface="Arial"/>
              </a:defRPr>
            </a:pPr>
            <a:r>
              <a:t> </a:t>
            </a:r>
            <a:r>
              <a:rPr sz="2400"/>
              <a:t>Han Dynasty:</a:t>
            </a:r>
            <a:r>
              <a:t>  </a:t>
            </a:r>
            <a:r>
              <a:rPr sz="2400" b="0">
                <a:solidFill>
                  <a:srgbClr val="000000"/>
                </a:solidFill>
              </a:rPr>
              <a:t>Tea as herbal medicine and drink</a:t>
            </a:r>
          </a:p>
        </p:txBody>
      </p:sp>
      <p:pic>
        <p:nvPicPr>
          <p:cNvPr id="185" name="神农.jpeg" descr="神农.jpeg"/>
          <p:cNvPicPr>
            <a:picLocks noChangeAspect="1"/>
          </p:cNvPicPr>
          <p:nvPr/>
        </p:nvPicPr>
        <p:blipFill>
          <a:blip r:embed="rId7"/>
          <a:stretch>
            <a:fillRect/>
          </a:stretch>
        </p:blipFill>
        <p:spPr>
          <a:xfrm>
            <a:off x="9358284" y="3229120"/>
            <a:ext cx="2693989" cy="3124201"/>
          </a:xfrm>
          <a:prstGeom prst="rect">
            <a:avLst/>
          </a:prstGeom>
          <a:ln w="12700">
            <a:miter lim="400000"/>
          </a:ln>
        </p:spPr>
      </p:pic>
      <p:sp>
        <p:nvSpPr>
          <p:cNvPr id="186" name="The Portrait of Shennong"/>
          <p:cNvSpPr txBox="1"/>
          <p:nvPr/>
        </p:nvSpPr>
        <p:spPr>
          <a:xfrm>
            <a:off x="7327900" y="6364287"/>
            <a:ext cx="3200400" cy="35066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b="1">
                <a:latin typeface="Arial"/>
                <a:ea typeface="Arial"/>
                <a:cs typeface="Arial"/>
                <a:sym typeface="Arial"/>
              </a:defRPr>
            </a:lvl1pPr>
          </a:lstStyle>
          <a:p>
            <a:r>
              <a:t>The Portrait of Shennong</a:t>
            </a:r>
          </a:p>
        </p:txBody>
      </p:sp>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DBA392"/>
        </a:solidFill>
        <a:effectLst/>
      </p:bgPr>
    </p:bg>
    <p:spTree>
      <p:nvGrpSpPr>
        <p:cNvPr id="1" name=""/>
        <p:cNvGrpSpPr/>
        <p:nvPr/>
      </p:nvGrpSpPr>
      <p:grpSpPr>
        <a:xfrm>
          <a:off x="0" y="0"/>
          <a:ext cx="0" cy="0"/>
          <a:chOff x="0" y="0"/>
          <a:chExt cx="0" cy="0"/>
        </a:xfrm>
      </p:grpSpPr>
      <p:sp>
        <p:nvSpPr>
          <p:cNvPr id="609" name="Tea Tweezer, 茶夹 (Cha Jia)…"/>
          <p:cNvSpPr txBox="1"/>
          <p:nvPr/>
        </p:nvSpPr>
        <p:spPr>
          <a:xfrm>
            <a:off x="3083293" y="1021744"/>
            <a:ext cx="6422445" cy="2529841"/>
          </a:xfrm>
          <a:prstGeom prst="rect">
            <a:avLst/>
          </a:prstGeom>
          <a:solidFill>
            <a:srgbClr val="DBA392"/>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gn="ctr">
              <a:defRPr sz="2450">
                <a:solidFill>
                  <a:srgbClr val="FFFFFF"/>
                </a:solidFill>
              </a:defRPr>
            </a:pPr>
            <a:r>
              <a:rPr b="1">
                <a:solidFill>
                  <a:srgbClr val="666666"/>
                </a:solidFill>
                <a:uFill>
                  <a:solidFill>
                    <a:srgbClr val="666666"/>
                  </a:solidFill>
                </a:uFill>
                <a:latin typeface="Georgia"/>
                <a:ea typeface="Georgia"/>
                <a:cs typeface="Georgia"/>
                <a:sym typeface="Georgia"/>
              </a:rPr>
              <a:t>Tea Tweezer, </a:t>
            </a:r>
            <a:r>
              <a:rPr b="1">
                <a:solidFill>
                  <a:srgbClr val="666666"/>
                </a:solidFill>
                <a:uFill>
                  <a:solidFill>
                    <a:srgbClr val="666666"/>
                  </a:solidFill>
                </a:uFill>
                <a:latin typeface="SimSun"/>
                <a:ea typeface="SimSun"/>
                <a:cs typeface="SimSun"/>
                <a:sym typeface="SimSun"/>
              </a:rPr>
              <a:t>茶夹</a:t>
            </a:r>
            <a:r>
              <a:rPr b="1">
                <a:solidFill>
                  <a:srgbClr val="666666"/>
                </a:solidFill>
                <a:uFill>
                  <a:solidFill>
                    <a:srgbClr val="666666"/>
                  </a:solidFill>
                </a:uFill>
                <a:latin typeface="Georgia"/>
                <a:ea typeface="Georgia"/>
                <a:cs typeface="Georgia"/>
                <a:sym typeface="Georgia"/>
              </a:rPr>
              <a:t> (Cha Jia)</a:t>
            </a:r>
          </a:p>
          <a:p>
            <a:pPr algn="ctr">
              <a:defRPr sz="2450">
                <a:solidFill>
                  <a:srgbClr val="FFFFFF"/>
                </a:solidFill>
              </a:defRPr>
            </a:pPr>
            <a:endParaRPr b="1">
              <a:solidFill>
                <a:srgbClr val="666666"/>
              </a:solidFill>
              <a:uFill>
                <a:solidFill>
                  <a:srgbClr val="666666"/>
                </a:solidFill>
              </a:uFill>
              <a:latin typeface="Georgia"/>
              <a:ea typeface="Georgia"/>
              <a:cs typeface="Georgia"/>
              <a:sym typeface="Georgia"/>
            </a:endParaRPr>
          </a:p>
          <a:p>
            <a:pPr algn="ctr">
              <a:defRPr sz="2450">
                <a:solidFill>
                  <a:srgbClr val="FFFFFF"/>
                </a:solidFill>
              </a:defRPr>
            </a:pPr>
            <a:endParaRPr b="1">
              <a:solidFill>
                <a:srgbClr val="666666"/>
              </a:solidFill>
              <a:uFill>
                <a:solidFill>
                  <a:srgbClr val="666666"/>
                </a:solidFill>
              </a:uFill>
              <a:latin typeface="Georgia"/>
              <a:ea typeface="Georgia"/>
              <a:cs typeface="Georgia"/>
              <a:sym typeface="Georgia"/>
            </a:endParaRPr>
          </a:p>
          <a:p>
            <a:pPr algn="ctr">
              <a:defRPr>
                <a:solidFill>
                  <a:srgbClr val="FFFFFF"/>
                </a:solidFill>
              </a:defRPr>
            </a:pPr>
            <a:r>
              <a:rPr sz="2450">
                <a:solidFill>
                  <a:srgbClr val="666666"/>
                </a:solidFill>
                <a:uFill>
                  <a:solidFill>
                    <a:srgbClr val="666666"/>
                  </a:solidFill>
                </a:uFill>
                <a:latin typeface="+mn-lt"/>
                <a:ea typeface="+mn-ea"/>
                <a:cs typeface="+mn-cs"/>
                <a:sym typeface="Helvetica"/>
              </a:rPr>
              <a:t>a tool for picking the tea cup to protect your fingers from heat, or taking tea leaves out from Yixing teapot</a:t>
            </a:r>
            <a:r>
              <a:rPr sz="1200">
                <a:solidFill>
                  <a:srgbClr val="666666"/>
                </a:solidFill>
                <a:uFill>
                  <a:solidFill>
                    <a:srgbClr val="666666"/>
                  </a:solidFill>
                </a:uFill>
                <a:latin typeface="+mn-lt"/>
                <a:ea typeface="+mn-ea"/>
                <a:cs typeface="+mn-cs"/>
                <a:sym typeface="Helvetica"/>
              </a:rPr>
              <a:t>.</a:t>
            </a:r>
          </a:p>
        </p:txBody>
      </p:sp>
      <p:pic>
        <p:nvPicPr>
          <p:cNvPr id="610" name="图片 22" descr="图片 22"/>
          <p:cNvPicPr>
            <a:picLocks noChangeAspect="1"/>
          </p:cNvPicPr>
          <p:nvPr/>
        </p:nvPicPr>
        <p:blipFill>
          <a:blip r:embed="rId2"/>
          <a:srcRect r="2" b="2"/>
          <a:stretch>
            <a:fillRect/>
          </a:stretch>
        </p:blipFill>
        <p:spPr>
          <a:xfrm>
            <a:off x="288860" y="3040477"/>
            <a:ext cx="3472261" cy="359449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9518"/>
                </a:lnTo>
                <a:lnTo>
                  <a:pt x="21548" y="9537"/>
                </a:lnTo>
                <a:cubicBezTo>
                  <a:pt x="21260" y="9618"/>
                  <a:pt x="20962" y="9661"/>
                  <a:pt x="20657" y="9661"/>
                </a:cubicBezTo>
                <a:cubicBezTo>
                  <a:pt x="18213" y="9661"/>
                  <a:pt x="16233" y="6928"/>
                  <a:pt x="16233" y="3558"/>
                </a:cubicBezTo>
                <a:cubicBezTo>
                  <a:pt x="16233" y="2295"/>
                  <a:pt x="16511" y="1122"/>
                  <a:pt x="16988" y="148"/>
                </a:cubicBezTo>
                <a:lnTo>
                  <a:pt x="17075" y="0"/>
                </a:lnTo>
                <a:lnTo>
                  <a:pt x="0" y="0"/>
                </a:lnTo>
                <a:close/>
              </a:path>
            </a:pathLst>
          </a:custGeom>
          <a:ln w="12700">
            <a:miter lim="400000"/>
          </a:ln>
        </p:spPr>
      </p:pic>
      <p:sp>
        <p:nvSpPr>
          <p:cNvPr id="611" name="椭圆 13"/>
          <p:cNvSpPr/>
          <p:nvPr/>
        </p:nvSpPr>
        <p:spPr>
          <a:xfrm flipH="1">
            <a:off x="9362302" y="2228806"/>
            <a:ext cx="2656703" cy="1200195"/>
          </a:xfrm>
          <a:prstGeom prst="ellipse">
            <a:avLst/>
          </a:prstGeom>
          <a:ln w="15875">
            <a:solidFill>
              <a:srgbClr val="FFFFFF"/>
            </a:solidFill>
            <a:miter/>
          </a:ln>
        </p:spPr>
        <p:txBody>
          <a:bodyPr lIns="45719" rIns="45719" anchor="ctr"/>
          <a:lstStyle/>
          <a:p>
            <a:pPr algn="ctr">
              <a:defRPr u="sng">
                <a:solidFill>
                  <a:srgbClr val="FFFFFF"/>
                </a:solidFill>
              </a:defRPr>
            </a:pPr>
            <a:endParaRPr/>
          </a:p>
        </p:txBody>
      </p:sp>
      <p:sp>
        <p:nvSpPr>
          <p:cNvPr id="612" name="椭圆 14"/>
          <p:cNvSpPr/>
          <p:nvPr/>
        </p:nvSpPr>
        <p:spPr>
          <a:xfrm flipH="1">
            <a:off x="9731416" y="2395557"/>
            <a:ext cx="1918473" cy="866693"/>
          </a:xfrm>
          <a:prstGeom prst="ellipse">
            <a:avLst/>
          </a:prstGeom>
          <a:ln w="15875">
            <a:solidFill>
              <a:srgbClr val="FFFFFF"/>
            </a:solidFill>
            <a:miter/>
          </a:ln>
        </p:spPr>
        <p:txBody>
          <a:bodyPr lIns="45719" rIns="45719" anchor="ctr"/>
          <a:lstStyle/>
          <a:p>
            <a:pPr algn="ctr">
              <a:defRPr u="sng">
                <a:solidFill>
                  <a:srgbClr val="FFFFFF"/>
                </a:solidFill>
              </a:defRPr>
            </a:pPr>
            <a:endParaRPr/>
          </a:p>
        </p:txBody>
      </p:sp>
      <p:sp>
        <p:nvSpPr>
          <p:cNvPr id="613" name="椭圆 15"/>
          <p:cNvSpPr/>
          <p:nvPr/>
        </p:nvSpPr>
        <p:spPr>
          <a:xfrm flipH="1">
            <a:off x="10123095" y="2617327"/>
            <a:ext cx="1135117" cy="423151"/>
          </a:xfrm>
          <a:prstGeom prst="ellipse">
            <a:avLst/>
          </a:prstGeom>
          <a:ln w="38100">
            <a:solidFill>
              <a:srgbClr val="FFFFFF"/>
            </a:solidFill>
            <a:miter/>
          </a:ln>
        </p:spPr>
        <p:txBody>
          <a:bodyPr lIns="45719" rIns="45719" anchor="ctr"/>
          <a:lstStyle/>
          <a:p>
            <a:pPr algn="ctr">
              <a:defRPr u="sng">
                <a:solidFill>
                  <a:srgbClr val="FFFFFF"/>
                </a:solidFill>
              </a:defRPr>
            </a:pPr>
            <a:endParaRPr/>
          </a:p>
        </p:txBody>
      </p:sp>
      <p:sp>
        <p:nvSpPr>
          <p:cNvPr id="614" name="任意多边形 16"/>
          <p:cNvSpPr/>
          <p:nvPr/>
        </p:nvSpPr>
        <p:spPr>
          <a:xfrm flipH="1">
            <a:off x="10437168" y="2450577"/>
            <a:ext cx="506979" cy="459576"/>
          </a:xfrm>
          <a:custGeom>
            <a:avLst/>
            <a:gdLst/>
            <a:ahLst/>
            <a:cxnLst>
              <a:cxn ang="0">
                <a:pos x="wd2" y="hd2"/>
              </a:cxn>
              <a:cxn ang="5400000">
                <a:pos x="wd2" y="hd2"/>
              </a:cxn>
              <a:cxn ang="10800000">
                <a:pos x="wd2" y="hd2"/>
              </a:cxn>
              <a:cxn ang="16200000">
                <a:pos x="wd2" y="hd2"/>
              </a:cxn>
            </a:cxnLst>
            <a:rect l="0" t="0" r="r" b="b"/>
            <a:pathLst>
              <a:path w="21579" h="18514" extrusionOk="0">
                <a:moveTo>
                  <a:pt x="10213" y="0"/>
                </a:moveTo>
                <a:cubicBezTo>
                  <a:pt x="19962" y="28"/>
                  <a:pt x="19748" y="6123"/>
                  <a:pt x="21559" y="15970"/>
                </a:cubicBezTo>
                <a:lnTo>
                  <a:pt x="21579" y="16627"/>
                </a:lnTo>
                <a:cubicBezTo>
                  <a:pt x="21586" y="16847"/>
                  <a:pt x="3603" y="16773"/>
                  <a:pt x="7" y="16627"/>
                </a:cubicBezTo>
                <a:cubicBezTo>
                  <a:pt x="5" y="16336"/>
                  <a:pt x="14" y="21574"/>
                  <a:pt x="0" y="15752"/>
                </a:cubicBezTo>
                <a:cubicBezTo>
                  <a:pt x="-14" y="9930"/>
                  <a:pt x="1073" y="-26"/>
                  <a:pt x="10213" y="0"/>
                </a:cubicBezTo>
                <a:close/>
              </a:path>
            </a:pathLst>
          </a:custGeom>
          <a:solidFill>
            <a:srgbClr val="FFFFFF"/>
          </a:solidFill>
          <a:ln w="12700">
            <a:miter lim="400000"/>
          </a:ln>
        </p:spPr>
        <p:txBody>
          <a:bodyPr lIns="45719" rIns="45719" anchor="ctr"/>
          <a:lstStyle/>
          <a:p>
            <a:pPr algn="ctr">
              <a:defRPr u="sng">
                <a:solidFill>
                  <a:srgbClr val="FFFFFF"/>
                </a:solidFill>
              </a:defRPr>
            </a:pPr>
            <a:endParaRPr/>
          </a:p>
        </p:txBody>
      </p:sp>
      <p:pic>
        <p:nvPicPr>
          <p:cNvPr id="615" name="图片 17" descr="图片 17"/>
          <p:cNvPicPr>
            <a:picLocks noChangeAspect="1"/>
          </p:cNvPicPr>
          <p:nvPr/>
        </p:nvPicPr>
        <p:blipFill>
          <a:blip r:embed="rId3"/>
          <a:stretch>
            <a:fillRect/>
          </a:stretch>
        </p:blipFill>
        <p:spPr>
          <a:xfrm flipH="1">
            <a:off x="10437893" y="1019642"/>
            <a:ext cx="1012500" cy="1375915"/>
          </a:xfrm>
          <a:prstGeom prst="rect">
            <a:avLst/>
          </a:prstGeom>
          <a:ln w="12700">
            <a:miter lim="400000"/>
          </a:ln>
        </p:spPr>
      </p:pic>
      <p:sp>
        <p:nvSpPr>
          <p:cNvPr id="616" name="泪滴形 18"/>
          <p:cNvSpPr/>
          <p:nvPr/>
        </p:nvSpPr>
        <p:spPr>
          <a:xfrm rot="2613137" flipH="1">
            <a:off x="10535272" y="1191871"/>
            <a:ext cx="183187" cy="186109"/>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FFFFFF"/>
          </a:solidFill>
          <a:ln w="12700">
            <a:miter lim="400000"/>
          </a:ln>
        </p:spPr>
        <p:txBody>
          <a:bodyPr lIns="45719" rIns="45719" anchor="ctr"/>
          <a:lstStyle/>
          <a:p>
            <a:pPr algn="ctr">
              <a:defRPr u="sng">
                <a:solidFill>
                  <a:srgbClr val="FFFFFF"/>
                </a:solidFill>
              </a:defRPr>
            </a:pPr>
            <a:endParaRPr/>
          </a:p>
        </p:txBody>
      </p:sp>
      <p:sp>
        <p:nvSpPr>
          <p:cNvPr id="617" name="文本框 19"/>
          <p:cNvSpPr txBox="1"/>
          <p:nvPr/>
        </p:nvSpPr>
        <p:spPr>
          <a:xfrm rot="21559409">
            <a:off x="8963047" y="1185629"/>
            <a:ext cx="1856816" cy="10439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p>
            <a:pPr>
              <a:defRPr sz="5400">
                <a:solidFill>
                  <a:srgbClr val="FFFFFF"/>
                </a:solidFill>
                <a:latin typeface="方正古隶简体"/>
                <a:ea typeface="方正古隶简体"/>
                <a:cs typeface="方正古隶简体"/>
                <a:sym typeface="方正古隶简体"/>
              </a:defRPr>
            </a:pPr>
            <a:r>
              <a:t>茶  世</a:t>
            </a:r>
          </a:p>
        </p:txBody>
      </p:sp>
      <p:pic>
        <p:nvPicPr>
          <p:cNvPr id="618" name="图片 20" descr="图片 20"/>
          <p:cNvPicPr>
            <a:picLocks noChangeAspect="1"/>
          </p:cNvPicPr>
          <p:nvPr/>
        </p:nvPicPr>
        <p:blipFill>
          <a:blip r:embed="rId4"/>
          <a:stretch>
            <a:fillRect/>
          </a:stretch>
        </p:blipFill>
        <p:spPr>
          <a:xfrm>
            <a:off x="3026438" y="1053108"/>
            <a:ext cx="827147" cy="3551588"/>
          </a:xfrm>
          <a:prstGeom prst="rect">
            <a:avLst/>
          </a:prstGeom>
          <a:ln w="12700">
            <a:miter lim="400000"/>
          </a:ln>
        </p:spPr>
      </p:pic>
      <p:pic>
        <p:nvPicPr>
          <p:cNvPr id="619" name="图片 23" descr="图片 23"/>
          <p:cNvPicPr>
            <a:picLocks noChangeAspect="1"/>
          </p:cNvPicPr>
          <p:nvPr/>
        </p:nvPicPr>
        <p:blipFill>
          <a:blip r:embed="rId5"/>
          <a:stretch>
            <a:fillRect/>
          </a:stretch>
        </p:blipFill>
        <p:spPr>
          <a:xfrm>
            <a:off x="3411006" y="3485836"/>
            <a:ext cx="271912" cy="925100"/>
          </a:xfrm>
          <a:prstGeom prst="rect">
            <a:avLst/>
          </a:prstGeom>
          <a:ln w="12700">
            <a:miter lim="400000"/>
          </a:ln>
        </p:spPr>
      </p:pic>
      <p:pic>
        <p:nvPicPr>
          <p:cNvPr id="620" name="图片 24" descr="图片 24"/>
          <p:cNvPicPr>
            <a:picLocks noChangeAspect="1"/>
          </p:cNvPicPr>
          <p:nvPr/>
        </p:nvPicPr>
        <p:blipFill>
          <a:blip r:embed="rId6"/>
          <a:stretch>
            <a:fillRect/>
          </a:stretch>
        </p:blipFill>
        <p:spPr>
          <a:xfrm flipH="1">
            <a:off x="3148089" y="2910152"/>
            <a:ext cx="349255" cy="915105"/>
          </a:xfrm>
          <a:prstGeom prst="rect">
            <a:avLst/>
          </a:prstGeom>
          <a:ln w="12700">
            <a:miter lim="400000"/>
          </a:ln>
        </p:spPr>
      </p:pic>
      <p:pic>
        <p:nvPicPr>
          <p:cNvPr id="621" name="FDC9E10.tmp" descr="FDC9E10.tmp"/>
          <p:cNvPicPr>
            <a:picLocks noChangeAspect="1"/>
          </p:cNvPicPr>
          <p:nvPr/>
        </p:nvPicPr>
        <p:blipFill>
          <a:blip r:embed="rId7"/>
          <a:srcRect l="12208" t="22716" r="14033" b="15099"/>
          <a:stretch>
            <a:fillRect/>
          </a:stretch>
        </p:blipFill>
        <p:spPr>
          <a:xfrm>
            <a:off x="7385794" y="4161764"/>
            <a:ext cx="4224636" cy="2497067"/>
          </a:xfrm>
          <a:prstGeom prst="rect">
            <a:avLst/>
          </a:prstGeom>
          <a:ln w="12700">
            <a:miter lim="400000"/>
          </a:ln>
        </p:spPr>
      </p:pic>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DBA392"/>
        </a:solidFill>
        <a:effectLst/>
      </p:bgPr>
    </p:bg>
    <p:spTree>
      <p:nvGrpSpPr>
        <p:cNvPr id="1" name=""/>
        <p:cNvGrpSpPr/>
        <p:nvPr/>
      </p:nvGrpSpPr>
      <p:grpSpPr>
        <a:xfrm>
          <a:off x="0" y="0"/>
          <a:ext cx="0" cy="0"/>
          <a:chOff x="0" y="0"/>
          <a:chExt cx="0" cy="0"/>
        </a:xfrm>
      </p:grpSpPr>
      <p:sp>
        <p:nvSpPr>
          <p:cNvPr id="623" name="Tea Pin, 茶针 (Cha Zhen)…"/>
          <p:cNvSpPr txBox="1"/>
          <p:nvPr/>
        </p:nvSpPr>
        <p:spPr>
          <a:xfrm>
            <a:off x="3273864" y="1710033"/>
            <a:ext cx="6994936" cy="2580641"/>
          </a:xfrm>
          <a:prstGeom prst="rect">
            <a:avLst/>
          </a:prstGeom>
          <a:solidFill>
            <a:srgbClr val="DBA392"/>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gn="ctr">
              <a:defRPr sz="2750">
                <a:solidFill>
                  <a:srgbClr val="FFFFFF"/>
                </a:solidFill>
              </a:defRPr>
            </a:pPr>
            <a:r>
              <a:rPr b="1">
                <a:solidFill>
                  <a:srgbClr val="666666"/>
                </a:solidFill>
                <a:uFill>
                  <a:solidFill>
                    <a:srgbClr val="666666"/>
                  </a:solidFill>
                </a:uFill>
                <a:latin typeface="Georgia"/>
                <a:ea typeface="Georgia"/>
                <a:cs typeface="Georgia"/>
                <a:sym typeface="Georgia"/>
              </a:rPr>
              <a:t>Tea Pin, </a:t>
            </a:r>
            <a:r>
              <a:rPr b="1">
                <a:solidFill>
                  <a:srgbClr val="666666"/>
                </a:solidFill>
                <a:uFill>
                  <a:solidFill>
                    <a:srgbClr val="666666"/>
                  </a:solidFill>
                </a:uFill>
                <a:latin typeface="SimSun"/>
                <a:ea typeface="SimSun"/>
                <a:cs typeface="SimSun"/>
                <a:sym typeface="SimSun"/>
              </a:rPr>
              <a:t>茶针</a:t>
            </a:r>
            <a:r>
              <a:rPr b="1">
                <a:solidFill>
                  <a:srgbClr val="666666"/>
                </a:solidFill>
                <a:uFill>
                  <a:solidFill>
                    <a:srgbClr val="666666"/>
                  </a:solidFill>
                </a:uFill>
                <a:latin typeface="Georgia"/>
                <a:ea typeface="Georgia"/>
                <a:cs typeface="Georgia"/>
                <a:sym typeface="Georgia"/>
              </a:rPr>
              <a:t> (Cha Zhen)</a:t>
            </a:r>
          </a:p>
          <a:p>
            <a:pPr algn="ctr">
              <a:defRPr sz="2750">
                <a:solidFill>
                  <a:srgbClr val="FFFFFF"/>
                </a:solidFill>
              </a:defRPr>
            </a:pPr>
            <a:endParaRPr b="1">
              <a:solidFill>
                <a:srgbClr val="666666"/>
              </a:solidFill>
              <a:uFill>
                <a:solidFill>
                  <a:srgbClr val="666666"/>
                </a:solidFill>
              </a:uFill>
              <a:latin typeface="Georgia"/>
              <a:ea typeface="Georgia"/>
              <a:cs typeface="Georgia"/>
              <a:sym typeface="Georgia"/>
            </a:endParaRPr>
          </a:p>
          <a:p>
            <a:pPr algn="ctr">
              <a:defRPr sz="2750">
                <a:solidFill>
                  <a:srgbClr val="FFFFFF"/>
                </a:solidFill>
              </a:defRPr>
            </a:pPr>
            <a:endParaRPr b="1">
              <a:solidFill>
                <a:srgbClr val="666666"/>
              </a:solidFill>
              <a:uFill>
                <a:solidFill>
                  <a:srgbClr val="666666"/>
                </a:solidFill>
              </a:uFill>
              <a:latin typeface="Georgia"/>
              <a:ea typeface="Georgia"/>
              <a:cs typeface="Georgia"/>
              <a:sym typeface="Georgia"/>
            </a:endParaRPr>
          </a:p>
          <a:p>
            <a:pPr algn="ctr">
              <a:defRPr sz="2750">
                <a:solidFill>
                  <a:srgbClr val="FFFFFF"/>
                </a:solidFill>
              </a:defRPr>
            </a:pPr>
            <a:r>
              <a:rPr>
                <a:solidFill>
                  <a:srgbClr val="666666"/>
                </a:solidFill>
                <a:uFill>
                  <a:solidFill>
                    <a:srgbClr val="666666"/>
                  </a:solidFill>
                </a:uFill>
                <a:latin typeface="+mn-lt"/>
                <a:ea typeface="+mn-ea"/>
                <a:cs typeface="+mn-cs"/>
                <a:sym typeface="Helvetica"/>
              </a:rPr>
              <a:t>for clearing the small tea leaves which blocking the filter holes in Yixing teapots, so that the water can go to the spout smoothly.</a:t>
            </a:r>
          </a:p>
        </p:txBody>
      </p:sp>
      <p:pic>
        <p:nvPicPr>
          <p:cNvPr id="624" name="图片 22" descr="图片 22"/>
          <p:cNvPicPr>
            <a:picLocks noChangeAspect="1"/>
          </p:cNvPicPr>
          <p:nvPr/>
        </p:nvPicPr>
        <p:blipFill>
          <a:blip r:embed="rId2"/>
          <a:srcRect r="2" b="2"/>
          <a:stretch>
            <a:fillRect/>
          </a:stretch>
        </p:blipFill>
        <p:spPr>
          <a:xfrm>
            <a:off x="288860" y="3040477"/>
            <a:ext cx="3472261" cy="359449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9518"/>
                </a:lnTo>
                <a:lnTo>
                  <a:pt x="21548" y="9537"/>
                </a:lnTo>
                <a:cubicBezTo>
                  <a:pt x="21260" y="9618"/>
                  <a:pt x="20962" y="9661"/>
                  <a:pt x="20657" y="9661"/>
                </a:cubicBezTo>
                <a:cubicBezTo>
                  <a:pt x="18213" y="9661"/>
                  <a:pt x="16233" y="6928"/>
                  <a:pt x="16233" y="3558"/>
                </a:cubicBezTo>
                <a:cubicBezTo>
                  <a:pt x="16233" y="2295"/>
                  <a:pt x="16511" y="1122"/>
                  <a:pt x="16988" y="148"/>
                </a:cubicBezTo>
                <a:lnTo>
                  <a:pt x="17075" y="0"/>
                </a:lnTo>
                <a:lnTo>
                  <a:pt x="0" y="0"/>
                </a:lnTo>
                <a:close/>
              </a:path>
            </a:pathLst>
          </a:custGeom>
          <a:ln w="12700">
            <a:miter lim="400000"/>
          </a:ln>
        </p:spPr>
      </p:pic>
      <p:sp>
        <p:nvSpPr>
          <p:cNvPr id="625" name="椭圆 13"/>
          <p:cNvSpPr/>
          <p:nvPr/>
        </p:nvSpPr>
        <p:spPr>
          <a:xfrm flipH="1">
            <a:off x="9362302" y="2228806"/>
            <a:ext cx="2656703" cy="1200195"/>
          </a:xfrm>
          <a:prstGeom prst="ellipse">
            <a:avLst/>
          </a:prstGeom>
          <a:ln w="15875">
            <a:solidFill>
              <a:srgbClr val="FFFFFF"/>
            </a:solidFill>
            <a:miter/>
          </a:ln>
        </p:spPr>
        <p:txBody>
          <a:bodyPr lIns="45719" rIns="45719" anchor="ctr"/>
          <a:lstStyle/>
          <a:p>
            <a:pPr algn="ctr">
              <a:defRPr u="sng">
                <a:solidFill>
                  <a:srgbClr val="FFFFFF"/>
                </a:solidFill>
              </a:defRPr>
            </a:pPr>
            <a:endParaRPr/>
          </a:p>
        </p:txBody>
      </p:sp>
      <p:sp>
        <p:nvSpPr>
          <p:cNvPr id="626" name="椭圆 14"/>
          <p:cNvSpPr/>
          <p:nvPr/>
        </p:nvSpPr>
        <p:spPr>
          <a:xfrm flipH="1">
            <a:off x="9731416" y="2395557"/>
            <a:ext cx="1918473" cy="866693"/>
          </a:xfrm>
          <a:prstGeom prst="ellipse">
            <a:avLst/>
          </a:prstGeom>
          <a:ln w="15875">
            <a:solidFill>
              <a:srgbClr val="FFFFFF"/>
            </a:solidFill>
            <a:miter/>
          </a:ln>
        </p:spPr>
        <p:txBody>
          <a:bodyPr lIns="45719" rIns="45719" anchor="ctr"/>
          <a:lstStyle/>
          <a:p>
            <a:pPr algn="ctr">
              <a:defRPr u="sng">
                <a:solidFill>
                  <a:srgbClr val="FFFFFF"/>
                </a:solidFill>
              </a:defRPr>
            </a:pPr>
            <a:endParaRPr/>
          </a:p>
        </p:txBody>
      </p:sp>
      <p:sp>
        <p:nvSpPr>
          <p:cNvPr id="627" name="椭圆 15"/>
          <p:cNvSpPr/>
          <p:nvPr/>
        </p:nvSpPr>
        <p:spPr>
          <a:xfrm flipH="1">
            <a:off x="10123095" y="2617327"/>
            <a:ext cx="1135117" cy="423151"/>
          </a:xfrm>
          <a:prstGeom prst="ellipse">
            <a:avLst/>
          </a:prstGeom>
          <a:ln w="38100">
            <a:solidFill>
              <a:srgbClr val="FFFFFF"/>
            </a:solidFill>
            <a:miter/>
          </a:ln>
        </p:spPr>
        <p:txBody>
          <a:bodyPr lIns="45719" rIns="45719" anchor="ctr"/>
          <a:lstStyle/>
          <a:p>
            <a:pPr algn="ctr">
              <a:defRPr u="sng">
                <a:solidFill>
                  <a:srgbClr val="FFFFFF"/>
                </a:solidFill>
              </a:defRPr>
            </a:pPr>
            <a:endParaRPr/>
          </a:p>
        </p:txBody>
      </p:sp>
      <p:sp>
        <p:nvSpPr>
          <p:cNvPr id="628" name="任意多边形 16"/>
          <p:cNvSpPr/>
          <p:nvPr/>
        </p:nvSpPr>
        <p:spPr>
          <a:xfrm flipH="1">
            <a:off x="10437168" y="2450577"/>
            <a:ext cx="506979" cy="459576"/>
          </a:xfrm>
          <a:custGeom>
            <a:avLst/>
            <a:gdLst/>
            <a:ahLst/>
            <a:cxnLst>
              <a:cxn ang="0">
                <a:pos x="wd2" y="hd2"/>
              </a:cxn>
              <a:cxn ang="5400000">
                <a:pos x="wd2" y="hd2"/>
              </a:cxn>
              <a:cxn ang="10800000">
                <a:pos x="wd2" y="hd2"/>
              </a:cxn>
              <a:cxn ang="16200000">
                <a:pos x="wd2" y="hd2"/>
              </a:cxn>
            </a:cxnLst>
            <a:rect l="0" t="0" r="r" b="b"/>
            <a:pathLst>
              <a:path w="21579" h="18514" extrusionOk="0">
                <a:moveTo>
                  <a:pt x="10213" y="0"/>
                </a:moveTo>
                <a:cubicBezTo>
                  <a:pt x="19962" y="28"/>
                  <a:pt x="19748" y="6123"/>
                  <a:pt x="21559" y="15970"/>
                </a:cubicBezTo>
                <a:lnTo>
                  <a:pt x="21579" y="16627"/>
                </a:lnTo>
                <a:cubicBezTo>
                  <a:pt x="21586" y="16847"/>
                  <a:pt x="3603" y="16773"/>
                  <a:pt x="7" y="16627"/>
                </a:cubicBezTo>
                <a:cubicBezTo>
                  <a:pt x="5" y="16336"/>
                  <a:pt x="14" y="21574"/>
                  <a:pt x="0" y="15752"/>
                </a:cubicBezTo>
                <a:cubicBezTo>
                  <a:pt x="-14" y="9930"/>
                  <a:pt x="1073" y="-26"/>
                  <a:pt x="10213" y="0"/>
                </a:cubicBezTo>
                <a:close/>
              </a:path>
            </a:pathLst>
          </a:custGeom>
          <a:solidFill>
            <a:srgbClr val="FFFFFF"/>
          </a:solidFill>
          <a:ln w="12700">
            <a:miter lim="400000"/>
          </a:ln>
        </p:spPr>
        <p:txBody>
          <a:bodyPr lIns="45719" rIns="45719" anchor="ctr"/>
          <a:lstStyle/>
          <a:p>
            <a:pPr algn="ctr">
              <a:defRPr u="sng">
                <a:solidFill>
                  <a:srgbClr val="FFFFFF"/>
                </a:solidFill>
              </a:defRPr>
            </a:pPr>
            <a:endParaRPr/>
          </a:p>
        </p:txBody>
      </p:sp>
      <p:pic>
        <p:nvPicPr>
          <p:cNvPr id="629" name="图片 17" descr="图片 17"/>
          <p:cNvPicPr>
            <a:picLocks noChangeAspect="1"/>
          </p:cNvPicPr>
          <p:nvPr/>
        </p:nvPicPr>
        <p:blipFill>
          <a:blip r:embed="rId3"/>
          <a:stretch>
            <a:fillRect/>
          </a:stretch>
        </p:blipFill>
        <p:spPr>
          <a:xfrm flipH="1">
            <a:off x="10437893" y="1019642"/>
            <a:ext cx="1012500" cy="1375915"/>
          </a:xfrm>
          <a:prstGeom prst="rect">
            <a:avLst/>
          </a:prstGeom>
          <a:ln w="12700">
            <a:miter lim="400000"/>
          </a:ln>
        </p:spPr>
      </p:pic>
      <p:sp>
        <p:nvSpPr>
          <p:cNvPr id="630" name="泪滴形 18"/>
          <p:cNvSpPr/>
          <p:nvPr/>
        </p:nvSpPr>
        <p:spPr>
          <a:xfrm rot="2613137" flipH="1">
            <a:off x="10535272" y="1191871"/>
            <a:ext cx="183187" cy="186109"/>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FFFFFF"/>
          </a:solidFill>
          <a:ln w="12700">
            <a:miter lim="400000"/>
          </a:ln>
        </p:spPr>
        <p:txBody>
          <a:bodyPr lIns="45719" rIns="45719" anchor="ctr"/>
          <a:lstStyle/>
          <a:p>
            <a:pPr algn="ctr">
              <a:defRPr u="sng">
                <a:solidFill>
                  <a:srgbClr val="FFFFFF"/>
                </a:solidFill>
              </a:defRPr>
            </a:pPr>
            <a:endParaRPr/>
          </a:p>
        </p:txBody>
      </p:sp>
      <p:sp>
        <p:nvSpPr>
          <p:cNvPr id="631" name="文本框 19"/>
          <p:cNvSpPr txBox="1"/>
          <p:nvPr/>
        </p:nvSpPr>
        <p:spPr>
          <a:xfrm rot="21559409">
            <a:off x="8963047" y="1185629"/>
            <a:ext cx="1856816" cy="10439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p>
            <a:pPr>
              <a:defRPr sz="5400">
                <a:solidFill>
                  <a:srgbClr val="FFFFFF"/>
                </a:solidFill>
                <a:latin typeface="方正古隶简体"/>
                <a:ea typeface="方正古隶简体"/>
                <a:cs typeface="方正古隶简体"/>
                <a:sym typeface="方正古隶简体"/>
              </a:defRPr>
            </a:pPr>
            <a:r>
              <a:t>茶  世</a:t>
            </a:r>
          </a:p>
        </p:txBody>
      </p:sp>
      <p:pic>
        <p:nvPicPr>
          <p:cNvPr id="632" name="图片 20" descr="图片 20"/>
          <p:cNvPicPr>
            <a:picLocks noChangeAspect="1"/>
          </p:cNvPicPr>
          <p:nvPr/>
        </p:nvPicPr>
        <p:blipFill>
          <a:blip r:embed="rId4"/>
          <a:stretch>
            <a:fillRect/>
          </a:stretch>
        </p:blipFill>
        <p:spPr>
          <a:xfrm>
            <a:off x="3026438" y="1053108"/>
            <a:ext cx="827147" cy="3551588"/>
          </a:xfrm>
          <a:prstGeom prst="rect">
            <a:avLst/>
          </a:prstGeom>
          <a:ln w="12700">
            <a:miter lim="400000"/>
          </a:ln>
        </p:spPr>
      </p:pic>
      <p:pic>
        <p:nvPicPr>
          <p:cNvPr id="633" name="图片 23" descr="图片 23"/>
          <p:cNvPicPr>
            <a:picLocks noChangeAspect="1"/>
          </p:cNvPicPr>
          <p:nvPr/>
        </p:nvPicPr>
        <p:blipFill>
          <a:blip r:embed="rId5"/>
          <a:stretch>
            <a:fillRect/>
          </a:stretch>
        </p:blipFill>
        <p:spPr>
          <a:xfrm>
            <a:off x="3411006" y="3485836"/>
            <a:ext cx="271912" cy="925100"/>
          </a:xfrm>
          <a:prstGeom prst="rect">
            <a:avLst/>
          </a:prstGeom>
          <a:ln w="12700">
            <a:miter lim="400000"/>
          </a:ln>
        </p:spPr>
      </p:pic>
      <p:pic>
        <p:nvPicPr>
          <p:cNvPr id="634" name="图片 24" descr="图片 24"/>
          <p:cNvPicPr>
            <a:picLocks noChangeAspect="1"/>
          </p:cNvPicPr>
          <p:nvPr/>
        </p:nvPicPr>
        <p:blipFill>
          <a:blip r:embed="rId6"/>
          <a:stretch>
            <a:fillRect/>
          </a:stretch>
        </p:blipFill>
        <p:spPr>
          <a:xfrm flipH="1">
            <a:off x="3148089" y="2910152"/>
            <a:ext cx="349255" cy="915105"/>
          </a:xfrm>
          <a:prstGeom prst="rect">
            <a:avLst/>
          </a:prstGeom>
          <a:ln w="12700">
            <a:miter lim="400000"/>
          </a:ln>
        </p:spPr>
      </p:pic>
    </p:spTree>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5F4F2"/>
        </a:solidFill>
        <a:effectLst/>
      </p:bgPr>
    </p:bg>
    <p:spTree>
      <p:nvGrpSpPr>
        <p:cNvPr id="1" name=""/>
        <p:cNvGrpSpPr/>
        <p:nvPr/>
      </p:nvGrpSpPr>
      <p:grpSpPr>
        <a:xfrm>
          <a:off x="0" y="0"/>
          <a:ext cx="0" cy="0"/>
          <a:chOff x="0" y="0"/>
          <a:chExt cx="0" cy="0"/>
        </a:xfrm>
      </p:grpSpPr>
      <p:grpSp>
        <p:nvGrpSpPr>
          <p:cNvPr id="639" name="组合 8"/>
          <p:cNvGrpSpPr/>
          <p:nvPr/>
        </p:nvGrpSpPr>
        <p:grpSpPr>
          <a:xfrm>
            <a:off x="7786616" y="1870955"/>
            <a:ext cx="288432" cy="781970"/>
            <a:chOff x="0" y="0"/>
            <a:chExt cx="288431" cy="781968"/>
          </a:xfrm>
        </p:grpSpPr>
        <p:pic>
          <p:nvPicPr>
            <p:cNvPr id="636" name="图片 9" descr="图片 9"/>
            <p:cNvPicPr>
              <a:picLocks noChangeAspect="1"/>
            </p:cNvPicPr>
            <p:nvPr/>
          </p:nvPicPr>
          <p:blipFill>
            <a:blip r:embed="rId2"/>
            <a:stretch>
              <a:fillRect/>
            </a:stretch>
          </p:blipFill>
          <p:spPr>
            <a:xfrm rot="10800000">
              <a:off x="92680" y="0"/>
              <a:ext cx="195751" cy="781969"/>
            </a:xfrm>
            <a:prstGeom prst="rect">
              <a:avLst/>
            </a:prstGeom>
            <a:ln w="12700" cap="flat">
              <a:noFill/>
              <a:miter lim="400000"/>
            </a:ln>
            <a:effectLst/>
          </p:spPr>
        </p:pic>
        <p:pic>
          <p:nvPicPr>
            <p:cNvPr id="637" name="图片 10" descr="图片 10"/>
            <p:cNvPicPr>
              <a:picLocks noChangeAspect="1"/>
            </p:cNvPicPr>
            <p:nvPr/>
          </p:nvPicPr>
          <p:blipFill>
            <a:blip r:embed="rId3"/>
            <a:stretch>
              <a:fillRect/>
            </a:stretch>
          </p:blipFill>
          <p:spPr>
            <a:xfrm>
              <a:off x="0" y="546281"/>
              <a:ext cx="84801" cy="217747"/>
            </a:xfrm>
            <a:prstGeom prst="rect">
              <a:avLst/>
            </a:prstGeom>
            <a:ln w="12700" cap="flat">
              <a:noFill/>
              <a:miter lim="400000"/>
            </a:ln>
            <a:effectLst/>
          </p:spPr>
        </p:pic>
        <p:pic>
          <p:nvPicPr>
            <p:cNvPr id="638" name="图片 11" descr="图片 11"/>
            <p:cNvPicPr>
              <a:picLocks noChangeAspect="1"/>
            </p:cNvPicPr>
            <p:nvPr/>
          </p:nvPicPr>
          <p:blipFill>
            <a:blip r:embed="rId4"/>
            <a:stretch>
              <a:fillRect/>
            </a:stretch>
          </p:blipFill>
          <p:spPr>
            <a:xfrm>
              <a:off x="14312" y="176901"/>
              <a:ext cx="140977" cy="369381"/>
            </a:xfrm>
            <a:prstGeom prst="rect">
              <a:avLst/>
            </a:prstGeom>
            <a:ln w="12700" cap="flat">
              <a:noFill/>
              <a:miter lim="400000"/>
            </a:ln>
            <a:effectLst/>
          </p:spPr>
        </p:pic>
      </p:grpSp>
      <p:pic>
        <p:nvPicPr>
          <p:cNvPr id="640" name="图片 12" descr="图片 12"/>
          <p:cNvPicPr>
            <a:picLocks noChangeAspect="1"/>
          </p:cNvPicPr>
          <p:nvPr/>
        </p:nvPicPr>
        <p:blipFill>
          <a:blip r:embed="rId5"/>
          <a:stretch>
            <a:fillRect/>
          </a:stretch>
        </p:blipFill>
        <p:spPr>
          <a:xfrm>
            <a:off x="7552410" y="2791760"/>
            <a:ext cx="756844" cy="543148"/>
          </a:xfrm>
          <a:prstGeom prst="rect">
            <a:avLst/>
          </a:prstGeom>
          <a:ln w="12700">
            <a:miter lim="400000"/>
          </a:ln>
        </p:spPr>
      </p:pic>
      <p:sp>
        <p:nvSpPr>
          <p:cNvPr id="641" name="椭圆 15"/>
          <p:cNvSpPr/>
          <p:nvPr/>
        </p:nvSpPr>
        <p:spPr>
          <a:xfrm>
            <a:off x="5037508" y="864518"/>
            <a:ext cx="1591206" cy="1467338"/>
          </a:xfrm>
          <a:prstGeom prst="ellipse">
            <a:avLst/>
          </a:prstGeom>
          <a:ln w="79375">
            <a:solidFill>
              <a:srgbClr val="DBA392"/>
            </a:solidFill>
            <a:miter/>
          </a:ln>
        </p:spPr>
        <p:txBody>
          <a:bodyPr lIns="45719" rIns="45719" anchor="ctr"/>
          <a:lstStyle/>
          <a:p>
            <a:pPr algn="ctr">
              <a:defRPr>
                <a:solidFill>
                  <a:srgbClr val="FFFFFF"/>
                </a:solidFill>
              </a:defRPr>
            </a:pPr>
            <a:endParaRPr/>
          </a:p>
        </p:txBody>
      </p:sp>
      <p:sp>
        <p:nvSpPr>
          <p:cNvPr id="642" name="文本框 16"/>
          <p:cNvSpPr txBox="1"/>
          <p:nvPr/>
        </p:nvSpPr>
        <p:spPr>
          <a:xfrm rot="21562577">
            <a:off x="5360298" y="930167"/>
            <a:ext cx="1143140" cy="13360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7000">
                <a:solidFill>
                  <a:srgbClr val="DBA392"/>
                </a:solidFill>
                <a:latin typeface="方正康体简体"/>
                <a:ea typeface="方正康体简体"/>
                <a:cs typeface="方正康体简体"/>
                <a:sym typeface="方正康体简体"/>
              </a:defRPr>
            </a:lvl1pPr>
          </a:lstStyle>
          <a:p>
            <a:r>
              <a:t>茶</a:t>
            </a:r>
          </a:p>
        </p:txBody>
      </p:sp>
      <p:sp>
        <p:nvSpPr>
          <p:cNvPr id="2" name="Rectangle 1"/>
          <p:cNvSpPr/>
          <p:nvPr/>
        </p:nvSpPr>
        <p:spPr>
          <a:xfrm>
            <a:off x="2433403" y="3709430"/>
            <a:ext cx="6605665" cy="369332"/>
          </a:xfrm>
          <a:prstGeom prst="rect">
            <a:avLst/>
          </a:prstGeom>
        </p:spPr>
        <p:txBody>
          <a:bodyPr wrap="square">
            <a:spAutoFit/>
          </a:bodyPr>
          <a:lstStyle/>
          <a:p>
            <a:r>
              <a:rPr lang="en-GB" dirty="0">
                <a:hlinkClick r:id="rId6"/>
              </a:rPr>
              <a:t>https://www.youtube.com/watch?v=HPkaWZ3IFoc&amp;safe=active</a:t>
            </a:r>
            <a:endParaRPr lang="en-GB" dirty="0"/>
          </a:p>
        </p:txBody>
      </p:sp>
      <p:sp>
        <p:nvSpPr>
          <p:cNvPr id="3" name="Rectangle 2"/>
          <p:cNvSpPr/>
          <p:nvPr/>
        </p:nvSpPr>
        <p:spPr>
          <a:xfrm>
            <a:off x="2433403" y="4712482"/>
            <a:ext cx="6069290" cy="369332"/>
          </a:xfrm>
          <a:prstGeom prst="rect">
            <a:avLst/>
          </a:prstGeom>
        </p:spPr>
        <p:txBody>
          <a:bodyPr wrap="none">
            <a:spAutoFit/>
          </a:bodyPr>
          <a:lstStyle/>
          <a:p>
            <a:r>
              <a:rPr lang="en-GB" dirty="0">
                <a:hlinkClick r:id="rId7"/>
              </a:rPr>
              <a:t>https://www.youtube.com/watch?v=j3tA3fFCP34&amp;safe=active</a:t>
            </a:r>
            <a:endParaRPr lang="en-GB" dirty="0"/>
          </a:p>
        </p:txBody>
      </p:sp>
    </p:spTree>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39" name="组合 8"/>
          <p:cNvGrpSpPr/>
          <p:nvPr/>
        </p:nvGrpSpPr>
        <p:grpSpPr>
          <a:xfrm>
            <a:off x="7786616" y="1870955"/>
            <a:ext cx="288432" cy="781970"/>
            <a:chOff x="0" y="0"/>
            <a:chExt cx="288431" cy="781968"/>
          </a:xfrm>
        </p:grpSpPr>
        <p:pic>
          <p:nvPicPr>
            <p:cNvPr id="636" name="图片 9" descr="图片 9"/>
            <p:cNvPicPr>
              <a:picLocks noChangeAspect="1"/>
            </p:cNvPicPr>
            <p:nvPr/>
          </p:nvPicPr>
          <p:blipFill>
            <a:blip r:embed="rId2"/>
            <a:stretch>
              <a:fillRect/>
            </a:stretch>
          </p:blipFill>
          <p:spPr>
            <a:xfrm rot="10800000">
              <a:off x="92680" y="0"/>
              <a:ext cx="195751" cy="781969"/>
            </a:xfrm>
            <a:prstGeom prst="rect">
              <a:avLst/>
            </a:prstGeom>
            <a:ln w="12700" cap="flat">
              <a:noFill/>
              <a:miter lim="400000"/>
            </a:ln>
            <a:effectLst/>
          </p:spPr>
        </p:pic>
        <p:pic>
          <p:nvPicPr>
            <p:cNvPr id="637" name="图片 10" descr="图片 10"/>
            <p:cNvPicPr>
              <a:picLocks noChangeAspect="1"/>
            </p:cNvPicPr>
            <p:nvPr/>
          </p:nvPicPr>
          <p:blipFill>
            <a:blip r:embed="rId3"/>
            <a:stretch>
              <a:fillRect/>
            </a:stretch>
          </p:blipFill>
          <p:spPr>
            <a:xfrm>
              <a:off x="0" y="546281"/>
              <a:ext cx="84801" cy="217747"/>
            </a:xfrm>
            <a:prstGeom prst="rect">
              <a:avLst/>
            </a:prstGeom>
            <a:ln w="12700" cap="flat">
              <a:noFill/>
              <a:miter lim="400000"/>
            </a:ln>
            <a:effectLst/>
          </p:spPr>
        </p:pic>
        <p:pic>
          <p:nvPicPr>
            <p:cNvPr id="638" name="图片 11" descr="图片 11"/>
            <p:cNvPicPr>
              <a:picLocks noChangeAspect="1"/>
            </p:cNvPicPr>
            <p:nvPr/>
          </p:nvPicPr>
          <p:blipFill>
            <a:blip r:embed="rId4"/>
            <a:stretch>
              <a:fillRect/>
            </a:stretch>
          </p:blipFill>
          <p:spPr>
            <a:xfrm>
              <a:off x="14312" y="176901"/>
              <a:ext cx="140977" cy="369381"/>
            </a:xfrm>
            <a:prstGeom prst="rect">
              <a:avLst/>
            </a:prstGeom>
            <a:ln w="12700" cap="flat">
              <a:noFill/>
              <a:miter lim="400000"/>
            </a:ln>
            <a:effectLst/>
          </p:spPr>
        </p:pic>
      </p:grpSp>
      <p:pic>
        <p:nvPicPr>
          <p:cNvPr id="640" name="图片 12" descr="图片 12"/>
          <p:cNvPicPr>
            <a:picLocks noChangeAspect="1"/>
          </p:cNvPicPr>
          <p:nvPr/>
        </p:nvPicPr>
        <p:blipFill>
          <a:blip r:embed="rId5"/>
          <a:stretch>
            <a:fillRect/>
          </a:stretch>
        </p:blipFill>
        <p:spPr>
          <a:xfrm>
            <a:off x="7552410" y="2791760"/>
            <a:ext cx="756844" cy="543148"/>
          </a:xfrm>
          <a:prstGeom prst="rect">
            <a:avLst/>
          </a:prstGeom>
          <a:ln w="12700">
            <a:miter lim="400000"/>
          </a:ln>
        </p:spPr>
      </p:pic>
      <p:sp>
        <p:nvSpPr>
          <p:cNvPr id="641" name="椭圆 15"/>
          <p:cNvSpPr/>
          <p:nvPr/>
        </p:nvSpPr>
        <p:spPr>
          <a:xfrm>
            <a:off x="5037508" y="864518"/>
            <a:ext cx="1591206" cy="1467338"/>
          </a:xfrm>
          <a:prstGeom prst="ellipse">
            <a:avLst/>
          </a:prstGeom>
          <a:ln w="79375">
            <a:solidFill>
              <a:srgbClr val="DBA392"/>
            </a:solidFill>
            <a:miter/>
          </a:ln>
        </p:spPr>
        <p:txBody>
          <a:bodyPr lIns="45719" rIns="45719" anchor="ctr"/>
          <a:lstStyle/>
          <a:p>
            <a:pPr algn="ctr">
              <a:defRPr>
                <a:solidFill>
                  <a:srgbClr val="FFFFFF"/>
                </a:solidFill>
              </a:defRPr>
            </a:pPr>
            <a:endParaRPr/>
          </a:p>
        </p:txBody>
      </p:sp>
      <p:sp>
        <p:nvSpPr>
          <p:cNvPr id="642" name="文本框 16"/>
          <p:cNvSpPr txBox="1"/>
          <p:nvPr/>
        </p:nvSpPr>
        <p:spPr>
          <a:xfrm rot="21562577">
            <a:off x="5360298" y="930167"/>
            <a:ext cx="1143140" cy="13360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7000">
                <a:solidFill>
                  <a:srgbClr val="DBA392"/>
                </a:solidFill>
                <a:latin typeface="方正康体简体"/>
                <a:ea typeface="方正康体简体"/>
                <a:cs typeface="方正康体简体"/>
                <a:sym typeface="方正康体简体"/>
              </a:defRPr>
            </a:lvl1pPr>
          </a:lstStyle>
          <a:p>
            <a:r>
              <a:t>茶</a:t>
            </a:r>
          </a:p>
        </p:txBody>
      </p:sp>
      <p:sp>
        <p:nvSpPr>
          <p:cNvPr id="643" name="文本框 17"/>
          <p:cNvSpPr txBox="1"/>
          <p:nvPr/>
        </p:nvSpPr>
        <p:spPr>
          <a:xfrm rot="66238">
            <a:off x="5274828" y="3547506"/>
            <a:ext cx="2068474" cy="6629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defRPr sz="3200">
                <a:solidFill>
                  <a:srgbClr val="3B4E66"/>
                </a:solidFill>
                <a:latin typeface="方正古隶简体"/>
                <a:ea typeface="方正古隶简体"/>
                <a:cs typeface="方正古隶简体"/>
                <a:sym typeface="方正古隶简体"/>
              </a:defRPr>
            </a:lvl1pPr>
          </a:lstStyle>
          <a:p>
            <a:r>
              <a:t>禅 茶 一 味</a:t>
            </a:r>
          </a:p>
        </p:txBody>
      </p:sp>
      <p:sp>
        <p:nvSpPr>
          <p:cNvPr id="644" name="文本框 18"/>
          <p:cNvSpPr txBox="1"/>
          <p:nvPr/>
        </p:nvSpPr>
        <p:spPr>
          <a:xfrm rot="21541912">
            <a:off x="6488219" y="4391875"/>
            <a:ext cx="1726988" cy="4470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defRPr sz="2000">
                <a:solidFill>
                  <a:srgbClr val="7E96A7"/>
                </a:solidFill>
                <a:latin typeface="方正行楷简体"/>
                <a:ea typeface="方正行楷简体"/>
                <a:cs typeface="方正行楷简体"/>
                <a:sym typeface="方正行楷简体"/>
              </a:defRPr>
            </a:lvl1pPr>
          </a:lstStyle>
          <a:p>
            <a:r>
              <a:t>一 茶 一 世  界</a:t>
            </a:r>
          </a:p>
        </p:txBody>
      </p:sp>
      <p:sp>
        <p:nvSpPr>
          <p:cNvPr id="645" name="文本框 23"/>
          <p:cNvSpPr txBox="1"/>
          <p:nvPr/>
        </p:nvSpPr>
        <p:spPr>
          <a:xfrm>
            <a:off x="4750777" y="5386408"/>
            <a:ext cx="2164667" cy="7010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defRPr sz="4000">
                <a:solidFill>
                  <a:srgbClr val="032D49"/>
                </a:solidFill>
                <a:latin typeface="方正剪纸简体"/>
                <a:ea typeface="方正剪纸简体"/>
                <a:cs typeface="方正剪纸简体"/>
                <a:sym typeface="方正剪纸简体"/>
              </a:defRPr>
            </a:lvl1pPr>
          </a:lstStyle>
          <a:p>
            <a:r>
              <a:t>THANKS</a:t>
            </a:r>
          </a:p>
        </p:txBody>
      </p:sp>
    </p:spTree>
    <p:extLst>
      <p:ext uri="{BB962C8B-B14F-4D97-AF65-F5344CB8AC3E}">
        <p14:creationId xmlns:p14="http://schemas.microsoft.com/office/powerpoint/2010/main" val="2849487648"/>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DBA392"/>
        </a:solidFill>
        <a:effectLst/>
      </p:bgPr>
    </p:bg>
    <p:spTree>
      <p:nvGrpSpPr>
        <p:cNvPr id="1" name=""/>
        <p:cNvGrpSpPr/>
        <p:nvPr/>
      </p:nvGrpSpPr>
      <p:grpSpPr>
        <a:xfrm>
          <a:off x="0" y="0"/>
          <a:ext cx="0" cy="0"/>
          <a:chOff x="0" y="0"/>
          <a:chExt cx="0" cy="0"/>
        </a:xfrm>
      </p:grpSpPr>
      <p:sp>
        <p:nvSpPr>
          <p:cNvPr id="188" name="Story says original idea came from legendary emperor Shen Nong because he had all water boiled as hygienic precaution…"/>
          <p:cNvSpPr txBox="1"/>
          <p:nvPr/>
        </p:nvSpPr>
        <p:spPr>
          <a:xfrm>
            <a:off x="2906893" y="1097280"/>
            <a:ext cx="7775214" cy="4663441"/>
          </a:xfrm>
          <a:prstGeom prst="rect">
            <a:avLst/>
          </a:prstGeom>
          <a:solidFill>
            <a:srgbClr val="DBA392"/>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gn="ctr">
              <a:defRPr sz="2650">
                <a:solidFill>
                  <a:srgbClr val="FFFFFF"/>
                </a:solidFill>
              </a:defRPr>
            </a:pPr>
            <a:endParaRPr b="1" dirty="0">
              <a:solidFill>
                <a:srgbClr val="666666"/>
              </a:solidFill>
              <a:uFill>
                <a:solidFill>
                  <a:srgbClr val="666666"/>
                </a:solidFill>
              </a:uFill>
              <a:latin typeface="Georgia"/>
              <a:ea typeface="Georgia"/>
              <a:cs typeface="Georgia"/>
              <a:sym typeface="Georgia"/>
            </a:endParaRPr>
          </a:p>
          <a:p>
            <a:pPr algn="ctr">
              <a:defRPr sz="2650">
                <a:solidFill>
                  <a:srgbClr val="FFFFFF"/>
                </a:solidFill>
              </a:defRPr>
            </a:pPr>
            <a:endParaRPr b="1" dirty="0">
              <a:solidFill>
                <a:srgbClr val="666666"/>
              </a:solidFill>
              <a:uFill>
                <a:solidFill>
                  <a:srgbClr val="666666"/>
                </a:solidFill>
              </a:uFill>
              <a:latin typeface="Georgia"/>
              <a:ea typeface="Georgia"/>
              <a:cs typeface="Georgia"/>
              <a:sym typeface="Georgia"/>
            </a:endParaRPr>
          </a:p>
          <a:p>
            <a:pPr algn="ctr">
              <a:defRPr sz="2650" b="1">
                <a:solidFill>
                  <a:srgbClr val="666666"/>
                </a:solidFill>
                <a:uFill>
                  <a:solidFill>
                    <a:srgbClr val="666666"/>
                  </a:solidFill>
                </a:uFill>
                <a:latin typeface="Georgia"/>
                <a:ea typeface="Georgia"/>
                <a:cs typeface="Georgia"/>
                <a:sym typeface="Georgia"/>
              </a:defRPr>
            </a:pPr>
            <a:r>
              <a:rPr dirty="0"/>
              <a:t>Story says original idea came from legendary emperor Shen Nong because he had all water boiled as hygienic precaution </a:t>
            </a:r>
          </a:p>
          <a:p>
            <a:pPr algn="ctr">
              <a:defRPr sz="2650" b="1">
                <a:solidFill>
                  <a:srgbClr val="666666"/>
                </a:solidFill>
                <a:uFill>
                  <a:solidFill>
                    <a:srgbClr val="666666"/>
                  </a:solidFill>
                </a:uFill>
                <a:latin typeface="Georgia"/>
                <a:ea typeface="Georgia"/>
                <a:cs typeface="Georgia"/>
                <a:sym typeface="Georgia"/>
              </a:defRPr>
            </a:pPr>
            <a:endParaRPr dirty="0"/>
          </a:p>
          <a:p>
            <a:pPr algn="ctr">
              <a:defRPr sz="2650" b="1">
                <a:solidFill>
                  <a:srgbClr val="666666"/>
                </a:solidFill>
                <a:uFill>
                  <a:solidFill>
                    <a:srgbClr val="666666"/>
                  </a:solidFill>
                </a:uFill>
                <a:latin typeface="Georgia"/>
                <a:ea typeface="Georgia"/>
                <a:cs typeface="Georgia"/>
                <a:sym typeface="Georgia"/>
              </a:defRPr>
            </a:pPr>
            <a:r>
              <a:rPr dirty="0"/>
              <a:t>When the emperor was travel</a:t>
            </a:r>
            <a:r>
              <a:rPr lang="en-GB" dirty="0"/>
              <a:t>l</a:t>
            </a:r>
            <a:r>
              <a:rPr dirty="0" err="1"/>
              <a:t>ing</a:t>
            </a:r>
            <a:r>
              <a:rPr dirty="0"/>
              <a:t>, he stopped to rest and servants began to boil water to drink. Dried leaves from a bush fell into boiling water, and the emperor decided to drink it and found he liked it. </a:t>
            </a:r>
          </a:p>
        </p:txBody>
      </p:sp>
      <p:pic>
        <p:nvPicPr>
          <p:cNvPr id="189" name="图片 22" descr="图片 22"/>
          <p:cNvPicPr>
            <a:picLocks noChangeAspect="1"/>
          </p:cNvPicPr>
          <p:nvPr/>
        </p:nvPicPr>
        <p:blipFill>
          <a:blip r:embed="rId2"/>
          <a:stretch>
            <a:fillRect/>
          </a:stretch>
        </p:blipFill>
        <p:spPr>
          <a:xfrm>
            <a:off x="288860" y="3763391"/>
            <a:ext cx="2774028" cy="287166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9516"/>
                </a:lnTo>
                <a:lnTo>
                  <a:pt x="21544" y="9537"/>
                </a:lnTo>
                <a:cubicBezTo>
                  <a:pt x="21256" y="9619"/>
                  <a:pt x="20960" y="9660"/>
                  <a:pt x="20654" y="9660"/>
                </a:cubicBezTo>
                <a:cubicBezTo>
                  <a:pt x="18211" y="9660"/>
                  <a:pt x="16229" y="6928"/>
                  <a:pt x="16229" y="3558"/>
                </a:cubicBezTo>
                <a:cubicBezTo>
                  <a:pt x="16229" y="2295"/>
                  <a:pt x="16509" y="1120"/>
                  <a:pt x="16986" y="146"/>
                </a:cubicBezTo>
                <a:lnTo>
                  <a:pt x="17073" y="0"/>
                </a:lnTo>
                <a:lnTo>
                  <a:pt x="0" y="0"/>
                </a:lnTo>
                <a:close/>
              </a:path>
            </a:pathLst>
          </a:custGeom>
          <a:ln w="12700">
            <a:miter lim="400000"/>
          </a:ln>
        </p:spPr>
      </p:pic>
      <p:sp>
        <p:nvSpPr>
          <p:cNvPr id="190" name="椭圆 13"/>
          <p:cNvSpPr/>
          <p:nvPr/>
        </p:nvSpPr>
        <p:spPr>
          <a:xfrm flipH="1">
            <a:off x="9578202" y="1212806"/>
            <a:ext cx="2656703" cy="1200195"/>
          </a:xfrm>
          <a:prstGeom prst="ellipse">
            <a:avLst/>
          </a:prstGeom>
          <a:ln w="15875">
            <a:solidFill>
              <a:srgbClr val="FFFFFF"/>
            </a:solidFill>
            <a:miter/>
          </a:ln>
        </p:spPr>
        <p:txBody>
          <a:bodyPr lIns="45719" rIns="45719" anchor="ctr"/>
          <a:lstStyle/>
          <a:p>
            <a:pPr algn="ctr">
              <a:defRPr u="sng">
                <a:solidFill>
                  <a:srgbClr val="FFFFFF"/>
                </a:solidFill>
              </a:defRPr>
            </a:pPr>
            <a:endParaRPr/>
          </a:p>
        </p:txBody>
      </p:sp>
      <p:sp>
        <p:nvSpPr>
          <p:cNvPr id="191" name="椭圆 14"/>
          <p:cNvSpPr/>
          <p:nvPr/>
        </p:nvSpPr>
        <p:spPr>
          <a:xfrm flipH="1">
            <a:off x="9947316" y="1379557"/>
            <a:ext cx="1918473" cy="866693"/>
          </a:xfrm>
          <a:prstGeom prst="ellipse">
            <a:avLst/>
          </a:prstGeom>
          <a:ln w="15875">
            <a:solidFill>
              <a:srgbClr val="FFFFFF"/>
            </a:solidFill>
            <a:miter/>
          </a:ln>
        </p:spPr>
        <p:txBody>
          <a:bodyPr lIns="45719" rIns="45719" anchor="ctr"/>
          <a:lstStyle/>
          <a:p>
            <a:pPr algn="ctr">
              <a:defRPr u="sng">
                <a:solidFill>
                  <a:srgbClr val="FFFFFF"/>
                </a:solidFill>
              </a:defRPr>
            </a:pPr>
            <a:endParaRPr/>
          </a:p>
        </p:txBody>
      </p:sp>
      <p:sp>
        <p:nvSpPr>
          <p:cNvPr id="192" name="椭圆 15"/>
          <p:cNvSpPr/>
          <p:nvPr/>
        </p:nvSpPr>
        <p:spPr>
          <a:xfrm flipH="1">
            <a:off x="10338995" y="1601327"/>
            <a:ext cx="1135117" cy="423151"/>
          </a:xfrm>
          <a:prstGeom prst="ellipse">
            <a:avLst/>
          </a:prstGeom>
          <a:ln w="38100">
            <a:solidFill>
              <a:srgbClr val="FFFFFF"/>
            </a:solidFill>
            <a:miter/>
          </a:ln>
        </p:spPr>
        <p:txBody>
          <a:bodyPr lIns="45719" rIns="45719" anchor="ctr"/>
          <a:lstStyle/>
          <a:p>
            <a:pPr algn="ctr">
              <a:defRPr u="sng">
                <a:solidFill>
                  <a:srgbClr val="FFFFFF"/>
                </a:solidFill>
              </a:defRPr>
            </a:pPr>
            <a:endParaRPr/>
          </a:p>
        </p:txBody>
      </p:sp>
      <p:sp>
        <p:nvSpPr>
          <p:cNvPr id="193" name="任意多边形 16"/>
          <p:cNvSpPr/>
          <p:nvPr/>
        </p:nvSpPr>
        <p:spPr>
          <a:xfrm flipH="1">
            <a:off x="10653068" y="1434577"/>
            <a:ext cx="506979" cy="459576"/>
          </a:xfrm>
          <a:custGeom>
            <a:avLst/>
            <a:gdLst/>
            <a:ahLst/>
            <a:cxnLst>
              <a:cxn ang="0">
                <a:pos x="wd2" y="hd2"/>
              </a:cxn>
              <a:cxn ang="5400000">
                <a:pos x="wd2" y="hd2"/>
              </a:cxn>
              <a:cxn ang="10800000">
                <a:pos x="wd2" y="hd2"/>
              </a:cxn>
              <a:cxn ang="16200000">
                <a:pos x="wd2" y="hd2"/>
              </a:cxn>
            </a:cxnLst>
            <a:rect l="0" t="0" r="r" b="b"/>
            <a:pathLst>
              <a:path w="21579" h="18514" extrusionOk="0">
                <a:moveTo>
                  <a:pt x="10213" y="0"/>
                </a:moveTo>
                <a:cubicBezTo>
                  <a:pt x="19962" y="28"/>
                  <a:pt x="19748" y="6123"/>
                  <a:pt x="21559" y="15970"/>
                </a:cubicBezTo>
                <a:lnTo>
                  <a:pt x="21579" y="16627"/>
                </a:lnTo>
                <a:cubicBezTo>
                  <a:pt x="21586" y="16847"/>
                  <a:pt x="3603" y="16773"/>
                  <a:pt x="7" y="16627"/>
                </a:cubicBezTo>
                <a:cubicBezTo>
                  <a:pt x="5" y="16336"/>
                  <a:pt x="14" y="21574"/>
                  <a:pt x="0" y="15752"/>
                </a:cubicBezTo>
                <a:cubicBezTo>
                  <a:pt x="-14" y="9930"/>
                  <a:pt x="1073" y="-26"/>
                  <a:pt x="10213" y="0"/>
                </a:cubicBezTo>
                <a:close/>
              </a:path>
            </a:pathLst>
          </a:custGeom>
          <a:solidFill>
            <a:srgbClr val="FFFFFF"/>
          </a:solidFill>
          <a:ln w="12700">
            <a:miter lim="400000"/>
          </a:ln>
        </p:spPr>
        <p:txBody>
          <a:bodyPr lIns="45719" rIns="45719" anchor="ctr"/>
          <a:lstStyle/>
          <a:p>
            <a:pPr algn="ctr">
              <a:defRPr u="sng">
                <a:solidFill>
                  <a:srgbClr val="FFFFFF"/>
                </a:solidFill>
              </a:defRPr>
            </a:pPr>
            <a:endParaRPr/>
          </a:p>
        </p:txBody>
      </p:sp>
      <p:pic>
        <p:nvPicPr>
          <p:cNvPr id="194" name="图片 17" descr="图片 17"/>
          <p:cNvPicPr>
            <a:picLocks noChangeAspect="1"/>
          </p:cNvPicPr>
          <p:nvPr/>
        </p:nvPicPr>
        <p:blipFill>
          <a:blip r:embed="rId3"/>
          <a:stretch>
            <a:fillRect/>
          </a:stretch>
        </p:blipFill>
        <p:spPr>
          <a:xfrm flipH="1">
            <a:off x="10653793" y="3642"/>
            <a:ext cx="1012500" cy="1375915"/>
          </a:xfrm>
          <a:prstGeom prst="rect">
            <a:avLst/>
          </a:prstGeom>
          <a:ln w="12700">
            <a:miter lim="400000"/>
          </a:ln>
        </p:spPr>
      </p:pic>
      <p:sp>
        <p:nvSpPr>
          <p:cNvPr id="195" name="泪滴形 18"/>
          <p:cNvSpPr/>
          <p:nvPr/>
        </p:nvSpPr>
        <p:spPr>
          <a:xfrm rot="2613137" flipH="1">
            <a:off x="10751172" y="175871"/>
            <a:ext cx="183187" cy="186109"/>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FFFFFF"/>
          </a:solidFill>
          <a:ln w="12700">
            <a:miter lim="400000"/>
          </a:ln>
        </p:spPr>
        <p:txBody>
          <a:bodyPr lIns="45719" rIns="45719" anchor="ctr"/>
          <a:lstStyle/>
          <a:p>
            <a:pPr algn="ctr">
              <a:defRPr u="sng">
                <a:solidFill>
                  <a:srgbClr val="FFFFFF"/>
                </a:solidFill>
              </a:defRPr>
            </a:pPr>
            <a:endParaRPr/>
          </a:p>
        </p:txBody>
      </p:sp>
      <p:sp>
        <p:nvSpPr>
          <p:cNvPr id="196" name="文本框 19"/>
          <p:cNvSpPr txBox="1"/>
          <p:nvPr/>
        </p:nvSpPr>
        <p:spPr>
          <a:xfrm rot="21559409">
            <a:off x="9178947" y="169629"/>
            <a:ext cx="1856816" cy="10439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p>
            <a:pPr>
              <a:defRPr sz="5400">
                <a:solidFill>
                  <a:srgbClr val="FFFFFF"/>
                </a:solidFill>
                <a:latin typeface="方正古隶简体"/>
                <a:ea typeface="方正古隶简体"/>
                <a:cs typeface="方正古隶简体"/>
                <a:sym typeface="方正古隶简体"/>
              </a:defRPr>
            </a:pPr>
            <a:r>
              <a:t>茶  世</a:t>
            </a:r>
          </a:p>
        </p:txBody>
      </p:sp>
      <p:pic>
        <p:nvPicPr>
          <p:cNvPr id="197" name="图片 20" descr="图片 20"/>
          <p:cNvPicPr>
            <a:picLocks noChangeAspect="1"/>
          </p:cNvPicPr>
          <p:nvPr/>
        </p:nvPicPr>
        <p:blipFill>
          <a:blip r:embed="rId4"/>
          <a:stretch>
            <a:fillRect/>
          </a:stretch>
        </p:blipFill>
        <p:spPr>
          <a:xfrm>
            <a:off x="2277138" y="1230908"/>
            <a:ext cx="827147" cy="3551588"/>
          </a:xfrm>
          <a:prstGeom prst="rect">
            <a:avLst/>
          </a:prstGeom>
          <a:ln w="12700">
            <a:miter lim="400000"/>
          </a:ln>
        </p:spPr>
      </p:pic>
      <p:pic>
        <p:nvPicPr>
          <p:cNvPr id="198" name="图片 23" descr="图片 23"/>
          <p:cNvPicPr>
            <a:picLocks noChangeAspect="1"/>
          </p:cNvPicPr>
          <p:nvPr/>
        </p:nvPicPr>
        <p:blipFill>
          <a:blip r:embed="rId5"/>
          <a:stretch>
            <a:fillRect/>
          </a:stretch>
        </p:blipFill>
        <p:spPr>
          <a:xfrm>
            <a:off x="3258606" y="3422336"/>
            <a:ext cx="271912" cy="925100"/>
          </a:xfrm>
          <a:prstGeom prst="rect">
            <a:avLst/>
          </a:prstGeom>
          <a:ln w="12700">
            <a:miter lim="400000"/>
          </a:ln>
        </p:spPr>
      </p:pic>
      <p:pic>
        <p:nvPicPr>
          <p:cNvPr id="199" name="图片 24" descr="图片 24"/>
          <p:cNvPicPr>
            <a:picLocks noChangeAspect="1"/>
          </p:cNvPicPr>
          <p:nvPr/>
        </p:nvPicPr>
        <p:blipFill>
          <a:blip r:embed="rId6"/>
          <a:stretch>
            <a:fillRect/>
          </a:stretch>
        </p:blipFill>
        <p:spPr>
          <a:xfrm flipH="1">
            <a:off x="2817889" y="2427552"/>
            <a:ext cx="349255" cy="915105"/>
          </a:xfrm>
          <a:prstGeom prst="rect">
            <a:avLst/>
          </a:prstGeom>
          <a:ln w="12700">
            <a:miter lim="400000"/>
          </a:ln>
        </p:spPr>
      </p:pic>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5F4F2"/>
        </a:solidFill>
        <a:effectLst/>
      </p:bgPr>
    </p:bg>
    <p:spTree>
      <p:nvGrpSpPr>
        <p:cNvPr id="1" name=""/>
        <p:cNvGrpSpPr/>
        <p:nvPr/>
      </p:nvGrpSpPr>
      <p:grpSpPr>
        <a:xfrm>
          <a:off x="0" y="0"/>
          <a:ext cx="0" cy="0"/>
          <a:chOff x="0" y="0"/>
          <a:chExt cx="0" cy="0"/>
        </a:xfrm>
      </p:grpSpPr>
      <p:sp>
        <p:nvSpPr>
          <p:cNvPr id="201" name="文本框 33"/>
          <p:cNvSpPr txBox="1"/>
          <p:nvPr/>
        </p:nvSpPr>
        <p:spPr>
          <a:xfrm rot="21526555">
            <a:off x="1982617" y="3416722"/>
            <a:ext cx="202938" cy="5232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defRPr sz="2800">
                <a:solidFill>
                  <a:srgbClr val="032D49"/>
                </a:solidFill>
                <a:latin typeface="方正古隶简体"/>
                <a:ea typeface="方正古隶简体"/>
                <a:cs typeface="方正古隶简体"/>
                <a:sym typeface="方正古隶简体"/>
              </a:defRPr>
            </a:lvl1pPr>
          </a:lstStyle>
          <a:p>
            <a:r>
              <a:t> </a:t>
            </a:r>
          </a:p>
        </p:txBody>
      </p:sp>
      <p:pic>
        <p:nvPicPr>
          <p:cNvPr id="202" name="线条" descr="线条"/>
          <p:cNvPicPr>
            <a:picLocks/>
          </p:cNvPicPr>
          <p:nvPr/>
        </p:nvPicPr>
        <p:blipFill>
          <a:blip r:embed="rId2"/>
          <a:stretch>
            <a:fillRect/>
          </a:stretch>
        </p:blipFill>
        <p:spPr>
          <a:xfrm>
            <a:off x="73167" y="4112331"/>
            <a:ext cx="12243191" cy="401377"/>
          </a:xfrm>
          <a:prstGeom prst="rect">
            <a:avLst/>
          </a:prstGeom>
        </p:spPr>
      </p:pic>
      <p:sp>
        <p:nvSpPr>
          <p:cNvPr id="204" name="5000 thousands years ago"/>
          <p:cNvSpPr txBox="1"/>
          <p:nvPr/>
        </p:nvSpPr>
        <p:spPr>
          <a:xfrm>
            <a:off x="100329" y="4477911"/>
            <a:ext cx="1115553" cy="8915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r>
              <a:t>5000 thousands years ago </a:t>
            </a:r>
          </a:p>
        </p:txBody>
      </p:sp>
      <p:sp>
        <p:nvSpPr>
          <p:cNvPr id="205" name="The discovery of tea;…"/>
          <p:cNvSpPr txBox="1"/>
          <p:nvPr/>
        </p:nvSpPr>
        <p:spPr>
          <a:xfrm>
            <a:off x="-25213" y="2575085"/>
            <a:ext cx="2569962" cy="8915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r>
              <a:t>The discovery of tea;</a:t>
            </a:r>
          </a:p>
          <a:p>
            <a:r>
              <a:t>Used as medicine and vegetable</a:t>
            </a:r>
          </a:p>
        </p:txBody>
      </p:sp>
      <p:sp>
        <p:nvSpPr>
          <p:cNvPr id="206" name="Tang Dynasty (618-907)"/>
          <p:cNvSpPr txBox="1"/>
          <p:nvPr/>
        </p:nvSpPr>
        <p:spPr>
          <a:xfrm>
            <a:off x="4139975" y="5159413"/>
            <a:ext cx="2470843" cy="3581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p>
            <a:r>
              <a:t>Tang Dynasty (618-907)</a:t>
            </a:r>
          </a:p>
        </p:txBody>
      </p:sp>
      <p:sp>
        <p:nvSpPr>
          <p:cNvPr id="207" name="Tea became into a beverage,…"/>
          <p:cNvSpPr txBox="1"/>
          <p:nvPr/>
        </p:nvSpPr>
        <p:spPr>
          <a:xfrm>
            <a:off x="3829944" y="1977108"/>
            <a:ext cx="4678448" cy="6248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r>
              <a:t>Tea became into a beverage, </a:t>
            </a:r>
          </a:p>
          <a:p>
            <a:r>
              <a:t>Tea culture , tea ceremony come into being </a:t>
            </a:r>
          </a:p>
        </p:txBody>
      </p:sp>
      <p:sp>
        <p:nvSpPr>
          <p:cNvPr id="208" name="16th century"/>
          <p:cNvSpPr txBox="1"/>
          <p:nvPr/>
        </p:nvSpPr>
        <p:spPr>
          <a:xfrm>
            <a:off x="8585244" y="4582368"/>
            <a:ext cx="1408211" cy="3581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p>
            <a:r>
              <a:t>16th century</a:t>
            </a:r>
          </a:p>
        </p:txBody>
      </p:sp>
      <p:sp>
        <p:nvSpPr>
          <p:cNvPr id="209" name="Tea was introduced to Europe"/>
          <p:cNvSpPr txBox="1"/>
          <p:nvPr/>
        </p:nvSpPr>
        <p:spPr>
          <a:xfrm>
            <a:off x="7453630" y="3583930"/>
            <a:ext cx="3214239" cy="3581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p>
            <a:r>
              <a:t>Tea was introduced to Europe </a:t>
            </a:r>
          </a:p>
        </p:txBody>
      </p:sp>
      <p:sp>
        <p:nvSpPr>
          <p:cNvPr id="210" name="17th century"/>
          <p:cNvSpPr txBox="1"/>
          <p:nvPr/>
        </p:nvSpPr>
        <p:spPr>
          <a:xfrm>
            <a:off x="10221126" y="4582368"/>
            <a:ext cx="1408210" cy="3581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p>
            <a:r>
              <a:t>17th century</a:t>
            </a:r>
          </a:p>
        </p:txBody>
      </p:sp>
      <p:sp>
        <p:nvSpPr>
          <p:cNvPr id="211" name="Tea was introduced to uk"/>
          <p:cNvSpPr txBox="1"/>
          <p:nvPr/>
        </p:nvSpPr>
        <p:spPr>
          <a:xfrm>
            <a:off x="9286764" y="2584785"/>
            <a:ext cx="2559353" cy="36933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p>
            <a:r>
              <a:rPr dirty="0"/>
              <a:t>Tea was introduced to </a:t>
            </a:r>
            <a:r>
              <a:rPr lang="en-GB" dirty="0"/>
              <a:t>UK</a:t>
            </a:r>
            <a:r>
              <a:rPr dirty="0"/>
              <a:t> </a:t>
            </a:r>
          </a:p>
        </p:txBody>
      </p:sp>
      <p:sp>
        <p:nvSpPr>
          <p:cNvPr id="212" name="11-12th century"/>
          <p:cNvSpPr txBox="1"/>
          <p:nvPr/>
        </p:nvSpPr>
        <p:spPr>
          <a:xfrm>
            <a:off x="6204503" y="4429968"/>
            <a:ext cx="1731911" cy="3581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p>
            <a:r>
              <a:t>11-12th century</a:t>
            </a:r>
          </a:p>
        </p:txBody>
      </p:sp>
      <p:sp>
        <p:nvSpPr>
          <p:cNvPr id="213" name="Spread to other asian countries"/>
          <p:cNvSpPr txBox="1"/>
          <p:nvPr/>
        </p:nvSpPr>
        <p:spPr>
          <a:xfrm>
            <a:off x="5561329" y="3055528"/>
            <a:ext cx="3061092" cy="36933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p>
            <a:r>
              <a:rPr dirty="0"/>
              <a:t>Spread to other </a:t>
            </a:r>
            <a:r>
              <a:rPr lang="en-GB" dirty="0"/>
              <a:t>A</a:t>
            </a:r>
            <a:r>
              <a:rPr dirty="0" err="1"/>
              <a:t>sian</a:t>
            </a:r>
            <a:r>
              <a:rPr dirty="0"/>
              <a:t> countries</a:t>
            </a:r>
          </a:p>
        </p:txBody>
      </p:sp>
      <p:sp>
        <p:nvSpPr>
          <p:cNvPr id="214" name="线条"/>
          <p:cNvSpPr/>
          <p:nvPr/>
        </p:nvSpPr>
        <p:spPr>
          <a:xfrm flipV="1">
            <a:off x="5184896" y="2746584"/>
            <a:ext cx="1" cy="2268194"/>
          </a:xfrm>
          <a:prstGeom prst="line">
            <a:avLst/>
          </a:prstGeom>
          <a:ln w="50800">
            <a:solidFill>
              <a:schemeClr val="accent1"/>
            </a:solidFill>
            <a:miter/>
          </a:ln>
        </p:spPr>
        <p:txBody>
          <a:bodyPr lIns="45719" rIns="45719"/>
          <a:lstStyle/>
          <a:p>
            <a:endParaRPr/>
          </a:p>
        </p:txBody>
      </p:sp>
      <p:sp>
        <p:nvSpPr>
          <p:cNvPr id="215" name="线条"/>
          <p:cNvSpPr/>
          <p:nvPr/>
        </p:nvSpPr>
        <p:spPr>
          <a:xfrm flipV="1">
            <a:off x="6783644" y="3426326"/>
            <a:ext cx="1" cy="891542"/>
          </a:xfrm>
          <a:prstGeom prst="line">
            <a:avLst/>
          </a:prstGeom>
          <a:ln w="50800">
            <a:solidFill>
              <a:schemeClr val="accent1"/>
            </a:solidFill>
            <a:miter/>
          </a:ln>
        </p:spPr>
        <p:txBody>
          <a:bodyPr lIns="45719" rIns="45719"/>
          <a:lstStyle/>
          <a:p>
            <a:endParaRPr/>
          </a:p>
        </p:txBody>
      </p:sp>
      <p:sp>
        <p:nvSpPr>
          <p:cNvPr id="216" name="线条"/>
          <p:cNvSpPr/>
          <p:nvPr/>
        </p:nvSpPr>
        <p:spPr>
          <a:xfrm flipV="1">
            <a:off x="11401567" y="2983229"/>
            <a:ext cx="1" cy="1390226"/>
          </a:xfrm>
          <a:prstGeom prst="line">
            <a:avLst/>
          </a:prstGeom>
          <a:ln w="50800">
            <a:solidFill>
              <a:schemeClr val="accent1"/>
            </a:solidFill>
            <a:miter/>
          </a:ln>
        </p:spPr>
        <p:txBody>
          <a:bodyPr lIns="45719" rIns="45719"/>
          <a:lstStyle/>
          <a:p>
            <a:endParaRPr/>
          </a:p>
        </p:txBody>
      </p:sp>
      <p:sp>
        <p:nvSpPr>
          <p:cNvPr id="217" name="线条"/>
          <p:cNvSpPr/>
          <p:nvPr/>
        </p:nvSpPr>
        <p:spPr>
          <a:xfrm flipV="1">
            <a:off x="8628124" y="3867249"/>
            <a:ext cx="1" cy="401377"/>
          </a:xfrm>
          <a:prstGeom prst="line">
            <a:avLst/>
          </a:prstGeom>
          <a:ln w="50800">
            <a:solidFill>
              <a:schemeClr val="accent1"/>
            </a:solidFill>
            <a:miter/>
          </a:ln>
        </p:spPr>
        <p:txBody>
          <a:bodyPr lIns="45719" rIns="45719"/>
          <a:lstStyle/>
          <a:p>
            <a:endParaRPr/>
          </a:p>
        </p:txBody>
      </p:sp>
      <p:sp>
        <p:nvSpPr>
          <p:cNvPr id="218" name="线条"/>
          <p:cNvSpPr/>
          <p:nvPr/>
        </p:nvSpPr>
        <p:spPr>
          <a:xfrm flipV="1">
            <a:off x="497767" y="3661277"/>
            <a:ext cx="1" cy="624840"/>
          </a:xfrm>
          <a:prstGeom prst="line">
            <a:avLst/>
          </a:prstGeom>
          <a:ln w="50800">
            <a:solidFill>
              <a:schemeClr val="accent1"/>
            </a:solidFill>
            <a:miter/>
          </a:ln>
        </p:spPr>
        <p:txBody>
          <a:bodyPr lIns="45719" rIns="45719"/>
          <a:lstStyle/>
          <a:p>
            <a:endParaRPr/>
          </a:p>
        </p:txBody>
      </p:sp>
      <p:sp>
        <p:nvSpPr>
          <p:cNvPr id="219" name="Han Dynasty (206B.C.- A.D. 220)"/>
          <p:cNvSpPr txBox="1"/>
          <p:nvPr/>
        </p:nvSpPr>
        <p:spPr>
          <a:xfrm>
            <a:off x="1263514" y="4432660"/>
            <a:ext cx="3472308" cy="3581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p>
            <a:r>
              <a:t>Han Dynasty (206B.C.- A.D. 220) </a:t>
            </a:r>
          </a:p>
        </p:txBody>
      </p:sp>
      <p:sp>
        <p:nvSpPr>
          <p:cNvPr id="220" name="线条"/>
          <p:cNvSpPr/>
          <p:nvPr/>
        </p:nvSpPr>
        <p:spPr>
          <a:xfrm flipV="1">
            <a:off x="2999667" y="3849758"/>
            <a:ext cx="1" cy="436359"/>
          </a:xfrm>
          <a:prstGeom prst="line">
            <a:avLst/>
          </a:prstGeom>
          <a:ln w="50800">
            <a:solidFill>
              <a:schemeClr val="accent1"/>
            </a:solidFill>
            <a:miter/>
          </a:ln>
        </p:spPr>
        <p:txBody>
          <a:bodyPr lIns="45719" rIns="45719"/>
          <a:lstStyle/>
          <a:p>
            <a:endParaRPr/>
          </a:p>
        </p:txBody>
      </p:sp>
      <p:sp>
        <p:nvSpPr>
          <p:cNvPr id="221" name="Herb medicine and drink"/>
          <p:cNvSpPr txBox="1"/>
          <p:nvPr/>
        </p:nvSpPr>
        <p:spPr>
          <a:xfrm>
            <a:off x="1804597" y="3347766"/>
            <a:ext cx="2698997" cy="3581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p>
            <a:r>
              <a:rPr dirty="0"/>
              <a:t>Herb medicine and drink </a:t>
            </a:r>
          </a:p>
        </p:txBody>
      </p:sp>
    </p:spTree>
  </p:cSld>
  <p:clrMapOvr>
    <a:masterClrMapping/>
  </p:clrMapOvr>
  <mc:AlternateContent xmlns:mc="http://schemas.openxmlformats.org/markup-compatibility/2006" xmlns:p14="http://schemas.microsoft.com/office/powerpoint/2010/main">
    <mc:Choice Requires="p14">
      <p:transition spd="slow" p14:dur="1200">
        <p:wipe/>
      </p:transition>
    </mc:Choice>
    <mc:Fallback xmlns="" xmlns:m="http://schemas.openxmlformats.org/officeDocument/2006/math" xmlns:a14="http://schemas.microsoft.com/office/drawing/2010/main">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1" nodeType="afterEffect">
                                  <p:stCondLst>
                                    <p:cond delay="0"/>
                                  </p:stCondLst>
                                  <p:iterate>
                                    <p:tmAbs val="0"/>
                                  </p:iterate>
                                  <p:childTnLst>
                                    <p:set>
                                      <p:cBhvr>
                                        <p:cTn id="6" fill="hold"/>
                                        <p:tgtEl>
                                          <p:spTgt spid="201"/>
                                        </p:tgtEl>
                                        <p:attrNameLst>
                                          <p:attrName>style.visibility</p:attrName>
                                        </p:attrNameLst>
                                      </p:cBhvr>
                                      <p:to>
                                        <p:strVal val="visible"/>
                                      </p:to>
                                    </p:set>
                                    <p:anim calcmode="lin" valueType="num">
                                      <p:cBhvr>
                                        <p:cTn id="7" dur="750" fill="hold"/>
                                        <p:tgtEl>
                                          <p:spTgt spid="201"/>
                                        </p:tgtEl>
                                        <p:attrNameLst>
                                          <p:attrName>ppt_x</p:attrName>
                                        </p:attrNameLst>
                                      </p:cBhvr>
                                      <p:tavLst>
                                        <p:tav tm="0">
                                          <p:val>
                                            <p:strVal val="#ppt_x"/>
                                          </p:val>
                                        </p:tav>
                                        <p:tav tm="100000">
                                          <p:val>
                                            <p:strVal val="#ppt_x"/>
                                          </p:val>
                                        </p:tav>
                                      </p:tavLst>
                                    </p:anim>
                                    <p:anim calcmode="lin" valueType="num">
                                      <p:cBhvr>
                                        <p:cTn id="8" dur="750" fill="hold"/>
                                        <p:tgtEl>
                                          <p:spTgt spid="20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1" grpId="1" animBg="1" advAuto="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DBA392"/>
        </a:solidFill>
        <a:effectLst/>
      </p:bgPr>
    </p:bg>
    <p:spTree>
      <p:nvGrpSpPr>
        <p:cNvPr id="1" name=""/>
        <p:cNvGrpSpPr/>
        <p:nvPr/>
      </p:nvGrpSpPr>
      <p:grpSpPr>
        <a:xfrm>
          <a:off x="0" y="0"/>
          <a:ext cx="0" cy="0"/>
          <a:chOff x="0" y="0"/>
          <a:chExt cx="0" cy="0"/>
        </a:xfrm>
      </p:grpSpPr>
      <p:pic>
        <p:nvPicPr>
          <p:cNvPr id="223" name="图片 32" descr="图片 32"/>
          <p:cNvPicPr>
            <a:picLocks noChangeAspect="1"/>
          </p:cNvPicPr>
          <p:nvPr/>
        </p:nvPicPr>
        <p:blipFill>
          <a:blip r:embed="rId2"/>
          <a:stretch>
            <a:fillRect/>
          </a:stretch>
        </p:blipFill>
        <p:spPr>
          <a:xfrm>
            <a:off x="110824" y="4656478"/>
            <a:ext cx="1920241" cy="1768280"/>
          </a:xfrm>
          <a:prstGeom prst="rect">
            <a:avLst/>
          </a:prstGeom>
          <a:ln w="12700">
            <a:miter lim="400000"/>
          </a:ln>
        </p:spPr>
      </p:pic>
      <p:pic>
        <p:nvPicPr>
          <p:cNvPr id="224" name="图片 49" descr="图片 49"/>
          <p:cNvPicPr>
            <a:picLocks noChangeAspect="1"/>
          </p:cNvPicPr>
          <p:nvPr/>
        </p:nvPicPr>
        <p:blipFill>
          <a:blip r:embed="rId3"/>
          <a:stretch>
            <a:fillRect/>
          </a:stretch>
        </p:blipFill>
        <p:spPr>
          <a:xfrm>
            <a:off x="1967901" y="2825865"/>
            <a:ext cx="506979" cy="2176856"/>
          </a:xfrm>
          <a:prstGeom prst="rect">
            <a:avLst/>
          </a:prstGeom>
          <a:ln w="12700">
            <a:miter lim="400000"/>
          </a:ln>
        </p:spPr>
      </p:pic>
      <p:pic>
        <p:nvPicPr>
          <p:cNvPr id="225" name="图片 50" descr="图片 50"/>
          <p:cNvPicPr>
            <a:picLocks noChangeAspect="1"/>
          </p:cNvPicPr>
          <p:nvPr/>
        </p:nvPicPr>
        <p:blipFill>
          <a:blip r:embed="rId4"/>
          <a:stretch>
            <a:fillRect/>
          </a:stretch>
        </p:blipFill>
        <p:spPr>
          <a:xfrm>
            <a:off x="1718837" y="4339106"/>
            <a:ext cx="374137" cy="718434"/>
          </a:xfrm>
          <a:prstGeom prst="rect">
            <a:avLst/>
          </a:prstGeom>
          <a:ln w="12700">
            <a:miter lim="400000"/>
          </a:ln>
        </p:spPr>
      </p:pic>
      <p:sp>
        <p:nvSpPr>
          <p:cNvPr id="226" name="China’s Tea Producing Area"/>
          <p:cNvSpPr txBox="1"/>
          <p:nvPr/>
        </p:nvSpPr>
        <p:spPr>
          <a:xfrm>
            <a:off x="2933700" y="63500"/>
            <a:ext cx="6096000" cy="5480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3200" b="1">
                <a:latin typeface="Arial"/>
                <a:ea typeface="Arial"/>
                <a:cs typeface="Arial"/>
                <a:sym typeface="Arial"/>
              </a:defRPr>
            </a:lvl1pPr>
          </a:lstStyle>
          <a:p>
            <a:r>
              <a:t>China’s Tea Producing Area</a:t>
            </a:r>
          </a:p>
        </p:txBody>
      </p:sp>
      <p:sp>
        <p:nvSpPr>
          <p:cNvPr id="227" name="-Mainly divided into four parts"/>
          <p:cNvSpPr txBox="1"/>
          <p:nvPr/>
        </p:nvSpPr>
        <p:spPr>
          <a:xfrm>
            <a:off x="4594225" y="673100"/>
            <a:ext cx="5181511" cy="48620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defRPr sz="2800" b="1" i="1">
                <a:solidFill>
                  <a:srgbClr val="CC0000"/>
                </a:solidFill>
                <a:latin typeface="Arial"/>
                <a:ea typeface="Arial"/>
                <a:cs typeface="Arial"/>
                <a:sym typeface="Arial"/>
              </a:defRPr>
            </a:lvl1pPr>
          </a:lstStyle>
          <a:p>
            <a:r>
              <a:t>-Mainly divided into four parts</a:t>
            </a:r>
          </a:p>
        </p:txBody>
      </p:sp>
      <p:pic>
        <p:nvPicPr>
          <p:cNvPr id="228" name="26222140.jpeg" descr="26222140.jpeg"/>
          <p:cNvPicPr>
            <a:picLocks noChangeAspect="1"/>
          </p:cNvPicPr>
          <p:nvPr/>
        </p:nvPicPr>
        <p:blipFill>
          <a:blip r:embed="rId5"/>
          <a:stretch>
            <a:fillRect/>
          </a:stretch>
        </p:blipFill>
        <p:spPr>
          <a:xfrm>
            <a:off x="2832100" y="1220861"/>
            <a:ext cx="7466883" cy="5558851"/>
          </a:xfrm>
          <a:prstGeom prst="rect">
            <a:avLst/>
          </a:prstGeom>
          <a:ln w="12700">
            <a:miter lim="400000"/>
          </a:ln>
        </p:spPr>
      </p:pic>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5F4F2"/>
        </a:solidFill>
        <a:effectLst/>
      </p:bgPr>
    </p:bg>
    <p:spTree>
      <p:nvGrpSpPr>
        <p:cNvPr id="1" name=""/>
        <p:cNvGrpSpPr/>
        <p:nvPr/>
      </p:nvGrpSpPr>
      <p:grpSpPr>
        <a:xfrm>
          <a:off x="0" y="0"/>
          <a:ext cx="0" cy="0"/>
          <a:chOff x="0" y="0"/>
          <a:chExt cx="0" cy="0"/>
        </a:xfrm>
      </p:grpSpPr>
      <p:sp>
        <p:nvSpPr>
          <p:cNvPr id="230" name="矩形 1"/>
          <p:cNvSpPr/>
          <p:nvPr/>
        </p:nvSpPr>
        <p:spPr>
          <a:xfrm>
            <a:off x="1081627" y="185352"/>
            <a:ext cx="2764228" cy="6250160"/>
          </a:xfrm>
          <a:prstGeom prst="rect">
            <a:avLst/>
          </a:prstGeom>
          <a:solidFill>
            <a:srgbClr val="F1EDEA"/>
          </a:solidFill>
          <a:ln w="12700">
            <a:miter lim="400000"/>
          </a:ln>
        </p:spPr>
        <p:txBody>
          <a:bodyPr lIns="45719" rIns="45719" anchor="ctr"/>
          <a:lstStyle/>
          <a:p>
            <a:pPr algn="ctr">
              <a:defRPr>
                <a:solidFill>
                  <a:srgbClr val="FFFFFF"/>
                </a:solidFill>
              </a:defRPr>
            </a:pPr>
            <a:endParaRPr/>
          </a:p>
        </p:txBody>
      </p:sp>
      <p:sp>
        <p:nvSpPr>
          <p:cNvPr id="231" name="矩形 4"/>
          <p:cNvSpPr/>
          <p:nvPr/>
        </p:nvSpPr>
        <p:spPr>
          <a:xfrm>
            <a:off x="8225056" y="185352"/>
            <a:ext cx="2764228" cy="6250160"/>
          </a:xfrm>
          <a:prstGeom prst="rect">
            <a:avLst/>
          </a:prstGeom>
          <a:solidFill>
            <a:srgbClr val="F1EDEA"/>
          </a:solidFill>
          <a:ln w="12700">
            <a:miter lim="400000"/>
          </a:ln>
        </p:spPr>
        <p:txBody>
          <a:bodyPr lIns="45719" rIns="45719" anchor="ctr"/>
          <a:lstStyle/>
          <a:p>
            <a:pPr algn="ctr">
              <a:defRPr>
                <a:solidFill>
                  <a:srgbClr val="FFFFFF"/>
                </a:solidFill>
              </a:defRPr>
            </a:pPr>
            <a:endParaRPr/>
          </a:p>
        </p:txBody>
      </p:sp>
      <p:sp>
        <p:nvSpPr>
          <p:cNvPr id="232" name="矩形 5"/>
          <p:cNvSpPr/>
          <p:nvPr/>
        </p:nvSpPr>
        <p:spPr>
          <a:xfrm>
            <a:off x="4653341" y="185352"/>
            <a:ext cx="2764228" cy="6250160"/>
          </a:xfrm>
          <a:prstGeom prst="rect">
            <a:avLst/>
          </a:prstGeom>
          <a:solidFill>
            <a:srgbClr val="F1EDEA"/>
          </a:solidFill>
          <a:ln w="12700">
            <a:miter lim="400000"/>
          </a:ln>
        </p:spPr>
        <p:txBody>
          <a:bodyPr lIns="45719" rIns="45719" anchor="ctr"/>
          <a:lstStyle/>
          <a:p>
            <a:pPr algn="ctr">
              <a:defRPr>
                <a:solidFill>
                  <a:srgbClr val="FFFFFF"/>
                </a:solidFill>
              </a:defRPr>
            </a:pPr>
            <a:endParaRPr/>
          </a:p>
        </p:txBody>
      </p:sp>
      <p:pic>
        <p:nvPicPr>
          <p:cNvPr id="233" name="图片 47" descr="图片 47"/>
          <p:cNvPicPr>
            <a:picLocks noChangeAspect="1"/>
          </p:cNvPicPr>
          <p:nvPr/>
        </p:nvPicPr>
        <p:blipFill>
          <a:blip r:embed="rId2"/>
          <a:srcRect r="2"/>
          <a:stretch>
            <a:fillRect/>
          </a:stretch>
        </p:blipFill>
        <p:spPr>
          <a:xfrm>
            <a:off x="5283579" y="4192937"/>
            <a:ext cx="1624807" cy="168377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8848"/>
                </a:lnTo>
                <a:lnTo>
                  <a:pt x="21188" y="9240"/>
                </a:lnTo>
                <a:cubicBezTo>
                  <a:pt x="21019" y="9353"/>
                  <a:pt x="20837" y="9432"/>
                  <a:pt x="20640" y="9474"/>
                </a:cubicBezTo>
                <a:cubicBezTo>
                  <a:pt x="19063" y="9808"/>
                  <a:pt x="17220" y="7577"/>
                  <a:pt x="16519" y="4495"/>
                </a:cubicBezTo>
                <a:cubicBezTo>
                  <a:pt x="16169" y="2954"/>
                  <a:pt x="16169" y="1496"/>
                  <a:pt x="16456" y="377"/>
                </a:cubicBezTo>
                <a:lnTo>
                  <a:pt x="16588" y="0"/>
                </a:lnTo>
                <a:lnTo>
                  <a:pt x="0" y="0"/>
                </a:lnTo>
                <a:close/>
                <a:moveTo>
                  <a:pt x="20835" y="0"/>
                </a:moveTo>
                <a:lnTo>
                  <a:pt x="21030" y="270"/>
                </a:lnTo>
                <a:cubicBezTo>
                  <a:pt x="21200" y="545"/>
                  <a:pt x="21362" y="847"/>
                  <a:pt x="21510" y="1166"/>
                </a:cubicBezTo>
                <a:lnTo>
                  <a:pt x="21600" y="1390"/>
                </a:lnTo>
                <a:lnTo>
                  <a:pt x="21600" y="0"/>
                </a:lnTo>
                <a:lnTo>
                  <a:pt x="20835" y="0"/>
                </a:lnTo>
                <a:close/>
              </a:path>
            </a:pathLst>
          </a:custGeom>
          <a:ln w="12700">
            <a:miter lim="400000"/>
          </a:ln>
        </p:spPr>
      </p:pic>
      <p:pic>
        <p:nvPicPr>
          <p:cNvPr id="234" name="图片 15" descr="图片 15"/>
          <p:cNvPicPr>
            <a:picLocks noChangeAspect="1"/>
          </p:cNvPicPr>
          <p:nvPr/>
        </p:nvPicPr>
        <p:blipFill>
          <a:blip r:embed="rId3"/>
          <a:stretch>
            <a:fillRect/>
          </a:stretch>
        </p:blipFill>
        <p:spPr>
          <a:xfrm>
            <a:off x="9006706" y="1151813"/>
            <a:ext cx="1585751" cy="1460261"/>
          </a:xfrm>
          <a:prstGeom prst="rect">
            <a:avLst/>
          </a:prstGeom>
          <a:ln w="12700">
            <a:miter lim="400000"/>
          </a:ln>
        </p:spPr>
      </p:pic>
      <p:pic>
        <p:nvPicPr>
          <p:cNvPr id="235" name="图片 44" descr="图片 44"/>
          <p:cNvPicPr>
            <a:picLocks noChangeAspect="1"/>
          </p:cNvPicPr>
          <p:nvPr/>
        </p:nvPicPr>
        <p:blipFill>
          <a:blip r:embed="rId4"/>
          <a:stretch>
            <a:fillRect/>
          </a:stretch>
        </p:blipFill>
        <p:spPr>
          <a:xfrm>
            <a:off x="1836634" y="1034776"/>
            <a:ext cx="1252111" cy="219945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17629" y="0"/>
                </a:lnTo>
                <a:lnTo>
                  <a:pt x="17629" y="12289"/>
                </a:lnTo>
                <a:lnTo>
                  <a:pt x="1958" y="12289"/>
                </a:lnTo>
                <a:lnTo>
                  <a:pt x="1958" y="0"/>
                </a:lnTo>
                <a:lnTo>
                  <a:pt x="0" y="0"/>
                </a:lnTo>
                <a:close/>
              </a:path>
            </a:pathLst>
          </a:custGeom>
          <a:ln w="12700">
            <a:miter lim="400000"/>
          </a:ln>
        </p:spPr>
      </p:pic>
      <p:pic>
        <p:nvPicPr>
          <p:cNvPr id="236" name="图片 16" descr="图片 16"/>
          <p:cNvPicPr>
            <a:picLocks noChangeAspect="1"/>
          </p:cNvPicPr>
          <p:nvPr/>
        </p:nvPicPr>
        <p:blipFill>
          <a:blip r:embed="rId5"/>
          <a:stretch>
            <a:fillRect/>
          </a:stretch>
        </p:blipFill>
        <p:spPr>
          <a:xfrm rot="21184089" flipH="1">
            <a:off x="2501995" y="829439"/>
            <a:ext cx="360781" cy="1468201"/>
          </a:xfrm>
          <a:prstGeom prst="rect">
            <a:avLst/>
          </a:prstGeom>
          <a:ln w="12700">
            <a:miter lim="400000"/>
          </a:ln>
        </p:spPr>
      </p:pic>
      <p:sp>
        <p:nvSpPr>
          <p:cNvPr id="237" name="文本框 33"/>
          <p:cNvSpPr txBox="1"/>
          <p:nvPr/>
        </p:nvSpPr>
        <p:spPr>
          <a:xfrm rot="21526555">
            <a:off x="1982617" y="3416722"/>
            <a:ext cx="202938" cy="5232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defRPr sz="2800">
                <a:solidFill>
                  <a:srgbClr val="032D49"/>
                </a:solidFill>
                <a:latin typeface="方正古隶简体"/>
                <a:ea typeface="方正古隶简体"/>
                <a:cs typeface="方正古隶简体"/>
                <a:sym typeface="方正古隶简体"/>
              </a:defRPr>
            </a:lvl1pPr>
          </a:lstStyle>
          <a:p>
            <a:r>
              <a:t> </a:t>
            </a:r>
          </a:p>
        </p:txBody>
      </p:sp>
      <p:sp>
        <p:nvSpPr>
          <p:cNvPr id="238" name="文本框 36"/>
          <p:cNvSpPr txBox="1"/>
          <p:nvPr/>
        </p:nvSpPr>
        <p:spPr>
          <a:xfrm rot="21516791">
            <a:off x="1916012" y="3750195"/>
            <a:ext cx="1309326" cy="18186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p>
            <a:pPr>
              <a:defRPr sz="2800">
                <a:solidFill>
                  <a:srgbClr val="032D49"/>
                </a:solidFill>
                <a:latin typeface="方正古隶简体"/>
                <a:ea typeface="方正古隶简体"/>
                <a:cs typeface="方正古隶简体"/>
                <a:sym typeface="方正古隶简体"/>
              </a:defRPr>
            </a:pPr>
            <a:r>
              <a:t>History</a:t>
            </a:r>
          </a:p>
          <a:p>
            <a:pPr>
              <a:defRPr sz="2800">
                <a:solidFill>
                  <a:srgbClr val="032D49"/>
                </a:solidFill>
                <a:latin typeface="方正古隶简体"/>
                <a:ea typeface="方正古隶简体"/>
                <a:cs typeface="方正古隶简体"/>
                <a:sym typeface="方正古隶简体"/>
              </a:defRPr>
            </a:pPr>
            <a:r>
              <a:t>Area</a:t>
            </a:r>
          </a:p>
          <a:p>
            <a:pPr>
              <a:defRPr sz="2800">
                <a:solidFill>
                  <a:srgbClr val="032D49"/>
                </a:solidFill>
                <a:latin typeface="方正古隶简体"/>
                <a:ea typeface="方正古隶简体"/>
                <a:cs typeface="方正古隶简体"/>
                <a:sym typeface="方正古隶简体"/>
              </a:defRPr>
            </a:pPr>
            <a:endParaRPr/>
          </a:p>
        </p:txBody>
      </p:sp>
      <p:sp>
        <p:nvSpPr>
          <p:cNvPr id="239" name="文本框 37"/>
          <p:cNvSpPr txBox="1"/>
          <p:nvPr/>
        </p:nvSpPr>
        <p:spPr>
          <a:xfrm rot="2917">
            <a:off x="9095933" y="3200822"/>
            <a:ext cx="1310021" cy="9550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p>
            <a:pPr>
              <a:defRPr sz="2800">
                <a:solidFill>
                  <a:srgbClr val="032D49"/>
                </a:solidFill>
                <a:latin typeface="方正古隶简体"/>
                <a:ea typeface="方正古隶简体"/>
                <a:cs typeface="方正古隶简体"/>
                <a:sym typeface="方正古隶简体"/>
              </a:defRPr>
            </a:pPr>
            <a:r>
              <a:t>Tea Art</a:t>
            </a:r>
          </a:p>
          <a:p>
            <a:pPr>
              <a:defRPr sz="2800">
                <a:solidFill>
                  <a:srgbClr val="032D49"/>
                </a:solidFill>
                <a:latin typeface="方正古隶简体"/>
                <a:ea typeface="方正古隶简体"/>
                <a:cs typeface="方正古隶简体"/>
                <a:sym typeface="方正古隶简体"/>
              </a:defRPr>
            </a:pPr>
            <a:r>
              <a:t> </a:t>
            </a:r>
          </a:p>
        </p:txBody>
      </p:sp>
      <p:grpSp>
        <p:nvGrpSpPr>
          <p:cNvPr id="247" name="组合 62"/>
          <p:cNvGrpSpPr/>
          <p:nvPr/>
        </p:nvGrpSpPr>
        <p:grpSpPr>
          <a:xfrm>
            <a:off x="1949997" y="4942025"/>
            <a:ext cx="1025384" cy="560849"/>
            <a:chOff x="0" y="0"/>
            <a:chExt cx="1025382" cy="560848"/>
          </a:xfrm>
        </p:grpSpPr>
        <p:grpSp>
          <p:nvGrpSpPr>
            <p:cNvPr id="243" name="组合 48"/>
            <p:cNvGrpSpPr/>
            <p:nvPr/>
          </p:nvGrpSpPr>
          <p:grpSpPr>
            <a:xfrm>
              <a:off x="-1" y="393498"/>
              <a:ext cx="1025384" cy="167351"/>
              <a:chOff x="0" y="0"/>
              <a:chExt cx="1025382" cy="167349"/>
            </a:xfrm>
          </p:grpSpPr>
          <p:sp>
            <p:nvSpPr>
              <p:cNvPr id="240" name="椭圆 8"/>
              <p:cNvSpPr/>
              <p:nvPr/>
            </p:nvSpPr>
            <p:spPr>
              <a:xfrm>
                <a:off x="0" y="-1"/>
                <a:ext cx="1025383" cy="167351"/>
              </a:xfrm>
              <a:custGeom>
                <a:avLst/>
                <a:gdLst/>
                <a:ahLst/>
                <a:cxnLst>
                  <a:cxn ang="0">
                    <a:pos x="wd2" y="hd2"/>
                  </a:cxn>
                  <a:cxn ang="5400000">
                    <a:pos x="wd2" y="hd2"/>
                  </a:cxn>
                  <a:cxn ang="10800000">
                    <a:pos x="wd2" y="hd2"/>
                  </a:cxn>
                  <a:cxn ang="16200000">
                    <a:pos x="wd2" y="hd2"/>
                  </a:cxn>
                </a:cxnLst>
                <a:rect l="0" t="0" r="r" b="b"/>
                <a:pathLst>
                  <a:path w="21271" h="19007" extrusionOk="0">
                    <a:moveTo>
                      <a:pt x="12" y="8869"/>
                    </a:moveTo>
                    <a:cubicBezTo>
                      <a:pt x="331" y="-787"/>
                      <a:pt x="6604" y="1776"/>
                      <a:pt x="8626" y="382"/>
                    </a:cubicBezTo>
                    <a:cubicBezTo>
                      <a:pt x="10649" y="-1012"/>
                      <a:pt x="10423" y="1975"/>
                      <a:pt x="12148" y="505"/>
                    </a:cubicBezTo>
                    <a:cubicBezTo>
                      <a:pt x="14096" y="2325"/>
                      <a:pt x="19979" y="-2021"/>
                      <a:pt x="21271" y="8382"/>
                    </a:cubicBezTo>
                    <a:cubicBezTo>
                      <a:pt x="21293" y="18053"/>
                      <a:pt x="14601" y="14836"/>
                      <a:pt x="12616" y="17815"/>
                    </a:cubicBezTo>
                    <a:cubicBezTo>
                      <a:pt x="10008" y="19088"/>
                      <a:pt x="10015" y="19579"/>
                      <a:pt x="7914" y="18088"/>
                    </a:cubicBezTo>
                    <a:cubicBezTo>
                      <a:pt x="5813" y="16597"/>
                      <a:pt x="-307" y="18525"/>
                      <a:pt x="12" y="8869"/>
                    </a:cubicBezTo>
                    <a:close/>
                  </a:path>
                </a:pathLst>
              </a:custGeom>
              <a:noFill/>
              <a:ln w="12700" cap="flat">
                <a:solidFill>
                  <a:srgbClr val="D69F8F"/>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241" name="椭圆 8"/>
              <p:cNvSpPr/>
              <p:nvPr/>
            </p:nvSpPr>
            <p:spPr>
              <a:xfrm>
                <a:off x="202349" y="31856"/>
                <a:ext cx="631658" cy="108150"/>
              </a:xfrm>
              <a:custGeom>
                <a:avLst/>
                <a:gdLst/>
                <a:ahLst/>
                <a:cxnLst>
                  <a:cxn ang="0">
                    <a:pos x="wd2" y="hd2"/>
                  </a:cxn>
                  <a:cxn ang="5400000">
                    <a:pos x="wd2" y="hd2"/>
                  </a:cxn>
                  <a:cxn ang="10800000">
                    <a:pos x="wd2" y="hd2"/>
                  </a:cxn>
                  <a:cxn ang="16200000">
                    <a:pos x="wd2" y="hd2"/>
                  </a:cxn>
                </a:cxnLst>
                <a:rect l="0" t="0" r="r" b="b"/>
                <a:pathLst>
                  <a:path w="21237" h="17401" extrusionOk="0">
                    <a:moveTo>
                      <a:pt x="14" y="7628"/>
                    </a:moveTo>
                    <a:cubicBezTo>
                      <a:pt x="368" y="429"/>
                      <a:pt x="6716" y="2072"/>
                      <a:pt x="8809" y="801"/>
                    </a:cubicBezTo>
                    <a:cubicBezTo>
                      <a:pt x="10902" y="-470"/>
                      <a:pt x="10717" y="1382"/>
                      <a:pt x="12571" y="0"/>
                    </a:cubicBezTo>
                    <a:cubicBezTo>
                      <a:pt x="14665" y="1711"/>
                      <a:pt x="19849" y="-3640"/>
                      <a:pt x="21237" y="6134"/>
                    </a:cubicBezTo>
                    <a:cubicBezTo>
                      <a:pt x="21261" y="15221"/>
                      <a:pt x="15207" y="13465"/>
                      <a:pt x="13074" y="16264"/>
                    </a:cubicBezTo>
                    <a:cubicBezTo>
                      <a:pt x="10270" y="17460"/>
                      <a:pt x="10196" y="17960"/>
                      <a:pt x="8019" y="16521"/>
                    </a:cubicBezTo>
                    <a:cubicBezTo>
                      <a:pt x="5843" y="15081"/>
                      <a:pt x="-339" y="14828"/>
                      <a:pt x="14" y="7628"/>
                    </a:cubicBezTo>
                    <a:close/>
                  </a:path>
                </a:pathLst>
              </a:custGeom>
              <a:noFill/>
              <a:ln w="12700" cap="flat">
                <a:solidFill>
                  <a:srgbClr val="D69F8F"/>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242" name="椭圆 8"/>
              <p:cNvSpPr/>
              <p:nvPr/>
            </p:nvSpPr>
            <p:spPr>
              <a:xfrm>
                <a:off x="373045" y="64256"/>
                <a:ext cx="254143" cy="48723"/>
              </a:xfrm>
              <a:custGeom>
                <a:avLst/>
                <a:gdLst/>
                <a:ahLst/>
                <a:cxnLst>
                  <a:cxn ang="0">
                    <a:pos x="wd2" y="hd2"/>
                  </a:cxn>
                  <a:cxn ang="5400000">
                    <a:pos x="wd2" y="hd2"/>
                  </a:cxn>
                  <a:cxn ang="10800000">
                    <a:pos x="wd2" y="hd2"/>
                  </a:cxn>
                  <a:cxn ang="16200000">
                    <a:pos x="wd2" y="hd2"/>
                  </a:cxn>
                </a:cxnLst>
                <a:rect l="0" t="0" r="r" b="b"/>
                <a:pathLst>
                  <a:path w="20448" h="16871" extrusionOk="0">
                    <a:moveTo>
                      <a:pt x="170" y="4883"/>
                    </a:moveTo>
                    <a:cubicBezTo>
                      <a:pt x="1471" y="-4314"/>
                      <a:pt x="4981" y="2463"/>
                      <a:pt x="6834" y="1649"/>
                    </a:cubicBezTo>
                    <a:cubicBezTo>
                      <a:pt x="8688" y="835"/>
                      <a:pt x="9582" y="1327"/>
                      <a:pt x="11290" y="0"/>
                    </a:cubicBezTo>
                    <a:cubicBezTo>
                      <a:pt x="13218" y="1644"/>
                      <a:pt x="19664" y="-2963"/>
                      <a:pt x="20448" y="8447"/>
                    </a:cubicBezTo>
                    <a:cubicBezTo>
                      <a:pt x="20470" y="17178"/>
                      <a:pt x="13856" y="13353"/>
                      <a:pt x="11891" y="16042"/>
                    </a:cubicBezTo>
                    <a:cubicBezTo>
                      <a:pt x="9309" y="17191"/>
                      <a:pt x="9277" y="17286"/>
                      <a:pt x="7323" y="15426"/>
                    </a:cubicBezTo>
                    <a:cubicBezTo>
                      <a:pt x="5370" y="13566"/>
                      <a:pt x="-1130" y="14079"/>
                      <a:pt x="170" y="4883"/>
                    </a:cubicBezTo>
                    <a:close/>
                  </a:path>
                </a:pathLst>
              </a:custGeom>
              <a:noFill/>
              <a:ln w="15875" cap="flat">
                <a:solidFill>
                  <a:srgbClr val="D69F8F"/>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grpSp>
        <p:sp>
          <p:nvSpPr>
            <p:cNvPr id="244" name="任意多边形 52"/>
            <p:cNvSpPr/>
            <p:nvPr/>
          </p:nvSpPr>
          <p:spPr>
            <a:xfrm>
              <a:off x="437233" y="378220"/>
              <a:ext cx="109625" cy="112643"/>
            </a:xfrm>
            <a:custGeom>
              <a:avLst/>
              <a:gdLst/>
              <a:ahLst/>
              <a:cxnLst>
                <a:cxn ang="0">
                  <a:pos x="wd2" y="hd2"/>
                </a:cxn>
                <a:cxn ang="5400000">
                  <a:pos x="wd2" y="hd2"/>
                </a:cxn>
                <a:cxn ang="10800000">
                  <a:pos x="wd2" y="hd2"/>
                </a:cxn>
                <a:cxn ang="16200000">
                  <a:pos x="wd2" y="hd2"/>
                </a:cxn>
              </a:cxnLst>
              <a:rect l="0" t="0" r="r" b="b"/>
              <a:pathLst>
                <a:path w="21586" h="21573" extrusionOk="0">
                  <a:moveTo>
                    <a:pt x="9700" y="1"/>
                  </a:moveTo>
                  <a:cubicBezTo>
                    <a:pt x="19452" y="30"/>
                    <a:pt x="19754" y="10482"/>
                    <a:pt x="21566" y="20879"/>
                  </a:cubicBezTo>
                  <a:lnTo>
                    <a:pt x="21586" y="21573"/>
                  </a:lnTo>
                  <a:lnTo>
                    <a:pt x="7" y="21573"/>
                  </a:lnTo>
                  <a:lnTo>
                    <a:pt x="0" y="20649"/>
                  </a:lnTo>
                  <a:cubicBezTo>
                    <a:pt x="-14" y="14502"/>
                    <a:pt x="557" y="-27"/>
                    <a:pt x="9700" y="1"/>
                  </a:cubicBezTo>
                  <a:close/>
                </a:path>
              </a:pathLst>
            </a:custGeom>
            <a:solidFill>
              <a:srgbClr val="D69F8F"/>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pic>
          <p:nvPicPr>
            <p:cNvPr id="245" name="图片 61" descr="图片 61"/>
            <p:cNvPicPr>
              <a:picLocks noChangeAspect="1"/>
            </p:cNvPicPr>
            <p:nvPr/>
          </p:nvPicPr>
          <p:blipFill>
            <a:blip r:embed="rId6"/>
            <a:stretch>
              <a:fillRect/>
            </a:stretch>
          </p:blipFill>
          <p:spPr>
            <a:xfrm>
              <a:off x="281343" y="-1"/>
              <a:ext cx="301088" cy="409156"/>
            </a:xfrm>
            <a:prstGeom prst="rect">
              <a:avLst/>
            </a:prstGeom>
            <a:ln w="12700" cap="flat">
              <a:noFill/>
              <a:miter lim="400000"/>
            </a:ln>
            <a:effectLst/>
          </p:spPr>
        </p:pic>
        <p:sp>
          <p:nvSpPr>
            <p:cNvPr id="246" name="泪滴形 60"/>
            <p:cNvSpPr/>
            <p:nvPr/>
          </p:nvSpPr>
          <p:spPr>
            <a:xfrm rot="2613137" flipH="1">
              <a:off x="464089" y="198494"/>
              <a:ext cx="52665" cy="53505"/>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6"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D69F8F"/>
            </a:solidFill>
            <a:ln w="12700" cap="flat">
              <a:solidFill>
                <a:srgbClr val="D69F8F"/>
              </a:solidFill>
              <a:prstDash val="solid"/>
              <a:miter lim="800000"/>
            </a:ln>
            <a:effectLst/>
          </p:spPr>
          <p:txBody>
            <a:bodyPr wrap="square" lIns="45719" tIns="45719" rIns="45719" bIns="45719" numCol="1" anchor="ctr">
              <a:noAutofit/>
            </a:bodyPr>
            <a:lstStyle/>
            <a:p>
              <a:pPr algn="ctr">
                <a:defRPr u="sng">
                  <a:solidFill>
                    <a:srgbClr val="FFFFFF"/>
                  </a:solidFill>
                </a:defRPr>
              </a:pPr>
              <a:endParaRPr/>
            </a:p>
          </p:txBody>
        </p:sp>
      </p:grpSp>
      <p:sp>
        <p:nvSpPr>
          <p:cNvPr id="248" name="文本框 64"/>
          <p:cNvSpPr txBox="1"/>
          <p:nvPr/>
        </p:nvSpPr>
        <p:spPr>
          <a:xfrm>
            <a:off x="1657137" y="5619224"/>
            <a:ext cx="1402418" cy="3708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defRPr sz="1600">
                <a:solidFill>
                  <a:srgbClr val="7E96A7"/>
                </a:solidFill>
                <a:latin typeface="方正行楷繁体"/>
                <a:ea typeface="方正行楷繁体"/>
                <a:cs typeface="方正行楷繁体"/>
                <a:sym typeface="方正行楷繁体"/>
              </a:defRPr>
            </a:lvl1pPr>
          </a:lstStyle>
          <a:p>
            <a:r>
              <a:t>一 茶 一 世  界</a:t>
            </a:r>
          </a:p>
        </p:txBody>
      </p:sp>
      <p:grpSp>
        <p:nvGrpSpPr>
          <p:cNvPr id="256" name="组合 65"/>
          <p:cNvGrpSpPr/>
          <p:nvPr/>
        </p:nvGrpSpPr>
        <p:grpSpPr>
          <a:xfrm>
            <a:off x="5583307" y="757777"/>
            <a:ext cx="1025384" cy="560850"/>
            <a:chOff x="0" y="0"/>
            <a:chExt cx="1025382" cy="560848"/>
          </a:xfrm>
        </p:grpSpPr>
        <p:grpSp>
          <p:nvGrpSpPr>
            <p:cNvPr id="252" name="组合 66"/>
            <p:cNvGrpSpPr/>
            <p:nvPr/>
          </p:nvGrpSpPr>
          <p:grpSpPr>
            <a:xfrm>
              <a:off x="-1" y="393498"/>
              <a:ext cx="1025384" cy="167351"/>
              <a:chOff x="0" y="0"/>
              <a:chExt cx="1025382" cy="167349"/>
            </a:xfrm>
          </p:grpSpPr>
          <p:sp>
            <p:nvSpPr>
              <p:cNvPr id="249" name="椭圆 8"/>
              <p:cNvSpPr/>
              <p:nvPr/>
            </p:nvSpPr>
            <p:spPr>
              <a:xfrm>
                <a:off x="0" y="-1"/>
                <a:ext cx="1025383" cy="167351"/>
              </a:xfrm>
              <a:custGeom>
                <a:avLst/>
                <a:gdLst/>
                <a:ahLst/>
                <a:cxnLst>
                  <a:cxn ang="0">
                    <a:pos x="wd2" y="hd2"/>
                  </a:cxn>
                  <a:cxn ang="5400000">
                    <a:pos x="wd2" y="hd2"/>
                  </a:cxn>
                  <a:cxn ang="10800000">
                    <a:pos x="wd2" y="hd2"/>
                  </a:cxn>
                  <a:cxn ang="16200000">
                    <a:pos x="wd2" y="hd2"/>
                  </a:cxn>
                </a:cxnLst>
                <a:rect l="0" t="0" r="r" b="b"/>
                <a:pathLst>
                  <a:path w="21271" h="19007" extrusionOk="0">
                    <a:moveTo>
                      <a:pt x="12" y="8869"/>
                    </a:moveTo>
                    <a:cubicBezTo>
                      <a:pt x="331" y="-787"/>
                      <a:pt x="6604" y="1776"/>
                      <a:pt x="8626" y="382"/>
                    </a:cubicBezTo>
                    <a:cubicBezTo>
                      <a:pt x="10649" y="-1012"/>
                      <a:pt x="10423" y="1975"/>
                      <a:pt x="12148" y="505"/>
                    </a:cubicBezTo>
                    <a:cubicBezTo>
                      <a:pt x="14096" y="2325"/>
                      <a:pt x="19979" y="-2021"/>
                      <a:pt x="21271" y="8382"/>
                    </a:cubicBezTo>
                    <a:cubicBezTo>
                      <a:pt x="21293" y="18053"/>
                      <a:pt x="14601" y="14836"/>
                      <a:pt x="12616" y="17815"/>
                    </a:cubicBezTo>
                    <a:cubicBezTo>
                      <a:pt x="10008" y="19088"/>
                      <a:pt x="10015" y="19579"/>
                      <a:pt x="7914" y="18088"/>
                    </a:cubicBezTo>
                    <a:cubicBezTo>
                      <a:pt x="5813" y="16597"/>
                      <a:pt x="-307" y="18525"/>
                      <a:pt x="12" y="8869"/>
                    </a:cubicBezTo>
                    <a:close/>
                  </a:path>
                </a:pathLst>
              </a:custGeom>
              <a:noFill/>
              <a:ln w="12700" cap="flat">
                <a:solidFill>
                  <a:srgbClr val="D69F8F"/>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250" name="椭圆 8"/>
              <p:cNvSpPr/>
              <p:nvPr/>
            </p:nvSpPr>
            <p:spPr>
              <a:xfrm>
                <a:off x="202349" y="31856"/>
                <a:ext cx="631658" cy="108150"/>
              </a:xfrm>
              <a:custGeom>
                <a:avLst/>
                <a:gdLst/>
                <a:ahLst/>
                <a:cxnLst>
                  <a:cxn ang="0">
                    <a:pos x="wd2" y="hd2"/>
                  </a:cxn>
                  <a:cxn ang="5400000">
                    <a:pos x="wd2" y="hd2"/>
                  </a:cxn>
                  <a:cxn ang="10800000">
                    <a:pos x="wd2" y="hd2"/>
                  </a:cxn>
                  <a:cxn ang="16200000">
                    <a:pos x="wd2" y="hd2"/>
                  </a:cxn>
                </a:cxnLst>
                <a:rect l="0" t="0" r="r" b="b"/>
                <a:pathLst>
                  <a:path w="21237" h="17401" extrusionOk="0">
                    <a:moveTo>
                      <a:pt x="14" y="7628"/>
                    </a:moveTo>
                    <a:cubicBezTo>
                      <a:pt x="368" y="429"/>
                      <a:pt x="6716" y="2072"/>
                      <a:pt x="8809" y="801"/>
                    </a:cubicBezTo>
                    <a:cubicBezTo>
                      <a:pt x="10902" y="-470"/>
                      <a:pt x="10717" y="1382"/>
                      <a:pt x="12571" y="0"/>
                    </a:cubicBezTo>
                    <a:cubicBezTo>
                      <a:pt x="14665" y="1711"/>
                      <a:pt x="19849" y="-3640"/>
                      <a:pt x="21237" y="6134"/>
                    </a:cubicBezTo>
                    <a:cubicBezTo>
                      <a:pt x="21261" y="15221"/>
                      <a:pt x="15207" y="13465"/>
                      <a:pt x="13074" y="16264"/>
                    </a:cubicBezTo>
                    <a:cubicBezTo>
                      <a:pt x="10270" y="17460"/>
                      <a:pt x="10196" y="17960"/>
                      <a:pt x="8019" y="16521"/>
                    </a:cubicBezTo>
                    <a:cubicBezTo>
                      <a:pt x="5843" y="15081"/>
                      <a:pt x="-339" y="14828"/>
                      <a:pt x="14" y="7628"/>
                    </a:cubicBezTo>
                    <a:close/>
                  </a:path>
                </a:pathLst>
              </a:custGeom>
              <a:noFill/>
              <a:ln w="12700" cap="flat">
                <a:solidFill>
                  <a:srgbClr val="D69F8F"/>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251" name="椭圆 8"/>
              <p:cNvSpPr/>
              <p:nvPr/>
            </p:nvSpPr>
            <p:spPr>
              <a:xfrm>
                <a:off x="373045" y="64256"/>
                <a:ext cx="254143" cy="48723"/>
              </a:xfrm>
              <a:custGeom>
                <a:avLst/>
                <a:gdLst/>
                <a:ahLst/>
                <a:cxnLst>
                  <a:cxn ang="0">
                    <a:pos x="wd2" y="hd2"/>
                  </a:cxn>
                  <a:cxn ang="5400000">
                    <a:pos x="wd2" y="hd2"/>
                  </a:cxn>
                  <a:cxn ang="10800000">
                    <a:pos x="wd2" y="hd2"/>
                  </a:cxn>
                  <a:cxn ang="16200000">
                    <a:pos x="wd2" y="hd2"/>
                  </a:cxn>
                </a:cxnLst>
                <a:rect l="0" t="0" r="r" b="b"/>
                <a:pathLst>
                  <a:path w="20448" h="16871" extrusionOk="0">
                    <a:moveTo>
                      <a:pt x="170" y="4883"/>
                    </a:moveTo>
                    <a:cubicBezTo>
                      <a:pt x="1471" y="-4314"/>
                      <a:pt x="4981" y="2463"/>
                      <a:pt x="6834" y="1649"/>
                    </a:cubicBezTo>
                    <a:cubicBezTo>
                      <a:pt x="8688" y="835"/>
                      <a:pt x="9582" y="1327"/>
                      <a:pt x="11290" y="0"/>
                    </a:cubicBezTo>
                    <a:cubicBezTo>
                      <a:pt x="13218" y="1644"/>
                      <a:pt x="19664" y="-2963"/>
                      <a:pt x="20448" y="8447"/>
                    </a:cubicBezTo>
                    <a:cubicBezTo>
                      <a:pt x="20470" y="17178"/>
                      <a:pt x="13856" y="13353"/>
                      <a:pt x="11891" y="16042"/>
                    </a:cubicBezTo>
                    <a:cubicBezTo>
                      <a:pt x="9309" y="17191"/>
                      <a:pt x="9277" y="17286"/>
                      <a:pt x="7323" y="15426"/>
                    </a:cubicBezTo>
                    <a:cubicBezTo>
                      <a:pt x="5370" y="13566"/>
                      <a:pt x="-1130" y="14079"/>
                      <a:pt x="170" y="4883"/>
                    </a:cubicBezTo>
                    <a:close/>
                  </a:path>
                </a:pathLst>
              </a:custGeom>
              <a:noFill/>
              <a:ln w="15875" cap="flat">
                <a:solidFill>
                  <a:srgbClr val="D69F8F"/>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grpSp>
        <p:sp>
          <p:nvSpPr>
            <p:cNvPr id="253" name="任意多边形 67"/>
            <p:cNvSpPr/>
            <p:nvPr/>
          </p:nvSpPr>
          <p:spPr>
            <a:xfrm>
              <a:off x="437233" y="378220"/>
              <a:ext cx="109625" cy="112643"/>
            </a:xfrm>
            <a:custGeom>
              <a:avLst/>
              <a:gdLst/>
              <a:ahLst/>
              <a:cxnLst>
                <a:cxn ang="0">
                  <a:pos x="wd2" y="hd2"/>
                </a:cxn>
                <a:cxn ang="5400000">
                  <a:pos x="wd2" y="hd2"/>
                </a:cxn>
                <a:cxn ang="10800000">
                  <a:pos x="wd2" y="hd2"/>
                </a:cxn>
                <a:cxn ang="16200000">
                  <a:pos x="wd2" y="hd2"/>
                </a:cxn>
              </a:cxnLst>
              <a:rect l="0" t="0" r="r" b="b"/>
              <a:pathLst>
                <a:path w="21586" h="21573" extrusionOk="0">
                  <a:moveTo>
                    <a:pt x="9700" y="1"/>
                  </a:moveTo>
                  <a:cubicBezTo>
                    <a:pt x="19452" y="30"/>
                    <a:pt x="19754" y="10482"/>
                    <a:pt x="21566" y="20879"/>
                  </a:cubicBezTo>
                  <a:lnTo>
                    <a:pt x="21586" y="21573"/>
                  </a:lnTo>
                  <a:lnTo>
                    <a:pt x="7" y="21573"/>
                  </a:lnTo>
                  <a:lnTo>
                    <a:pt x="0" y="20649"/>
                  </a:lnTo>
                  <a:cubicBezTo>
                    <a:pt x="-14" y="14502"/>
                    <a:pt x="557" y="-27"/>
                    <a:pt x="9700" y="1"/>
                  </a:cubicBezTo>
                  <a:close/>
                </a:path>
              </a:pathLst>
            </a:custGeom>
            <a:solidFill>
              <a:srgbClr val="D69F8F"/>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pic>
          <p:nvPicPr>
            <p:cNvPr id="254" name="图片 68" descr="图片 68"/>
            <p:cNvPicPr>
              <a:picLocks noChangeAspect="1"/>
            </p:cNvPicPr>
            <p:nvPr/>
          </p:nvPicPr>
          <p:blipFill>
            <a:blip r:embed="rId6"/>
            <a:stretch>
              <a:fillRect/>
            </a:stretch>
          </p:blipFill>
          <p:spPr>
            <a:xfrm>
              <a:off x="281343" y="-1"/>
              <a:ext cx="301088" cy="409156"/>
            </a:xfrm>
            <a:prstGeom prst="rect">
              <a:avLst/>
            </a:prstGeom>
            <a:ln w="12700" cap="flat">
              <a:noFill/>
              <a:miter lim="400000"/>
            </a:ln>
            <a:effectLst/>
          </p:spPr>
        </p:pic>
        <p:sp>
          <p:nvSpPr>
            <p:cNvPr id="255" name="泪滴形 69"/>
            <p:cNvSpPr/>
            <p:nvPr/>
          </p:nvSpPr>
          <p:spPr>
            <a:xfrm rot="2613137" flipH="1">
              <a:off x="464089" y="198494"/>
              <a:ext cx="52665" cy="53505"/>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6"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D69F8F"/>
            </a:solidFill>
            <a:ln w="12700" cap="flat">
              <a:solidFill>
                <a:srgbClr val="D69F8F"/>
              </a:solidFill>
              <a:prstDash val="solid"/>
              <a:miter lim="800000"/>
            </a:ln>
            <a:effectLst/>
          </p:spPr>
          <p:txBody>
            <a:bodyPr wrap="square" lIns="45719" tIns="45719" rIns="45719" bIns="45719" numCol="1" anchor="ctr">
              <a:noAutofit/>
            </a:bodyPr>
            <a:lstStyle/>
            <a:p>
              <a:pPr algn="ctr">
                <a:defRPr u="sng">
                  <a:solidFill>
                    <a:srgbClr val="FFFFFF"/>
                  </a:solidFill>
                </a:defRPr>
              </a:pPr>
              <a:endParaRPr/>
            </a:p>
          </p:txBody>
        </p:sp>
      </p:grpSp>
      <p:sp>
        <p:nvSpPr>
          <p:cNvPr id="257" name="文本框 73"/>
          <p:cNvSpPr txBox="1"/>
          <p:nvPr/>
        </p:nvSpPr>
        <p:spPr>
          <a:xfrm>
            <a:off x="5393261" y="1479500"/>
            <a:ext cx="1402419" cy="3708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defRPr sz="1600">
                <a:solidFill>
                  <a:srgbClr val="7E96A7"/>
                </a:solidFill>
                <a:latin typeface="方正行楷简体"/>
                <a:ea typeface="方正行楷简体"/>
                <a:cs typeface="方正行楷简体"/>
                <a:sym typeface="方正行楷简体"/>
              </a:defRPr>
            </a:lvl1pPr>
          </a:lstStyle>
          <a:p>
            <a:r>
              <a:t>一 茶 一 世  界</a:t>
            </a:r>
          </a:p>
        </p:txBody>
      </p:sp>
      <p:grpSp>
        <p:nvGrpSpPr>
          <p:cNvPr id="265" name="组合 74"/>
          <p:cNvGrpSpPr/>
          <p:nvPr/>
        </p:nvGrpSpPr>
        <p:grpSpPr>
          <a:xfrm>
            <a:off x="9286889" y="4780298"/>
            <a:ext cx="1025383" cy="560849"/>
            <a:chOff x="0" y="0"/>
            <a:chExt cx="1025382" cy="560848"/>
          </a:xfrm>
        </p:grpSpPr>
        <p:grpSp>
          <p:nvGrpSpPr>
            <p:cNvPr id="261" name="组合 75"/>
            <p:cNvGrpSpPr/>
            <p:nvPr/>
          </p:nvGrpSpPr>
          <p:grpSpPr>
            <a:xfrm>
              <a:off x="-1" y="393498"/>
              <a:ext cx="1025384" cy="167351"/>
              <a:chOff x="0" y="0"/>
              <a:chExt cx="1025382" cy="167349"/>
            </a:xfrm>
          </p:grpSpPr>
          <p:sp>
            <p:nvSpPr>
              <p:cNvPr id="258" name="椭圆 8"/>
              <p:cNvSpPr/>
              <p:nvPr/>
            </p:nvSpPr>
            <p:spPr>
              <a:xfrm>
                <a:off x="0" y="-1"/>
                <a:ext cx="1025383" cy="167351"/>
              </a:xfrm>
              <a:custGeom>
                <a:avLst/>
                <a:gdLst/>
                <a:ahLst/>
                <a:cxnLst>
                  <a:cxn ang="0">
                    <a:pos x="wd2" y="hd2"/>
                  </a:cxn>
                  <a:cxn ang="5400000">
                    <a:pos x="wd2" y="hd2"/>
                  </a:cxn>
                  <a:cxn ang="10800000">
                    <a:pos x="wd2" y="hd2"/>
                  </a:cxn>
                  <a:cxn ang="16200000">
                    <a:pos x="wd2" y="hd2"/>
                  </a:cxn>
                </a:cxnLst>
                <a:rect l="0" t="0" r="r" b="b"/>
                <a:pathLst>
                  <a:path w="21271" h="19007" extrusionOk="0">
                    <a:moveTo>
                      <a:pt x="12" y="8869"/>
                    </a:moveTo>
                    <a:cubicBezTo>
                      <a:pt x="331" y="-787"/>
                      <a:pt x="6604" y="1776"/>
                      <a:pt x="8626" y="382"/>
                    </a:cubicBezTo>
                    <a:cubicBezTo>
                      <a:pt x="10649" y="-1012"/>
                      <a:pt x="10423" y="1975"/>
                      <a:pt x="12148" y="505"/>
                    </a:cubicBezTo>
                    <a:cubicBezTo>
                      <a:pt x="14096" y="2325"/>
                      <a:pt x="19979" y="-2021"/>
                      <a:pt x="21271" y="8382"/>
                    </a:cubicBezTo>
                    <a:cubicBezTo>
                      <a:pt x="21293" y="18053"/>
                      <a:pt x="14601" y="14836"/>
                      <a:pt x="12616" y="17815"/>
                    </a:cubicBezTo>
                    <a:cubicBezTo>
                      <a:pt x="10008" y="19088"/>
                      <a:pt x="10015" y="19579"/>
                      <a:pt x="7914" y="18088"/>
                    </a:cubicBezTo>
                    <a:cubicBezTo>
                      <a:pt x="5813" y="16597"/>
                      <a:pt x="-307" y="18525"/>
                      <a:pt x="12" y="8869"/>
                    </a:cubicBezTo>
                    <a:close/>
                  </a:path>
                </a:pathLst>
              </a:custGeom>
              <a:noFill/>
              <a:ln w="12700" cap="flat">
                <a:solidFill>
                  <a:srgbClr val="D69F8F"/>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259" name="椭圆 8"/>
              <p:cNvSpPr/>
              <p:nvPr/>
            </p:nvSpPr>
            <p:spPr>
              <a:xfrm>
                <a:off x="202349" y="31856"/>
                <a:ext cx="631658" cy="108150"/>
              </a:xfrm>
              <a:custGeom>
                <a:avLst/>
                <a:gdLst/>
                <a:ahLst/>
                <a:cxnLst>
                  <a:cxn ang="0">
                    <a:pos x="wd2" y="hd2"/>
                  </a:cxn>
                  <a:cxn ang="5400000">
                    <a:pos x="wd2" y="hd2"/>
                  </a:cxn>
                  <a:cxn ang="10800000">
                    <a:pos x="wd2" y="hd2"/>
                  </a:cxn>
                  <a:cxn ang="16200000">
                    <a:pos x="wd2" y="hd2"/>
                  </a:cxn>
                </a:cxnLst>
                <a:rect l="0" t="0" r="r" b="b"/>
                <a:pathLst>
                  <a:path w="21237" h="17401" extrusionOk="0">
                    <a:moveTo>
                      <a:pt x="14" y="7628"/>
                    </a:moveTo>
                    <a:cubicBezTo>
                      <a:pt x="368" y="429"/>
                      <a:pt x="6716" y="2072"/>
                      <a:pt x="8809" y="801"/>
                    </a:cubicBezTo>
                    <a:cubicBezTo>
                      <a:pt x="10902" y="-470"/>
                      <a:pt x="10717" y="1382"/>
                      <a:pt x="12571" y="0"/>
                    </a:cubicBezTo>
                    <a:cubicBezTo>
                      <a:pt x="14665" y="1711"/>
                      <a:pt x="19849" y="-3640"/>
                      <a:pt x="21237" y="6134"/>
                    </a:cubicBezTo>
                    <a:cubicBezTo>
                      <a:pt x="21261" y="15221"/>
                      <a:pt x="15207" y="13465"/>
                      <a:pt x="13074" y="16264"/>
                    </a:cubicBezTo>
                    <a:cubicBezTo>
                      <a:pt x="10270" y="17460"/>
                      <a:pt x="10196" y="17960"/>
                      <a:pt x="8019" y="16521"/>
                    </a:cubicBezTo>
                    <a:cubicBezTo>
                      <a:pt x="5843" y="15081"/>
                      <a:pt x="-339" y="14828"/>
                      <a:pt x="14" y="7628"/>
                    </a:cubicBezTo>
                    <a:close/>
                  </a:path>
                </a:pathLst>
              </a:custGeom>
              <a:noFill/>
              <a:ln w="12700" cap="flat">
                <a:solidFill>
                  <a:srgbClr val="D69F8F"/>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260" name="椭圆 8"/>
              <p:cNvSpPr/>
              <p:nvPr/>
            </p:nvSpPr>
            <p:spPr>
              <a:xfrm>
                <a:off x="373045" y="64256"/>
                <a:ext cx="254143" cy="48723"/>
              </a:xfrm>
              <a:custGeom>
                <a:avLst/>
                <a:gdLst/>
                <a:ahLst/>
                <a:cxnLst>
                  <a:cxn ang="0">
                    <a:pos x="wd2" y="hd2"/>
                  </a:cxn>
                  <a:cxn ang="5400000">
                    <a:pos x="wd2" y="hd2"/>
                  </a:cxn>
                  <a:cxn ang="10800000">
                    <a:pos x="wd2" y="hd2"/>
                  </a:cxn>
                  <a:cxn ang="16200000">
                    <a:pos x="wd2" y="hd2"/>
                  </a:cxn>
                </a:cxnLst>
                <a:rect l="0" t="0" r="r" b="b"/>
                <a:pathLst>
                  <a:path w="20448" h="16871" extrusionOk="0">
                    <a:moveTo>
                      <a:pt x="170" y="4883"/>
                    </a:moveTo>
                    <a:cubicBezTo>
                      <a:pt x="1471" y="-4314"/>
                      <a:pt x="4981" y="2463"/>
                      <a:pt x="6834" y="1649"/>
                    </a:cubicBezTo>
                    <a:cubicBezTo>
                      <a:pt x="8688" y="835"/>
                      <a:pt x="9582" y="1327"/>
                      <a:pt x="11290" y="0"/>
                    </a:cubicBezTo>
                    <a:cubicBezTo>
                      <a:pt x="13218" y="1644"/>
                      <a:pt x="19664" y="-2963"/>
                      <a:pt x="20448" y="8447"/>
                    </a:cubicBezTo>
                    <a:cubicBezTo>
                      <a:pt x="20470" y="17178"/>
                      <a:pt x="13856" y="13353"/>
                      <a:pt x="11891" y="16042"/>
                    </a:cubicBezTo>
                    <a:cubicBezTo>
                      <a:pt x="9309" y="17191"/>
                      <a:pt x="9277" y="17286"/>
                      <a:pt x="7323" y="15426"/>
                    </a:cubicBezTo>
                    <a:cubicBezTo>
                      <a:pt x="5370" y="13566"/>
                      <a:pt x="-1130" y="14079"/>
                      <a:pt x="170" y="4883"/>
                    </a:cubicBezTo>
                    <a:close/>
                  </a:path>
                </a:pathLst>
              </a:custGeom>
              <a:noFill/>
              <a:ln w="15875" cap="flat">
                <a:solidFill>
                  <a:srgbClr val="D69F8F"/>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grpSp>
        <p:sp>
          <p:nvSpPr>
            <p:cNvPr id="262" name="任意多边形 76"/>
            <p:cNvSpPr/>
            <p:nvPr/>
          </p:nvSpPr>
          <p:spPr>
            <a:xfrm>
              <a:off x="437233" y="378220"/>
              <a:ext cx="109625" cy="112643"/>
            </a:xfrm>
            <a:custGeom>
              <a:avLst/>
              <a:gdLst/>
              <a:ahLst/>
              <a:cxnLst>
                <a:cxn ang="0">
                  <a:pos x="wd2" y="hd2"/>
                </a:cxn>
                <a:cxn ang="5400000">
                  <a:pos x="wd2" y="hd2"/>
                </a:cxn>
                <a:cxn ang="10800000">
                  <a:pos x="wd2" y="hd2"/>
                </a:cxn>
                <a:cxn ang="16200000">
                  <a:pos x="wd2" y="hd2"/>
                </a:cxn>
              </a:cxnLst>
              <a:rect l="0" t="0" r="r" b="b"/>
              <a:pathLst>
                <a:path w="21586" h="21573" extrusionOk="0">
                  <a:moveTo>
                    <a:pt x="9700" y="1"/>
                  </a:moveTo>
                  <a:cubicBezTo>
                    <a:pt x="19452" y="30"/>
                    <a:pt x="19754" y="10482"/>
                    <a:pt x="21566" y="20879"/>
                  </a:cubicBezTo>
                  <a:lnTo>
                    <a:pt x="21586" y="21573"/>
                  </a:lnTo>
                  <a:lnTo>
                    <a:pt x="7" y="21573"/>
                  </a:lnTo>
                  <a:lnTo>
                    <a:pt x="0" y="20649"/>
                  </a:lnTo>
                  <a:cubicBezTo>
                    <a:pt x="-14" y="14502"/>
                    <a:pt x="557" y="-27"/>
                    <a:pt x="9700" y="1"/>
                  </a:cubicBezTo>
                  <a:close/>
                </a:path>
              </a:pathLst>
            </a:custGeom>
            <a:solidFill>
              <a:srgbClr val="D69F8F"/>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pic>
          <p:nvPicPr>
            <p:cNvPr id="263" name="图片 77" descr="图片 77"/>
            <p:cNvPicPr>
              <a:picLocks noChangeAspect="1"/>
            </p:cNvPicPr>
            <p:nvPr/>
          </p:nvPicPr>
          <p:blipFill>
            <a:blip r:embed="rId6"/>
            <a:stretch>
              <a:fillRect/>
            </a:stretch>
          </p:blipFill>
          <p:spPr>
            <a:xfrm>
              <a:off x="281343" y="-1"/>
              <a:ext cx="301088" cy="409156"/>
            </a:xfrm>
            <a:prstGeom prst="rect">
              <a:avLst/>
            </a:prstGeom>
            <a:ln w="12700" cap="flat">
              <a:noFill/>
              <a:miter lim="400000"/>
            </a:ln>
            <a:effectLst/>
          </p:spPr>
        </p:pic>
        <p:sp>
          <p:nvSpPr>
            <p:cNvPr id="264" name="泪滴形 78"/>
            <p:cNvSpPr/>
            <p:nvPr/>
          </p:nvSpPr>
          <p:spPr>
            <a:xfrm rot="2613137" flipH="1">
              <a:off x="464089" y="198494"/>
              <a:ext cx="52665" cy="53505"/>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6"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D69F8F"/>
            </a:solidFill>
            <a:ln w="12700" cap="flat">
              <a:solidFill>
                <a:srgbClr val="D69F8F"/>
              </a:solidFill>
              <a:prstDash val="solid"/>
              <a:miter lim="800000"/>
            </a:ln>
            <a:effectLst/>
          </p:spPr>
          <p:txBody>
            <a:bodyPr wrap="square" lIns="45719" tIns="45719" rIns="45719" bIns="45719" numCol="1" anchor="ctr">
              <a:noAutofit/>
            </a:bodyPr>
            <a:lstStyle/>
            <a:p>
              <a:pPr algn="ctr">
                <a:defRPr u="sng">
                  <a:solidFill>
                    <a:srgbClr val="FFFFFF"/>
                  </a:solidFill>
                </a:defRPr>
              </a:pPr>
              <a:endParaRPr/>
            </a:p>
          </p:txBody>
        </p:sp>
      </p:grpSp>
      <p:sp>
        <p:nvSpPr>
          <p:cNvPr id="266" name="文本框 82"/>
          <p:cNvSpPr txBox="1"/>
          <p:nvPr/>
        </p:nvSpPr>
        <p:spPr>
          <a:xfrm>
            <a:off x="9111742" y="5510993"/>
            <a:ext cx="1402418" cy="3708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defRPr sz="1600">
                <a:solidFill>
                  <a:srgbClr val="7E96A7"/>
                </a:solidFill>
                <a:latin typeface="方正行楷简体"/>
                <a:ea typeface="方正行楷简体"/>
                <a:cs typeface="方正行楷简体"/>
                <a:sym typeface="方正行楷简体"/>
              </a:defRPr>
            </a:lvl1pPr>
          </a:lstStyle>
          <a:p>
            <a:r>
              <a:t>一 茶 一 世  界</a:t>
            </a:r>
          </a:p>
        </p:txBody>
      </p:sp>
      <p:pic>
        <p:nvPicPr>
          <p:cNvPr id="267" name="图片 40" descr="图片 40"/>
          <p:cNvPicPr>
            <a:picLocks noChangeAspect="1"/>
          </p:cNvPicPr>
          <p:nvPr/>
        </p:nvPicPr>
        <p:blipFill>
          <a:blip r:embed="rId7"/>
          <a:stretch>
            <a:fillRect/>
          </a:stretch>
        </p:blipFill>
        <p:spPr>
          <a:xfrm>
            <a:off x="2265098" y="1798449"/>
            <a:ext cx="175321" cy="450182"/>
          </a:xfrm>
          <a:prstGeom prst="rect">
            <a:avLst/>
          </a:prstGeom>
          <a:ln w="12700">
            <a:miter lim="400000"/>
          </a:ln>
        </p:spPr>
      </p:pic>
      <p:pic>
        <p:nvPicPr>
          <p:cNvPr id="268" name="图片 41" descr="图片 41"/>
          <p:cNvPicPr>
            <a:picLocks noChangeAspect="1"/>
          </p:cNvPicPr>
          <p:nvPr/>
        </p:nvPicPr>
        <p:blipFill>
          <a:blip r:embed="rId8"/>
          <a:stretch>
            <a:fillRect/>
          </a:stretch>
        </p:blipFill>
        <p:spPr>
          <a:xfrm>
            <a:off x="2294689" y="1034776"/>
            <a:ext cx="291460" cy="763674"/>
          </a:xfrm>
          <a:prstGeom prst="rect">
            <a:avLst/>
          </a:prstGeom>
          <a:ln w="12700">
            <a:miter lim="400000"/>
          </a:ln>
        </p:spPr>
      </p:pic>
      <p:pic>
        <p:nvPicPr>
          <p:cNvPr id="269" name="图片 53" descr="图片 53"/>
          <p:cNvPicPr>
            <a:picLocks noChangeAspect="1"/>
          </p:cNvPicPr>
          <p:nvPr/>
        </p:nvPicPr>
        <p:blipFill>
          <a:blip r:embed="rId7"/>
          <a:stretch>
            <a:fillRect/>
          </a:stretch>
        </p:blipFill>
        <p:spPr>
          <a:xfrm>
            <a:off x="6828357" y="4523089"/>
            <a:ext cx="175321" cy="450182"/>
          </a:xfrm>
          <a:prstGeom prst="rect">
            <a:avLst/>
          </a:prstGeom>
          <a:ln w="12700">
            <a:miter lim="400000"/>
          </a:ln>
        </p:spPr>
      </p:pic>
      <p:pic>
        <p:nvPicPr>
          <p:cNvPr id="270" name="图片 54" descr="图片 54"/>
          <p:cNvPicPr>
            <a:picLocks noChangeAspect="1"/>
          </p:cNvPicPr>
          <p:nvPr/>
        </p:nvPicPr>
        <p:blipFill>
          <a:blip r:embed="rId8"/>
          <a:stretch>
            <a:fillRect/>
          </a:stretch>
        </p:blipFill>
        <p:spPr>
          <a:xfrm flipH="1">
            <a:off x="6652237" y="4107160"/>
            <a:ext cx="291461" cy="763674"/>
          </a:xfrm>
          <a:prstGeom prst="rect">
            <a:avLst/>
          </a:prstGeom>
          <a:ln w="12700">
            <a:miter lim="400000"/>
          </a:ln>
        </p:spPr>
      </p:pic>
      <p:sp>
        <p:nvSpPr>
          <p:cNvPr id="271" name="types">
            <a:hlinkClick r:id="" action="ppaction://hlinkshowjump?jump=nextslide"/>
          </p:cNvPr>
          <p:cNvSpPr txBox="1"/>
          <p:nvPr/>
        </p:nvSpPr>
        <p:spPr>
          <a:xfrm>
            <a:off x="5569565" y="2760018"/>
            <a:ext cx="1052870" cy="5232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defRPr sz="2800">
                <a:solidFill>
                  <a:srgbClr val="032D49"/>
                </a:solidFill>
                <a:latin typeface="方正古隶简体"/>
                <a:ea typeface="方正古隶简体"/>
                <a:cs typeface="方正古隶简体"/>
                <a:sym typeface="方正古隶简体"/>
              </a:defRPr>
            </a:lvl1pPr>
          </a:lstStyle>
          <a:p>
            <a:r>
              <a:t>types </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DBA392"/>
        </a:solidFill>
        <a:effectLst/>
      </p:bgPr>
    </p:bg>
    <p:spTree>
      <p:nvGrpSpPr>
        <p:cNvPr id="1" name=""/>
        <p:cNvGrpSpPr/>
        <p:nvPr/>
      </p:nvGrpSpPr>
      <p:grpSpPr>
        <a:xfrm>
          <a:off x="0" y="0"/>
          <a:ext cx="0" cy="0"/>
          <a:chOff x="0" y="0"/>
          <a:chExt cx="0" cy="0"/>
        </a:xfrm>
      </p:grpSpPr>
      <p:pic>
        <p:nvPicPr>
          <p:cNvPr id="273" name="图片 32" descr="图片 32"/>
          <p:cNvPicPr>
            <a:picLocks noChangeAspect="1"/>
          </p:cNvPicPr>
          <p:nvPr/>
        </p:nvPicPr>
        <p:blipFill>
          <a:blip r:embed="rId2"/>
          <a:stretch>
            <a:fillRect/>
          </a:stretch>
        </p:blipFill>
        <p:spPr>
          <a:xfrm>
            <a:off x="110824" y="4656478"/>
            <a:ext cx="1920241" cy="1768280"/>
          </a:xfrm>
          <a:prstGeom prst="rect">
            <a:avLst/>
          </a:prstGeom>
          <a:ln w="12700">
            <a:miter lim="400000"/>
          </a:ln>
        </p:spPr>
      </p:pic>
      <p:pic>
        <p:nvPicPr>
          <p:cNvPr id="274" name="图片 49" descr="图片 49"/>
          <p:cNvPicPr>
            <a:picLocks noChangeAspect="1"/>
          </p:cNvPicPr>
          <p:nvPr/>
        </p:nvPicPr>
        <p:blipFill>
          <a:blip r:embed="rId3"/>
          <a:stretch>
            <a:fillRect/>
          </a:stretch>
        </p:blipFill>
        <p:spPr>
          <a:xfrm>
            <a:off x="1967901" y="2825865"/>
            <a:ext cx="506979" cy="2176856"/>
          </a:xfrm>
          <a:prstGeom prst="rect">
            <a:avLst/>
          </a:prstGeom>
          <a:ln w="12700">
            <a:miter lim="400000"/>
          </a:ln>
        </p:spPr>
      </p:pic>
      <p:pic>
        <p:nvPicPr>
          <p:cNvPr id="275" name="图片 50" descr="图片 50"/>
          <p:cNvPicPr>
            <a:picLocks noChangeAspect="1"/>
          </p:cNvPicPr>
          <p:nvPr/>
        </p:nvPicPr>
        <p:blipFill>
          <a:blip r:embed="rId4"/>
          <a:stretch>
            <a:fillRect/>
          </a:stretch>
        </p:blipFill>
        <p:spPr>
          <a:xfrm>
            <a:off x="1718837" y="4339106"/>
            <a:ext cx="374137" cy="718434"/>
          </a:xfrm>
          <a:prstGeom prst="rect">
            <a:avLst/>
          </a:prstGeom>
          <a:ln w="12700">
            <a:miter lim="400000"/>
          </a:ln>
        </p:spPr>
      </p:pic>
      <p:sp>
        <p:nvSpPr>
          <p:cNvPr id="276" name="Varieties of Chinese Tea"/>
          <p:cNvSpPr txBox="1"/>
          <p:nvPr/>
        </p:nvSpPr>
        <p:spPr>
          <a:xfrm>
            <a:off x="2933700" y="80119"/>
            <a:ext cx="7086600" cy="64632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defRPr sz="3600">
                <a:latin typeface="Arial"/>
                <a:ea typeface="Arial"/>
                <a:cs typeface="Arial"/>
                <a:sym typeface="Arial"/>
              </a:defRPr>
            </a:pPr>
            <a:r>
              <a:t> </a:t>
            </a:r>
            <a:r>
              <a:rPr sz="4000" b="1">
                <a:solidFill>
                  <a:srgbClr val="FF0000"/>
                </a:solidFill>
              </a:rPr>
              <a:t>Varieties of Chinese Tea</a:t>
            </a:r>
          </a:p>
        </p:txBody>
      </p:sp>
      <p:sp>
        <p:nvSpPr>
          <p:cNvPr id="277" name="How many kinds of Chinese tea do you know?"/>
          <p:cNvSpPr txBox="1"/>
          <p:nvPr/>
        </p:nvSpPr>
        <p:spPr>
          <a:xfrm>
            <a:off x="1346200" y="671899"/>
            <a:ext cx="7397934" cy="48620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defRPr sz="2800">
                <a:latin typeface="Arial"/>
                <a:ea typeface="Arial"/>
                <a:cs typeface="Arial"/>
                <a:sym typeface="Arial"/>
              </a:defRPr>
            </a:lvl1pPr>
          </a:lstStyle>
          <a:p>
            <a:r>
              <a:t>How many kinds of Chinese tea do you know?</a:t>
            </a:r>
          </a:p>
        </p:txBody>
      </p:sp>
      <p:sp>
        <p:nvSpPr>
          <p:cNvPr id="278" name="Green tea"/>
          <p:cNvSpPr txBox="1"/>
          <p:nvPr/>
        </p:nvSpPr>
        <p:spPr>
          <a:xfrm>
            <a:off x="3251200" y="1460500"/>
            <a:ext cx="2250242" cy="5480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lnSpc>
                <a:spcPct val="125000"/>
              </a:lnSpc>
              <a:defRPr sz="3200">
                <a:latin typeface="Arial"/>
                <a:ea typeface="Arial"/>
                <a:cs typeface="Arial"/>
                <a:sym typeface="Arial"/>
              </a:defRPr>
            </a:lvl1pPr>
          </a:lstStyle>
          <a:p>
            <a:r>
              <a:t>Green tea   </a:t>
            </a:r>
          </a:p>
        </p:txBody>
      </p:sp>
      <p:sp>
        <p:nvSpPr>
          <p:cNvPr id="279" name="绿茶"/>
          <p:cNvSpPr txBox="1"/>
          <p:nvPr/>
        </p:nvSpPr>
        <p:spPr>
          <a:xfrm>
            <a:off x="7239000" y="1101029"/>
            <a:ext cx="1447800" cy="94569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nSpc>
                <a:spcPct val="125000"/>
              </a:lnSpc>
              <a:spcBef>
                <a:spcPts val="1900"/>
              </a:spcBef>
              <a:defRPr sz="3200">
                <a:latin typeface="Nadeem"/>
                <a:ea typeface="Nadeem"/>
                <a:cs typeface="Nadeem"/>
                <a:sym typeface="Nadeem"/>
              </a:defRPr>
            </a:lvl1pPr>
          </a:lstStyle>
          <a:p>
            <a:r>
              <a:t>绿茶</a:t>
            </a:r>
          </a:p>
        </p:txBody>
      </p:sp>
      <p:sp>
        <p:nvSpPr>
          <p:cNvPr id="280" name="White tea"/>
          <p:cNvSpPr txBox="1"/>
          <p:nvPr/>
        </p:nvSpPr>
        <p:spPr>
          <a:xfrm>
            <a:off x="3330773" y="2174014"/>
            <a:ext cx="1820824" cy="5480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lnSpc>
                <a:spcPct val="125000"/>
              </a:lnSpc>
              <a:defRPr sz="3200">
                <a:latin typeface="Arial"/>
                <a:ea typeface="Arial"/>
                <a:cs typeface="Arial"/>
                <a:sym typeface="Arial"/>
              </a:defRPr>
            </a:lvl1pPr>
          </a:lstStyle>
          <a:p>
            <a:r>
              <a:t>White tea</a:t>
            </a:r>
          </a:p>
        </p:txBody>
      </p:sp>
      <p:sp>
        <p:nvSpPr>
          <p:cNvPr id="281" name="白茶"/>
          <p:cNvSpPr txBox="1"/>
          <p:nvPr/>
        </p:nvSpPr>
        <p:spPr>
          <a:xfrm>
            <a:off x="7277100" y="2016237"/>
            <a:ext cx="916940" cy="94569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lnSpc>
                <a:spcPct val="125000"/>
              </a:lnSpc>
              <a:defRPr sz="3200">
                <a:latin typeface="Nadeem"/>
                <a:ea typeface="Nadeem"/>
                <a:cs typeface="Nadeem"/>
                <a:sym typeface="Nadeem"/>
              </a:defRPr>
            </a:lvl1pPr>
          </a:lstStyle>
          <a:p>
            <a:r>
              <a:t>白茶</a:t>
            </a:r>
          </a:p>
        </p:txBody>
      </p:sp>
      <p:sp>
        <p:nvSpPr>
          <p:cNvPr id="282" name="Black tea"/>
          <p:cNvSpPr txBox="1"/>
          <p:nvPr/>
        </p:nvSpPr>
        <p:spPr>
          <a:xfrm>
            <a:off x="3353296" y="2887528"/>
            <a:ext cx="1527019" cy="7078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lnSpc>
                <a:spcPct val="125000"/>
              </a:lnSpc>
              <a:defRPr sz="3200">
                <a:latin typeface="Arial"/>
                <a:ea typeface="Arial"/>
                <a:cs typeface="Arial"/>
                <a:sym typeface="Arial"/>
              </a:defRPr>
            </a:lvl1pPr>
          </a:lstStyle>
          <a:p>
            <a:r>
              <a:rPr lang="en-US" altLang="zh-CN" dirty="0"/>
              <a:t>Red</a:t>
            </a:r>
            <a:r>
              <a:rPr dirty="0"/>
              <a:t> tea</a:t>
            </a:r>
          </a:p>
        </p:txBody>
      </p:sp>
      <p:sp>
        <p:nvSpPr>
          <p:cNvPr id="283" name="红茶"/>
          <p:cNvSpPr txBox="1"/>
          <p:nvPr/>
        </p:nvSpPr>
        <p:spPr>
          <a:xfrm>
            <a:off x="7277100" y="2931446"/>
            <a:ext cx="950278" cy="94569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lnSpc>
                <a:spcPct val="125000"/>
              </a:lnSpc>
              <a:defRPr sz="3200">
                <a:latin typeface="Nadeem"/>
                <a:ea typeface="Nadeem"/>
                <a:cs typeface="Nadeem"/>
                <a:sym typeface="Nadeem"/>
              </a:defRPr>
            </a:lvl1pPr>
          </a:lstStyle>
          <a:p>
            <a:r>
              <a:t>红茶</a:t>
            </a:r>
          </a:p>
        </p:txBody>
      </p:sp>
      <p:sp>
        <p:nvSpPr>
          <p:cNvPr id="284" name="Yellow tea"/>
          <p:cNvSpPr txBox="1"/>
          <p:nvPr/>
        </p:nvSpPr>
        <p:spPr>
          <a:xfrm>
            <a:off x="3405385" y="3640270"/>
            <a:ext cx="1941871" cy="54804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lnSpc>
                <a:spcPct val="125000"/>
              </a:lnSpc>
              <a:defRPr sz="3200">
                <a:latin typeface="Arial"/>
                <a:ea typeface="Arial"/>
                <a:cs typeface="Arial"/>
                <a:sym typeface="Arial"/>
              </a:defRPr>
            </a:lvl1pPr>
          </a:lstStyle>
          <a:p>
            <a:r>
              <a:rPr dirty="0"/>
              <a:t>Yellow tea</a:t>
            </a:r>
          </a:p>
        </p:txBody>
      </p:sp>
      <p:sp>
        <p:nvSpPr>
          <p:cNvPr id="285" name="黄茶"/>
          <p:cNvSpPr txBox="1"/>
          <p:nvPr/>
        </p:nvSpPr>
        <p:spPr>
          <a:xfrm>
            <a:off x="8672194" y="3482494"/>
            <a:ext cx="1703210" cy="65017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lnSpc>
                <a:spcPct val="125000"/>
              </a:lnSpc>
              <a:defRPr sz="2900">
                <a:latin typeface="Nadeem"/>
                <a:ea typeface="Nadeem"/>
                <a:cs typeface="Nadeem"/>
                <a:sym typeface="Nadeem"/>
              </a:defRPr>
            </a:lvl1pPr>
          </a:lstStyle>
          <a:p>
            <a:r>
              <a:rPr lang="zh-CN" altLang="en-US"/>
              <a:t>乌龙</a:t>
            </a:r>
            <a:r>
              <a:rPr dirty="0"/>
              <a:t>茶</a:t>
            </a:r>
          </a:p>
        </p:txBody>
      </p:sp>
      <p:sp>
        <p:nvSpPr>
          <p:cNvPr id="286" name="Oolong  tea"/>
          <p:cNvSpPr txBox="1"/>
          <p:nvPr/>
        </p:nvSpPr>
        <p:spPr>
          <a:xfrm>
            <a:off x="3276767" y="4384310"/>
            <a:ext cx="2590801" cy="5480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nSpc>
                <a:spcPct val="125000"/>
              </a:lnSpc>
              <a:defRPr sz="3200">
                <a:latin typeface="Arial"/>
                <a:ea typeface="Arial"/>
                <a:cs typeface="Arial"/>
                <a:sym typeface="Arial"/>
              </a:defRPr>
            </a:lvl1pPr>
          </a:lstStyle>
          <a:p>
            <a:r>
              <a:t>Oolong  tea</a:t>
            </a:r>
          </a:p>
        </p:txBody>
      </p:sp>
      <p:sp>
        <p:nvSpPr>
          <p:cNvPr id="287" name="青茶"/>
          <p:cNvSpPr txBox="1"/>
          <p:nvPr/>
        </p:nvSpPr>
        <p:spPr>
          <a:xfrm>
            <a:off x="8712200" y="4392253"/>
            <a:ext cx="949980" cy="94569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lnSpc>
                <a:spcPct val="125000"/>
              </a:lnSpc>
              <a:defRPr sz="3200">
                <a:latin typeface="Nadeem"/>
                <a:ea typeface="Nadeem"/>
                <a:cs typeface="Nadeem"/>
                <a:sym typeface="Nadeem"/>
              </a:defRPr>
            </a:lvl1pPr>
          </a:lstStyle>
          <a:p>
            <a:r>
              <a:t>青茶</a:t>
            </a:r>
          </a:p>
        </p:txBody>
      </p:sp>
      <p:sp>
        <p:nvSpPr>
          <p:cNvPr id="288" name="Dark  tea"/>
          <p:cNvSpPr txBox="1"/>
          <p:nvPr/>
        </p:nvSpPr>
        <p:spPr>
          <a:xfrm>
            <a:off x="3304182" y="5266595"/>
            <a:ext cx="1752958" cy="54804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lnSpc>
                <a:spcPct val="125000"/>
              </a:lnSpc>
              <a:defRPr sz="3200">
                <a:latin typeface="Arial"/>
                <a:ea typeface="Arial"/>
                <a:cs typeface="Arial"/>
                <a:sym typeface="Arial"/>
              </a:defRPr>
            </a:lvl1pPr>
          </a:lstStyle>
          <a:p>
            <a:r>
              <a:t>Dark  tea</a:t>
            </a:r>
          </a:p>
        </p:txBody>
      </p:sp>
      <p:sp>
        <p:nvSpPr>
          <p:cNvPr id="289" name="黑茶"/>
          <p:cNvSpPr txBox="1"/>
          <p:nvPr/>
        </p:nvSpPr>
        <p:spPr>
          <a:xfrm>
            <a:off x="8713469" y="5307462"/>
            <a:ext cx="1447801" cy="94569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nSpc>
                <a:spcPct val="125000"/>
              </a:lnSpc>
              <a:defRPr sz="3200">
                <a:latin typeface="Nadeem"/>
                <a:ea typeface="Nadeem"/>
                <a:cs typeface="Nadeem"/>
                <a:sym typeface="Nadeem"/>
              </a:defRPr>
            </a:lvl1pPr>
          </a:lstStyle>
          <a:p>
            <a:r>
              <a:t>黑茶</a:t>
            </a:r>
          </a:p>
        </p:txBody>
      </p:sp>
      <p:sp>
        <p:nvSpPr>
          <p:cNvPr id="290" name="Scented tea"/>
          <p:cNvSpPr txBox="1"/>
          <p:nvPr/>
        </p:nvSpPr>
        <p:spPr>
          <a:xfrm>
            <a:off x="3239690" y="6242916"/>
            <a:ext cx="2273261" cy="54804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lnSpc>
                <a:spcPct val="125000"/>
              </a:lnSpc>
              <a:defRPr sz="3200">
                <a:latin typeface="Arial"/>
                <a:ea typeface="Arial"/>
                <a:cs typeface="Arial"/>
                <a:sym typeface="Arial"/>
              </a:defRPr>
            </a:lvl1pPr>
          </a:lstStyle>
          <a:p>
            <a:r>
              <a:t>Scented tea</a:t>
            </a:r>
          </a:p>
        </p:txBody>
      </p:sp>
      <p:sp>
        <p:nvSpPr>
          <p:cNvPr id="291" name="花茶"/>
          <p:cNvSpPr txBox="1"/>
          <p:nvPr/>
        </p:nvSpPr>
        <p:spPr>
          <a:xfrm>
            <a:off x="10402569" y="5920040"/>
            <a:ext cx="1447801" cy="94569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nSpc>
                <a:spcPct val="125000"/>
              </a:lnSpc>
              <a:defRPr sz="3200">
                <a:latin typeface="Nadeem"/>
                <a:ea typeface="Nadeem"/>
                <a:cs typeface="Nadeem"/>
                <a:sym typeface="Nadeem"/>
              </a:defRPr>
            </a:lvl1pPr>
          </a:lstStyle>
          <a:p>
            <a:r>
              <a:t>花茶</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5F4F2"/>
        </a:solidFill>
        <a:effectLst/>
      </p:bgPr>
    </p:bg>
    <p:spTree>
      <p:nvGrpSpPr>
        <p:cNvPr id="1" name=""/>
        <p:cNvGrpSpPr/>
        <p:nvPr/>
      </p:nvGrpSpPr>
      <p:grpSpPr>
        <a:xfrm>
          <a:off x="0" y="0"/>
          <a:ext cx="0" cy="0"/>
          <a:chOff x="0" y="0"/>
          <a:chExt cx="0" cy="0"/>
        </a:xfrm>
      </p:grpSpPr>
      <p:graphicFrame>
        <p:nvGraphicFramePr>
          <p:cNvPr id="293" name="表格"/>
          <p:cNvGraphicFramePr/>
          <p:nvPr/>
        </p:nvGraphicFramePr>
        <p:xfrm>
          <a:off x="2785533" y="393700"/>
          <a:ext cx="7401850" cy="6219521"/>
        </p:xfrm>
        <a:graphic>
          <a:graphicData uri="http://schemas.openxmlformats.org/drawingml/2006/table">
            <a:tbl>
              <a:tblPr bandRow="1">
                <a:tableStyleId>{4C3C2611-4C71-4FC5-86AE-919BDF0F9419}</a:tableStyleId>
              </a:tblPr>
              <a:tblGrid>
                <a:gridCol w="3700925">
                  <a:extLst>
                    <a:ext uri="{9D8B030D-6E8A-4147-A177-3AD203B41FA5}">
                      <a16:colId xmlns:a16="http://schemas.microsoft.com/office/drawing/2014/main" val="20000"/>
                    </a:ext>
                  </a:extLst>
                </a:gridCol>
                <a:gridCol w="3700925">
                  <a:extLst>
                    <a:ext uri="{9D8B030D-6E8A-4147-A177-3AD203B41FA5}">
                      <a16:colId xmlns:a16="http://schemas.microsoft.com/office/drawing/2014/main" val="20001"/>
                    </a:ext>
                  </a:extLst>
                </a:gridCol>
              </a:tblGrid>
              <a:tr h="888503">
                <a:tc>
                  <a:txBody>
                    <a:bodyPr/>
                    <a:lstStyle/>
                    <a:p>
                      <a:pPr algn="l">
                        <a:defRPr sz="1800"/>
                      </a:pPr>
                      <a:r>
                        <a:t>Type of tea</a:t>
                      </a:r>
                    </a:p>
                  </a:txBody>
                  <a:tcPr marL="0" marR="0" marT="0" marB="0" horzOverflow="overflow"/>
                </a:tc>
                <a:tc>
                  <a:txBody>
                    <a:bodyPr/>
                    <a:lstStyle/>
                    <a:p>
                      <a:pPr algn="l">
                        <a:defRPr sz="1800"/>
                      </a:pPr>
                      <a:r>
                        <a:t>Temperature </a:t>
                      </a:r>
                    </a:p>
                  </a:txBody>
                  <a:tcPr marL="0" marR="0" marT="0" marB="0" horzOverflow="overflow"/>
                </a:tc>
                <a:extLst>
                  <a:ext uri="{0D108BD9-81ED-4DB2-BD59-A6C34878D82A}">
                    <a16:rowId xmlns:a16="http://schemas.microsoft.com/office/drawing/2014/main" val="10000"/>
                  </a:ext>
                </a:extLst>
              </a:tr>
              <a:tr h="888503">
                <a:tc>
                  <a:txBody>
                    <a:bodyPr/>
                    <a:lstStyle/>
                    <a:p>
                      <a:pPr algn="l">
                        <a:defRPr sz="1800"/>
                      </a:pPr>
                      <a:r>
                        <a:t>White tea</a:t>
                      </a:r>
                    </a:p>
                  </a:txBody>
                  <a:tcPr marL="0" marR="0" marT="0" marB="0" horzOverflow="overflow"/>
                </a:tc>
                <a:tc>
                  <a:txBody>
                    <a:bodyPr/>
                    <a:lstStyle/>
                    <a:p>
                      <a:pPr algn="l">
                        <a:defRPr sz="1800"/>
                      </a:pPr>
                      <a:r>
                        <a:t>80-85</a:t>
                      </a:r>
                    </a:p>
                  </a:txBody>
                  <a:tcPr marL="0" marR="0" marT="0" marB="0" horzOverflow="overflow"/>
                </a:tc>
                <a:extLst>
                  <a:ext uri="{0D108BD9-81ED-4DB2-BD59-A6C34878D82A}">
                    <a16:rowId xmlns:a16="http://schemas.microsoft.com/office/drawing/2014/main" val="10001"/>
                  </a:ext>
                </a:extLst>
              </a:tr>
              <a:tr h="888503">
                <a:tc>
                  <a:txBody>
                    <a:bodyPr/>
                    <a:lstStyle/>
                    <a:p>
                      <a:pPr algn="l">
                        <a:defRPr sz="1800"/>
                      </a:pPr>
                      <a:r>
                        <a:t>Green tea
</a:t>
                      </a:r>
                    </a:p>
                  </a:txBody>
                  <a:tcPr marL="0" marR="0" marT="0" marB="0" horzOverflow="overflow"/>
                </a:tc>
                <a:tc>
                  <a:txBody>
                    <a:bodyPr/>
                    <a:lstStyle/>
                    <a:p>
                      <a:pPr algn="l">
                        <a:defRPr sz="1800"/>
                      </a:pPr>
                      <a:r>
                        <a:t>80-85</a:t>
                      </a:r>
                    </a:p>
                  </a:txBody>
                  <a:tcPr marL="0" marR="0" marT="0" marB="0" horzOverflow="overflow"/>
                </a:tc>
                <a:extLst>
                  <a:ext uri="{0D108BD9-81ED-4DB2-BD59-A6C34878D82A}">
                    <a16:rowId xmlns:a16="http://schemas.microsoft.com/office/drawing/2014/main" val="10002"/>
                  </a:ext>
                </a:extLst>
              </a:tr>
              <a:tr h="888503">
                <a:tc>
                  <a:txBody>
                    <a:bodyPr/>
                    <a:lstStyle/>
                    <a:p>
                      <a:pPr algn="l">
                        <a:defRPr sz="1800"/>
                      </a:pPr>
                      <a:r>
                        <a:t>Scented tea</a:t>
                      </a:r>
                    </a:p>
                  </a:txBody>
                  <a:tcPr marL="0" marR="0" marT="0" marB="0" horzOverflow="overflow"/>
                </a:tc>
                <a:tc>
                  <a:txBody>
                    <a:bodyPr/>
                    <a:lstStyle/>
                    <a:p>
                      <a:pPr algn="l">
                        <a:defRPr sz="1800"/>
                      </a:pPr>
                      <a:r>
                        <a:t>80-85</a:t>
                      </a:r>
                    </a:p>
                  </a:txBody>
                  <a:tcPr marL="0" marR="0" marT="0" marB="0" horzOverflow="overflow"/>
                </a:tc>
                <a:extLst>
                  <a:ext uri="{0D108BD9-81ED-4DB2-BD59-A6C34878D82A}">
                    <a16:rowId xmlns:a16="http://schemas.microsoft.com/office/drawing/2014/main" val="10003"/>
                  </a:ext>
                </a:extLst>
              </a:tr>
              <a:tr h="888503">
                <a:tc>
                  <a:txBody>
                    <a:bodyPr/>
                    <a:lstStyle/>
                    <a:p>
                      <a:pPr algn="l">
                        <a:defRPr sz="1800"/>
                      </a:pPr>
                      <a:r>
                        <a:t>Red tea</a:t>
                      </a:r>
                    </a:p>
                  </a:txBody>
                  <a:tcPr marL="0" marR="0" marT="0" marB="0" horzOverflow="overflow"/>
                </a:tc>
                <a:tc>
                  <a:txBody>
                    <a:bodyPr/>
                    <a:lstStyle/>
                    <a:p>
                      <a:pPr algn="l">
                        <a:defRPr sz="1800"/>
                      </a:pPr>
                      <a:r>
                        <a:t>80-90</a:t>
                      </a:r>
                    </a:p>
                  </a:txBody>
                  <a:tcPr marL="0" marR="0" marT="0" marB="0" horzOverflow="overflow"/>
                </a:tc>
                <a:extLst>
                  <a:ext uri="{0D108BD9-81ED-4DB2-BD59-A6C34878D82A}">
                    <a16:rowId xmlns:a16="http://schemas.microsoft.com/office/drawing/2014/main" val="10004"/>
                  </a:ext>
                </a:extLst>
              </a:tr>
              <a:tr h="888503">
                <a:tc>
                  <a:txBody>
                    <a:bodyPr/>
                    <a:lstStyle/>
                    <a:p>
                      <a:pPr algn="l">
                        <a:defRPr sz="1800"/>
                      </a:pPr>
                      <a:r>
                        <a:t>Oolong tea </a:t>
                      </a:r>
                    </a:p>
                  </a:txBody>
                  <a:tcPr marL="0" marR="0" marT="0" marB="0" horzOverflow="overflow"/>
                </a:tc>
                <a:tc>
                  <a:txBody>
                    <a:bodyPr/>
                    <a:lstStyle/>
                    <a:p>
                      <a:pPr algn="l">
                        <a:defRPr sz="1800"/>
                      </a:pPr>
                      <a:r>
                        <a:t>95-100</a:t>
                      </a:r>
                    </a:p>
                  </a:txBody>
                  <a:tcPr marL="0" marR="0" marT="0" marB="0" horzOverflow="overflow"/>
                </a:tc>
                <a:extLst>
                  <a:ext uri="{0D108BD9-81ED-4DB2-BD59-A6C34878D82A}">
                    <a16:rowId xmlns:a16="http://schemas.microsoft.com/office/drawing/2014/main" val="10005"/>
                  </a:ext>
                </a:extLst>
              </a:tr>
              <a:tr h="888503">
                <a:tc>
                  <a:txBody>
                    <a:bodyPr/>
                    <a:lstStyle/>
                    <a:p>
                      <a:pPr algn="l">
                        <a:defRPr sz="1800"/>
                      </a:pPr>
                      <a:r>
                        <a:t>Pu’ er   tea</a:t>
                      </a:r>
                    </a:p>
                  </a:txBody>
                  <a:tcPr marL="0" marR="0" marT="0" marB="0" horzOverflow="overflow"/>
                </a:tc>
                <a:tc>
                  <a:txBody>
                    <a:bodyPr/>
                    <a:lstStyle/>
                    <a:p>
                      <a:pPr algn="l">
                        <a:defRPr sz="1800"/>
                      </a:pPr>
                      <a:r>
                        <a:t>100</a:t>
                      </a:r>
                    </a:p>
                  </a:txBody>
                  <a:tcPr marL="0" marR="0" marT="0" marB="0" horzOverflow="overflow"/>
                </a:tc>
                <a:extLst>
                  <a:ext uri="{0D108BD9-81ED-4DB2-BD59-A6C34878D82A}">
                    <a16:rowId xmlns:a16="http://schemas.microsoft.com/office/drawing/2014/main" val="10006"/>
                  </a:ext>
                </a:extLst>
              </a:tr>
            </a:tbl>
          </a:graphicData>
        </a:graphic>
      </p:graphicFrame>
    </p:spTree>
  </p:cSld>
  <p:clrMapOvr>
    <a:masterClrMapping/>
  </p:clrMapOvr>
  <p:transition spd="med"/>
</p:sld>
</file>

<file path=ppt/theme/theme1.xml><?xml version="1.0" encoding="utf-8"?>
<a:theme xmlns:a="http://schemas.openxmlformats.org/drawingml/2006/main" name="Office 主题">
  <a:themeElements>
    <a:clrScheme name="Office 主题">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主题">
      <a:majorFont>
        <a:latin typeface="Calibri"/>
        <a:ea typeface="Calibri"/>
        <a:cs typeface="Calibri"/>
      </a:majorFont>
      <a:minorFont>
        <a:latin typeface="Helvetica"/>
        <a:ea typeface="Helvetica"/>
        <a:cs typeface="Helvetica"/>
      </a:minorFont>
    </a:fontScheme>
    <a:fmtScheme name="Office 主题">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主题">
  <a:themeElements>
    <a:clrScheme name="Office 主题">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主题">
      <a:majorFont>
        <a:latin typeface="Calibri"/>
        <a:ea typeface="Calibri"/>
        <a:cs typeface="Calibri"/>
      </a:majorFont>
      <a:minorFont>
        <a:latin typeface="Helvetica"/>
        <a:ea typeface="Helvetica"/>
        <a:cs typeface="Helvetica"/>
      </a:minorFont>
    </a:fontScheme>
    <a:fmtScheme name="Office 主题">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5</TotalTime>
  <Words>1589</Words>
  <Application>Microsoft Office PowerPoint</Application>
  <PresentationFormat>Widescreen</PresentationFormat>
  <Paragraphs>219</Paragraphs>
  <Slides>33</Slides>
  <Notes>0</Notes>
  <HiddenSlides>0</HiddenSlides>
  <MMClips>0</MMClips>
  <ScaleCrop>false</ScaleCrop>
  <HeadingPairs>
    <vt:vector size="6" baseType="variant">
      <vt:variant>
        <vt:lpstr>Fonts Used</vt:lpstr>
      </vt:variant>
      <vt:variant>
        <vt:i4>17</vt:i4>
      </vt:variant>
      <vt:variant>
        <vt:lpstr>Theme</vt:lpstr>
      </vt:variant>
      <vt:variant>
        <vt:i4>1</vt:i4>
      </vt:variant>
      <vt:variant>
        <vt:lpstr>Slide Titles</vt:lpstr>
      </vt:variant>
      <vt:variant>
        <vt:i4>33</vt:i4>
      </vt:variant>
    </vt:vector>
  </HeadingPairs>
  <TitlesOfParts>
    <vt:vector size="51" baseType="lpstr">
      <vt:lpstr>SimSun</vt:lpstr>
      <vt:lpstr>SimSun</vt:lpstr>
      <vt:lpstr>Adobe 繁黑體 Std B</vt:lpstr>
      <vt:lpstr>Arial</vt:lpstr>
      <vt:lpstr>Calibri</vt:lpstr>
      <vt:lpstr>Calibri Light</vt:lpstr>
      <vt:lpstr>Georgia</vt:lpstr>
      <vt:lpstr>Helvetica</vt:lpstr>
      <vt:lpstr>Krungthep</vt:lpstr>
      <vt:lpstr>Nadeem</vt:lpstr>
      <vt:lpstr>Phosphate Inline</vt:lpstr>
      <vt:lpstr>方正剪纸简体</vt:lpstr>
      <vt:lpstr>方正古隶简体</vt:lpstr>
      <vt:lpstr>方正康体简体</vt:lpstr>
      <vt:lpstr>方正行楷简体</vt:lpstr>
      <vt:lpstr>方正行楷繁体</vt:lpstr>
      <vt:lpstr>方正隶变简体</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Benefits of drinking tea</vt:lpstr>
      <vt:lpstr>Medicinal value</vt:lpstr>
      <vt:lpstr>PowerPoint Presentation</vt:lpstr>
      <vt:lpstr>The Art of Tea 茶艺</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Angela</dc:creator>
  <cp:lastModifiedBy>Angela Noble</cp:lastModifiedBy>
  <cp:revision>4</cp:revision>
  <dcterms:modified xsi:type="dcterms:W3CDTF">2020-06-09T12:15:18Z</dcterms:modified>
</cp:coreProperties>
</file>