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63" r:id="rId3"/>
    <p:sldId id="258" r:id="rId4"/>
    <p:sldId id="260" r:id="rId5"/>
    <p:sldId id="266" r:id="rId6"/>
    <p:sldId id="256" r:id="rId7"/>
    <p:sldId id="267" r:id="rId8"/>
    <p:sldId id="268" r:id="rId9"/>
    <p:sldId id="262" r:id="rId10"/>
    <p:sldId id="259" r:id="rId11"/>
    <p:sldId id="257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415F7-8024-4278-8FD2-CCF8D3F6FC43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84281-DDF8-43B9-B279-55CA7267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465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84281-DDF8-43B9-B279-55CA7267E48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2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4EAD-6AAE-4661-8BE4-2E2101883F13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B5DB-6D7C-4E16-8D8C-40EFA4786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984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4EAD-6AAE-4661-8BE4-2E2101883F13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B5DB-6D7C-4E16-8D8C-40EFA4786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15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4EAD-6AAE-4661-8BE4-2E2101883F13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B5DB-6D7C-4E16-8D8C-40EFA4786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83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4EAD-6AAE-4661-8BE4-2E2101883F13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B5DB-6D7C-4E16-8D8C-40EFA4786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02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4EAD-6AAE-4661-8BE4-2E2101883F13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B5DB-6D7C-4E16-8D8C-40EFA4786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79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4EAD-6AAE-4661-8BE4-2E2101883F13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B5DB-6D7C-4E16-8D8C-40EFA4786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99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4EAD-6AAE-4661-8BE4-2E2101883F13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B5DB-6D7C-4E16-8D8C-40EFA4786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59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4EAD-6AAE-4661-8BE4-2E2101883F13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B5DB-6D7C-4E16-8D8C-40EFA4786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2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4EAD-6AAE-4661-8BE4-2E2101883F13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B5DB-6D7C-4E16-8D8C-40EFA4786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75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4EAD-6AAE-4661-8BE4-2E2101883F13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B5DB-6D7C-4E16-8D8C-40EFA4786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85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4EAD-6AAE-4661-8BE4-2E2101883F13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8B5DB-6D7C-4E16-8D8C-40EFA4786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32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74EAD-6AAE-4661-8BE4-2E2101883F13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8B5DB-6D7C-4E16-8D8C-40EFA4786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71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039906"/>
            <a:ext cx="9144000" cy="3115516"/>
          </a:xfrm>
        </p:spPr>
        <p:txBody>
          <a:bodyPr>
            <a:normAutofit fontScale="90000"/>
          </a:bodyPr>
          <a:lstStyle/>
          <a:p>
            <a:r>
              <a:rPr lang="en-US" altLang="zh-CN" sz="4400" b="1" dirty="0" err="1"/>
              <a:t>Zhí</a:t>
            </a:r>
            <a:r>
              <a:rPr lang="zh-CN" altLang="en-US" sz="4400" b="1" dirty="0"/>
              <a:t> </a:t>
            </a:r>
            <a:r>
              <a:rPr lang="en-US" altLang="zh-CN" sz="4400" b="1" dirty="0" err="1"/>
              <a:t>yè</a:t>
            </a:r>
            <a:br>
              <a:rPr lang="en-US" altLang="zh-CN" sz="7200" b="1" dirty="0"/>
            </a:br>
            <a:r>
              <a:rPr lang="zh-CN" altLang="en-US" sz="7200" b="1" dirty="0"/>
              <a:t>职业</a:t>
            </a:r>
            <a:br>
              <a:rPr lang="en-US" altLang="zh-CN" sz="7200" b="1" dirty="0"/>
            </a:br>
            <a:br>
              <a:rPr lang="en-US" altLang="zh-CN" sz="7200" b="1" dirty="0"/>
            </a:br>
            <a:r>
              <a:rPr lang="zh-CN" altLang="en-US" sz="7200" b="1" dirty="0"/>
              <a:t> </a:t>
            </a:r>
            <a:r>
              <a:rPr lang="en-GB" sz="7200" b="1" dirty="0"/>
              <a:t>Occupation </a:t>
            </a:r>
          </a:p>
        </p:txBody>
      </p:sp>
    </p:spTree>
    <p:extLst>
      <p:ext uri="{BB962C8B-B14F-4D97-AF65-F5344CB8AC3E}">
        <p14:creationId xmlns:p14="http://schemas.microsoft.com/office/powerpoint/2010/main" val="1348599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598978" y="4020208"/>
            <a:ext cx="3389587" cy="17026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yín</a:t>
            </a:r>
            <a:r>
              <a:rPr lang="zh-CN" altLang="en-US" sz="2400" dirty="0">
                <a:solidFill>
                  <a:schemeClr val="tx1"/>
                </a:solidFill>
              </a:rPr>
              <a:t> </a:t>
            </a:r>
            <a:r>
              <a:rPr lang="en-US" altLang="zh-CN" sz="2400" dirty="0" err="1">
                <a:solidFill>
                  <a:schemeClr val="tx1"/>
                </a:solidFill>
              </a:rPr>
              <a:t>háng</a:t>
            </a:r>
            <a:endParaRPr lang="en-US" altLang="zh-CN" sz="2400" dirty="0">
              <a:solidFill>
                <a:schemeClr val="tx1"/>
              </a:solidFill>
            </a:endParaRPr>
          </a:p>
          <a:p>
            <a:r>
              <a:rPr lang="zh-CN" altLang="en-US" sz="3600" dirty="0">
                <a:solidFill>
                  <a:schemeClr val="tx1"/>
                </a:solidFill>
              </a:rPr>
              <a:t>银行     </a:t>
            </a:r>
            <a:r>
              <a:rPr lang="en-US" altLang="zh-CN" sz="2000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5" name="Oval 4"/>
          <p:cNvSpPr/>
          <p:nvPr/>
        </p:nvSpPr>
        <p:spPr>
          <a:xfrm>
            <a:off x="3752192" y="2128345"/>
            <a:ext cx="3657599" cy="1891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kuài</a:t>
            </a:r>
            <a:r>
              <a:rPr lang="zh-CN" altLang="en-US" sz="2400" dirty="0">
                <a:solidFill>
                  <a:schemeClr val="tx1"/>
                </a:solidFill>
              </a:rPr>
              <a:t> </a:t>
            </a:r>
            <a:r>
              <a:rPr lang="en-US" altLang="zh-CN" sz="2400" dirty="0" err="1">
                <a:solidFill>
                  <a:schemeClr val="tx1"/>
                </a:solidFill>
              </a:rPr>
              <a:t>jì</a:t>
            </a:r>
            <a:endParaRPr lang="en-US" altLang="zh-CN" sz="2400" dirty="0">
              <a:solidFill>
                <a:schemeClr val="tx1"/>
              </a:solidFill>
            </a:endParaRPr>
          </a:p>
          <a:p>
            <a:r>
              <a:rPr lang="zh-CN" altLang="en-US" sz="3600" dirty="0">
                <a:solidFill>
                  <a:schemeClr val="tx1"/>
                </a:solidFill>
              </a:rPr>
              <a:t>会计  </a:t>
            </a:r>
            <a:r>
              <a:rPr lang="en-GB" sz="2000" dirty="0">
                <a:solidFill>
                  <a:schemeClr val="tx1"/>
                </a:solidFill>
              </a:rPr>
              <a:t>accountant</a:t>
            </a:r>
            <a:endParaRPr lang="en-US" altLang="zh-CN" sz="2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46841" y="425669"/>
            <a:ext cx="3405350" cy="17026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shuài</a:t>
            </a:r>
            <a:endParaRPr lang="en-US" altLang="zh-CN" sz="2400" dirty="0"/>
          </a:p>
          <a:p>
            <a:r>
              <a:rPr lang="zh-CN" altLang="en-US" sz="3600" dirty="0">
                <a:solidFill>
                  <a:schemeClr val="tx1"/>
                </a:solidFill>
              </a:rPr>
              <a:t> 帅  </a:t>
            </a:r>
            <a:r>
              <a:rPr lang="en-US" altLang="zh-CN" sz="2000" dirty="0">
                <a:solidFill>
                  <a:schemeClr val="tx1"/>
                </a:solidFill>
              </a:rPr>
              <a:t>handsome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endParaRPr lang="en-US" altLang="zh-CN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176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" y="346430"/>
            <a:ext cx="8008882" cy="59847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" y="544956"/>
            <a:ext cx="818274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/>
                </a:solidFill>
              </a:rPr>
              <a:t>                     </a:t>
            </a:r>
            <a:r>
              <a:rPr lang="en-US" altLang="zh-CN" sz="2000" dirty="0" err="1">
                <a:solidFill>
                  <a:schemeClr val="tx1"/>
                </a:solidFill>
              </a:rPr>
              <a:t>Nà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</a:rPr>
              <a:t>gè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</a:rPr>
              <a:t>rén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</a:rPr>
              <a:t>shì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</a:rPr>
              <a:t>nǐ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</a:rPr>
              <a:t>bàba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>
                <a:solidFill>
                  <a:schemeClr val="tx1"/>
                </a:solidFill>
              </a:rPr>
              <a:t>ma</a:t>
            </a:r>
          </a:p>
          <a:p>
            <a:r>
              <a:rPr lang="en-US" altLang="zh-CN" sz="2800" dirty="0">
                <a:solidFill>
                  <a:schemeClr val="tx1"/>
                </a:solidFill>
              </a:rPr>
              <a:t>Paul</a:t>
            </a:r>
            <a:r>
              <a:rPr lang="zh-CN" altLang="en-US" sz="2800" dirty="0">
                <a:solidFill>
                  <a:schemeClr val="tx1"/>
                </a:solidFill>
              </a:rPr>
              <a:t> ： 那个人是你爸爸吗？</a:t>
            </a:r>
            <a:endParaRPr lang="en-US" altLang="zh-CN" sz="2800" dirty="0">
              <a:solidFill>
                <a:schemeClr val="tx1"/>
              </a:solidFill>
            </a:endParaRPr>
          </a:p>
          <a:p>
            <a:endParaRPr lang="en-US" altLang="zh-CN" sz="2800" dirty="0">
              <a:solidFill>
                <a:schemeClr val="tx1"/>
              </a:solidFill>
            </a:endParaRPr>
          </a:p>
          <a:p>
            <a:r>
              <a:rPr lang="zh-CN" altLang="en-US" sz="2000" dirty="0"/>
              <a:t>                      </a:t>
            </a:r>
            <a:r>
              <a:rPr lang="en-US" altLang="zh-CN" sz="2000" dirty="0" err="1"/>
              <a:t>Duì</a:t>
            </a:r>
            <a:r>
              <a:rPr lang="zh-CN" altLang="en-US" sz="2000" dirty="0"/>
              <a:t> ， </a:t>
            </a:r>
            <a:r>
              <a:rPr lang="en-US" altLang="zh-CN" sz="2000" dirty="0" err="1"/>
              <a:t>tā</a:t>
            </a:r>
            <a:r>
              <a:rPr lang="zh-CN" altLang="en-US" sz="2000" dirty="0"/>
              <a:t> </a:t>
            </a:r>
            <a:r>
              <a:rPr lang="en-US" altLang="zh-CN" sz="2000" dirty="0" err="1"/>
              <a:t>shì</a:t>
            </a:r>
            <a:r>
              <a:rPr lang="zh-CN" altLang="en-US" sz="2000" dirty="0"/>
              <a:t> </a:t>
            </a:r>
            <a:r>
              <a:rPr lang="en-US" altLang="zh-CN" sz="2000" dirty="0" err="1"/>
              <a:t>wǒ</a:t>
            </a:r>
            <a:r>
              <a:rPr lang="zh-CN" altLang="en-US" sz="2000" dirty="0"/>
              <a:t> </a:t>
            </a:r>
            <a:r>
              <a:rPr lang="en-US" altLang="zh-CN" sz="2000" dirty="0" err="1">
                <a:solidFill>
                  <a:schemeClr val="tx1"/>
                </a:solidFill>
              </a:rPr>
              <a:t>bàba</a:t>
            </a:r>
            <a:endParaRPr lang="en-US" altLang="zh-CN" sz="2000" dirty="0">
              <a:solidFill>
                <a:schemeClr val="tx1"/>
              </a:solidFill>
            </a:endParaRPr>
          </a:p>
          <a:p>
            <a:r>
              <a:rPr lang="en-US" altLang="zh-CN" sz="2800" dirty="0">
                <a:solidFill>
                  <a:schemeClr val="tx1"/>
                </a:solidFill>
              </a:rPr>
              <a:t>Linda</a:t>
            </a:r>
            <a:r>
              <a:rPr lang="zh-CN" altLang="en-US" sz="2800" dirty="0">
                <a:solidFill>
                  <a:schemeClr val="tx1"/>
                </a:solidFill>
              </a:rPr>
              <a:t> ：对，他是我爸爸。</a:t>
            </a:r>
            <a:endParaRPr lang="en-US" altLang="zh-CN" sz="2800" dirty="0">
              <a:solidFill>
                <a:schemeClr val="tx1"/>
              </a:solidFill>
            </a:endParaRPr>
          </a:p>
          <a:p>
            <a:endParaRPr lang="en-US" altLang="zh-CN" sz="2800" dirty="0">
              <a:solidFill>
                <a:schemeClr val="tx1"/>
              </a:solidFill>
            </a:endParaRPr>
          </a:p>
          <a:p>
            <a:r>
              <a:rPr lang="zh-CN" altLang="en-US" sz="2000" dirty="0"/>
              <a:t>                    </a:t>
            </a:r>
            <a:r>
              <a:rPr lang="en-US" altLang="zh-CN" sz="2000" dirty="0" err="1"/>
              <a:t>Nǐ</a:t>
            </a:r>
            <a:r>
              <a:rPr lang="zh-CN" altLang="en-US" sz="2000" dirty="0"/>
              <a:t> </a:t>
            </a:r>
            <a:r>
              <a:rPr lang="en-US" altLang="zh-CN" sz="2000" dirty="0" err="1">
                <a:solidFill>
                  <a:schemeClr val="tx1"/>
                </a:solidFill>
              </a:rPr>
              <a:t>bàba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</a:rPr>
              <a:t>hěn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 err="1">
                <a:solidFill>
                  <a:srgbClr val="C00000"/>
                </a:solidFill>
              </a:rPr>
              <a:t>shuài</a:t>
            </a:r>
            <a:r>
              <a:rPr lang="zh-CN" altLang="en-US" sz="2000" dirty="0">
                <a:solidFill>
                  <a:schemeClr val="tx1"/>
                </a:solidFill>
              </a:rPr>
              <a:t> 。 </a:t>
            </a:r>
            <a:r>
              <a:rPr lang="en-US" altLang="zh-CN" sz="2000" dirty="0" err="1">
                <a:solidFill>
                  <a:srgbClr val="C00000"/>
                </a:solidFill>
              </a:rPr>
              <a:t>Nǐ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-US" altLang="zh-CN" sz="2000" dirty="0" err="1">
                <a:solidFill>
                  <a:srgbClr val="C00000"/>
                </a:solidFill>
              </a:rPr>
              <a:t>bàba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-US" altLang="zh-CN" sz="2000" dirty="0" err="1">
                <a:solidFill>
                  <a:srgbClr val="C00000"/>
                </a:solidFill>
              </a:rPr>
              <a:t>zuò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-US" altLang="zh-CN" sz="2000" dirty="0" err="1">
                <a:solidFill>
                  <a:srgbClr val="C00000"/>
                </a:solidFill>
              </a:rPr>
              <a:t>shén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-US" altLang="zh-CN" sz="2000" dirty="0">
                <a:solidFill>
                  <a:srgbClr val="C00000"/>
                </a:solidFill>
              </a:rPr>
              <a:t>me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-US" altLang="zh-CN" sz="2000" dirty="0" err="1">
                <a:solidFill>
                  <a:srgbClr val="C00000"/>
                </a:solidFill>
              </a:rPr>
              <a:t>gōng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-US" altLang="zh-CN" sz="2000" dirty="0" err="1">
                <a:solidFill>
                  <a:srgbClr val="C00000"/>
                </a:solidFill>
              </a:rPr>
              <a:t>zuò</a:t>
            </a:r>
            <a:endParaRPr lang="en-US" altLang="zh-CN" sz="2000" dirty="0">
              <a:solidFill>
                <a:srgbClr val="C00000"/>
              </a:solidFill>
            </a:endParaRPr>
          </a:p>
          <a:p>
            <a:r>
              <a:rPr lang="en-US" altLang="zh-CN" sz="2800" dirty="0">
                <a:solidFill>
                  <a:schemeClr val="tx1"/>
                </a:solidFill>
              </a:rPr>
              <a:t>Paul</a:t>
            </a:r>
            <a:r>
              <a:rPr lang="zh-CN" altLang="en-US" sz="2800" dirty="0">
                <a:solidFill>
                  <a:schemeClr val="tx1"/>
                </a:solidFill>
              </a:rPr>
              <a:t>： 你爸爸很</a:t>
            </a:r>
            <a:r>
              <a:rPr lang="zh-CN" altLang="en-US" sz="2800" dirty="0">
                <a:solidFill>
                  <a:srgbClr val="C00000"/>
                </a:solidFill>
              </a:rPr>
              <a:t>帅</a:t>
            </a:r>
            <a:r>
              <a:rPr lang="zh-CN" altLang="en-US" sz="2800" dirty="0">
                <a:solidFill>
                  <a:schemeClr val="tx1"/>
                </a:solidFill>
              </a:rPr>
              <a:t>。 </a:t>
            </a:r>
            <a:r>
              <a:rPr lang="zh-CN" altLang="en-US" sz="2800" dirty="0">
                <a:solidFill>
                  <a:srgbClr val="C00000"/>
                </a:solidFill>
              </a:rPr>
              <a:t>你爸爸做什么工作？</a:t>
            </a:r>
            <a:endParaRPr lang="en-US" altLang="zh-CN" sz="2800" dirty="0">
              <a:solidFill>
                <a:srgbClr val="C00000"/>
              </a:solidFill>
            </a:endParaRPr>
          </a:p>
          <a:p>
            <a:endParaRPr lang="en-US" altLang="zh-CN" sz="2800" dirty="0">
              <a:solidFill>
                <a:schemeClr val="tx1"/>
              </a:solidFill>
            </a:endParaRPr>
          </a:p>
          <a:p>
            <a:r>
              <a:rPr lang="zh-CN" altLang="en-US" sz="2000" dirty="0"/>
              <a:t>                      </a:t>
            </a:r>
            <a:r>
              <a:rPr lang="en-US" altLang="zh-CN" sz="2000" dirty="0" err="1"/>
              <a:t>Tā</a:t>
            </a:r>
            <a:r>
              <a:rPr lang="zh-CN" altLang="en-US" sz="2000" dirty="0"/>
              <a:t> </a:t>
            </a:r>
            <a:r>
              <a:rPr lang="en-US" altLang="zh-CN" sz="2000" dirty="0" err="1"/>
              <a:t>shì</a:t>
            </a:r>
            <a:r>
              <a:rPr lang="zh-CN" altLang="en-US" sz="2000" dirty="0"/>
              <a:t> </a:t>
            </a:r>
            <a:r>
              <a:rPr lang="en-US" altLang="zh-CN" sz="2000" dirty="0" err="1"/>
              <a:t>hàn</a:t>
            </a:r>
            <a:r>
              <a:rPr lang="zh-CN" altLang="en-US" sz="2000" dirty="0"/>
              <a:t> </a:t>
            </a:r>
            <a:r>
              <a:rPr lang="en-US" altLang="zh-CN" sz="2000" dirty="0" err="1"/>
              <a:t>yǔ</a:t>
            </a:r>
            <a:r>
              <a:rPr lang="zh-CN" altLang="en-US" sz="2000" dirty="0"/>
              <a:t> </a:t>
            </a:r>
            <a:r>
              <a:rPr lang="en-US" altLang="zh-CN" sz="2000" dirty="0" err="1"/>
              <a:t>lǎo</a:t>
            </a:r>
            <a:r>
              <a:rPr lang="zh-CN" altLang="en-US" sz="2000" dirty="0"/>
              <a:t> </a:t>
            </a:r>
            <a:r>
              <a:rPr lang="en-US" altLang="zh-CN" sz="2000" dirty="0" err="1"/>
              <a:t>shī</a:t>
            </a:r>
            <a:r>
              <a:rPr lang="zh-CN" altLang="en-US" sz="2000" dirty="0"/>
              <a:t> ， </a:t>
            </a:r>
            <a:r>
              <a:rPr lang="en-US" altLang="zh-CN" sz="2000" dirty="0" err="1"/>
              <a:t>tā</a:t>
            </a:r>
            <a:r>
              <a:rPr lang="zh-CN" altLang="en-US" sz="2000" dirty="0"/>
              <a:t> </a:t>
            </a:r>
            <a:r>
              <a:rPr lang="en-US" altLang="zh-CN" sz="2000" dirty="0" err="1"/>
              <a:t>zài</a:t>
            </a:r>
            <a:r>
              <a:rPr lang="zh-CN" altLang="en-US" sz="2000" dirty="0"/>
              <a:t> </a:t>
            </a:r>
            <a:r>
              <a:rPr lang="en-US" altLang="zh-CN" sz="2000" dirty="0" err="1"/>
              <a:t>xué</a:t>
            </a:r>
            <a:r>
              <a:rPr lang="zh-CN" altLang="en-US" sz="2000" dirty="0"/>
              <a:t> </a:t>
            </a:r>
            <a:r>
              <a:rPr lang="en-US" altLang="zh-CN" sz="2000" dirty="0" err="1"/>
              <a:t>xiào</a:t>
            </a:r>
            <a:r>
              <a:rPr lang="zh-CN" altLang="en-US" sz="2000" dirty="0"/>
              <a:t> </a:t>
            </a:r>
            <a:r>
              <a:rPr lang="en-US" altLang="zh-CN" sz="2000" dirty="0" err="1"/>
              <a:t>gōng</a:t>
            </a:r>
            <a:r>
              <a:rPr lang="zh-CN" altLang="en-US" sz="2000" dirty="0"/>
              <a:t> </a:t>
            </a:r>
            <a:r>
              <a:rPr lang="en-US" altLang="zh-CN" sz="2000" dirty="0" err="1"/>
              <a:t>zuò</a:t>
            </a:r>
            <a:r>
              <a:rPr lang="zh-CN" altLang="en-US" sz="2000" dirty="0"/>
              <a:t> 。</a:t>
            </a:r>
            <a:r>
              <a:rPr lang="en-US" altLang="zh-CN" sz="2000" dirty="0" err="1"/>
              <a:t>Nǐ</a:t>
            </a:r>
            <a:r>
              <a:rPr lang="zh-CN" altLang="en-US" sz="2000" dirty="0"/>
              <a:t> </a:t>
            </a:r>
            <a:r>
              <a:rPr lang="en-US" altLang="zh-CN" sz="2000" dirty="0" err="1">
                <a:solidFill>
                  <a:schemeClr val="tx1"/>
                </a:solidFill>
              </a:rPr>
              <a:t>bàba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>
                <a:solidFill>
                  <a:schemeClr val="tx1"/>
                </a:solidFill>
              </a:rPr>
              <a:t>ne</a:t>
            </a:r>
            <a:r>
              <a:rPr lang="zh-CN" altLang="en-US" sz="2000" dirty="0">
                <a:solidFill>
                  <a:schemeClr val="tx1"/>
                </a:solidFill>
              </a:rPr>
              <a:t> ？</a:t>
            </a:r>
            <a:r>
              <a:rPr lang="zh-CN" altLang="en-US" sz="2000" dirty="0"/>
              <a:t> </a:t>
            </a:r>
            <a:endParaRPr lang="en-US" altLang="zh-CN" sz="2000" dirty="0"/>
          </a:p>
          <a:p>
            <a:r>
              <a:rPr lang="en-US" altLang="zh-CN" sz="2800" dirty="0">
                <a:solidFill>
                  <a:schemeClr val="tx1"/>
                </a:solidFill>
              </a:rPr>
              <a:t>Linda</a:t>
            </a:r>
            <a:r>
              <a:rPr lang="zh-CN" altLang="en-US" sz="2800" dirty="0">
                <a:solidFill>
                  <a:schemeClr val="tx1"/>
                </a:solidFill>
              </a:rPr>
              <a:t> ：他是汉语老师，他在学校工作。你爸爸呢？</a:t>
            </a:r>
            <a:endParaRPr lang="en-US" altLang="zh-CN" sz="2800" dirty="0">
              <a:solidFill>
                <a:schemeClr val="tx1"/>
              </a:solidFill>
            </a:endParaRPr>
          </a:p>
          <a:p>
            <a:endParaRPr lang="en-US" altLang="zh-CN" sz="2800" dirty="0">
              <a:solidFill>
                <a:schemeClr val="tx1"/>
              </a:solidFill>
            </a:endParaRPr>
          </a:p>
          <a:p>
            <a:r>
              <a:rPr lang="zh-CN" altLang="en-US" sz="2000" dirty="0"/>
              <a:t>                  </a:t>
            </a:r>
            <a:r>
              <a:rPr lang="en-US" altLang="zh-CN" sz="2000" dirty="0" err="1"/>
              <a:t>wǒ</a:t>
            </a:r>
            <a:r>
              <a:rPr lang="zh-CN" altLang="en-US" sz="2000" dirty="0"/>
              <a:t> </a:t>
            </a:r>
            <a:r>
              <a:rPr lang="en-US" altLang="zh-CN" sz="2000" dirty="0" err="1">
                <a:solidFill>
                  <a:schemeClr val="tx1"/>
                </a:solidFill>
              </a:rPr>
              <a:t>bàba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</a:rPr>
              <a:t>shì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 err="1">
                <a:solidFill>
                  <a:srgbClr val="C00000"/>
                </a:solidFill>
              </a:rPr>
              <a:t>kuài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-US" altLang="zh-CN" sz="2000" dirty="0" err="1">
                <a:solidFill>
                  <a:srgbClr val="C00000"/>
                </a:solidFill>
              </a:rPr>
              <a:t>jì</a:t>
            </a:r>
            <a:r>
              <a:rPr lang="zh-CN" altLang="en-US" sz="2000" dirty="0"/>
              <a:t>，</a:t>
            </a:r>
            <a:r>
              <a:rPr lang="en-US" altLang="zh-CN" sz="2000" dirty="0"/>
              <a:t> </a:t>
            </a:r>
            <a:r>
              <a:rPr lang="en-US" altLang="zh-CN" sz="2000" dirty="0" err="1"/>
              <a:t>tā</a:t>
            </a:r>
            <a:r>
              <a:rPr lang="zh-CN" altLang="en-US" sz="2000" dirty="0"/>
              <a:t> </a:t>
            </a:r>
            <a:r>
              <a:rPr lang="en-US" altLang="zh-CN" sz="2000" dirty="0" err="1"/>
              <a:t>zài</a:t>
            </a:r>
            <a:r>
              <a:rPr lang="zh-CN" altLang="en-US" sz="2000" dirty="0"/>
              <a:t> </a:t>
            </a:r>
            <a:r>
              <a:rPr lang="en-US" altLang="zh-CN" sz="2000" dirty="0" err="1"/>
              <a:t>yín</a:t>
            </a:r>
            <a:r>
              <a:rPr lang="zh-CN" altLang="en-US" sz="2000" dirty="0"/>
              <a:t> </a:t>
            </a:r>
            <a:r>
              <a:rPr lang="en-US" altLang="zh-CN" sz="2000" dirty="0" err="1"/>
              <a:t>háng</a:t>
            </a:r>
            <a:r>
              <a:rPr lang="zh-CN" altLang="en-US" sz="2000" dirty="0"/>
              <a:t> </a:t>
            </a:r>
            <a:r>
              <a:rPr lang="en-US" altLang="zh-CN" sz="2000" dirty="0" err="1">
                <a:solidFill>
                  <a:srgbClr val="C00000"/>
                </a:solidFill>
              </a:rPr>
              <a:t>gōng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-US" altLang="zh-CN" sz="2000" dirty="0" err="1">
                <a:solidFill>
                  <a:srgbClr val="C00000"/>
                </a:solidFill>
              </a:rPr>
              <a:t>zuò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endParaRPr lang="en-US" altLang="zh-CN" sz="2000" dirty="0">
              <a:solidFill>
                <a:srgbClr val="C00000"/>
              </a:solidFill>
            </a:endParaRPr>
          </a:p>
          <a:p>
            <a:r>
              <a:rPr lang="zh-CN" altLang="en-US" sz="2000" dirty="0">
                <a:solidFill>
                  <a:schemeClr val="tx1"/>
                </a:solidFill>
              </a:rPr>
              <a:t>  </a:t>
            </a:r>
            <a:r>
              <a:rPr lang="en-US" altLang="zh-CN" sz="2800" dirty="0">
                <a:solidFill>
                  <a:schemeClr val="tx1"/>
                </a:solidFill>
              </a:rPr>
              <a:t>Paul</a:t>
            </a:r>
            <a:r>
              <a:rPr lang="zh-CN" altLang="en-US" sz="2800" dirty="0">
                <a:solidFill>
                  <a:schemeClr val="tx1"/>
                </a:solidFill>
              </a:rPr>
              <a:t> ：我爸爸是</a:t>
            </a:r>
            <a:r>
              <a:rPr lang="zh-CN" altLang="en-US" sz="2800" dirty="0">
                <a:solidFill>
                  <a:srgbClr val="C00000"/>
                </a:solidFill>
              </a:rPr>
              <a:t>会计</a:t>
            </a:r>
            <a:r>
              <a:rPr lang="zh-CN" altLang="en-US" sz="2800" dirty="0">
                <a:solidFill>
                  <a:schemeClr val="tx1"/>
                </a:solidFill>
              </a:rPr>
              <a:t>，他在银行</a:t>
            </a:r>
            <a:r>
              <a:rPr lang="zh-CN" altLang="en-US" sz="2800" dirty="0">
                <a:solidFill>
                  <a:srgbClr val="C00000"/>
                </a:solidFill>
              </a:rPr>
              <a:t>工作</a:t>
            </a:r>
            <a:r>
              <a:rPr lang="zh-CN" altLang="en-US" sz="2800" dirty="0"/>
              <a:t>。</a:t>
            </a:r>
            <a:endParaRPr lang="en-US" altLang="zh-CN" sz="2800" dirty="0"/>
          </a:p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8408721" y="623372"/>
            <a:ext cx="3783279" cy="42247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chemeClr val="tx1"/>
                </a:solidFill>
              </a:rPr>
              <a:t>Paul :  is that person your father ?</a:t>
            </a:r>
          </a:p>
          <a:p>
            <a:r>
              <a:rPr lang="en-GB" sz="2000" dirty="0">
                <a:solidFill>
                  <a:schemeClr val="tx1"/>
                </a:solidFill>
              </a:rPr>
              <a:t> </a:t>
            </a:r>
          </a:p>
          <a:p>
            <a:r>
              <a:rPr lang="en-GB" sz="2000" dirty="0">
                <a:solidFill>
                  <a:schemeClr val="tx1"/>
                </a:solidFill>
              </a:rPr>
              <a:t>Linda :  Yes , he is my father . 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Paul : Your father is handsome . What does your father do ?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Linda : He is a mandarin teacher , he is working at school .  How about your father ? 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Paul : My father is an accountant, he is working in bank.  </a:t>
            </a:r>
            <a:r>
              <a:rPr lang="en-GB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12846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0718" y="141889"/>
            <a:ext cx="2617076" cy="17026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ne</a:t>
            </a:r>
          </a:p>
          <a:p>
            <a:pPr algn="ctr"/>
            <a:r>
              <a:rPr lang="zh-CN" altLang="en-US" sz="4400" dirty="0">
                <a:solidFill>
                  <a:schemeClr val="tx1"/>
                </a:solidFill>
              </a:rPr>
              <a:t>呢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361994" y="1130920"/>
            <a:ext cx="83990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rgbClr val="C00000"/>
                </a:solidFill>
              </a:rPr>
              <a:t>The interrogative particle</a:t>
            </a:r>
            <a:r>
              <a:rPr lang="zh-CN" altLang="en-US" sz="2400" b="1" i="1" dirty="0">
                <a:solidFill>
                  <a:srgbClr val="C00000"/>
                </a:solidFill>
              </a:rPr>
              <a:t> </a:t>
            </a:r>
            <a:r>
              <a:rPr lang="en-GB" altLang="zh-CN" sz="2400" b="1" i="1" dirty="0">
                <a:solidFill>
                  <a:srgbClr val="C00000"/>
                </a:solidFill>
              </a:rPr>
              <a:t>“</a:t>
            </a:r>
            <a:r>
              <a:rPr lang="zh-CN" altLang="en-US" sz="2400" b="1" i="1" dirty="0">
                <a:solidFill>
                  <a:srgbClr val="C00000"/>
                </a:solidFill>
              </a:rPr>
              <a:t> 呢 </a:t>
            </a:r>
            <a:r>
              <a:rPr lang="en-GB" altLang="zh-CN" sz="2400" b="1" i="1" dirty="0">
                <a:solidFill>
                  <a:srgbClr val="C00000"/>
                </a:solidFill>
              </a:rPr>
              <a:t>”</a:t>
            </a:r>
            <a:r>
              <a:rPr lang="en-US" altLang="zh-CN" sz="2400" b="1" i="1" dirty="0">
                <a:solidFill>
                  <a:srgbClr val="C00000"/>
                </a:solidFill>
              </a:rPr>
              <a:t>is</a:t>
            </a:r>
            <a:r>
              <a:rPr lang="zh-CN" altLang="en-US" sz="2400" b="1" i="1" dirty="0">
                <a:solidFill>
                  <a:srgbClr val="C00000"/>
                </a:solidFill>
              </a:rPr>
              <a:t> </a:t>
            </a:r>
            <a:r>
              <a:rPr lang="en-GB" altLang="zh-CN" sz="2400" b="1" i="1" dirty="0">
                <a:solidFill>
                  <a:srgbClr val="C00000"/>
                </a:solidFill>
              </a:rPr>
              <a:t>used after a noun or pronoun, forming a question about the situation mentioned previously . The commonly used sentence pattern is “ A …… . B </a:t>
            </a:r>
            <a:r>
              <a:rPr lang="zh-CN" altLang="en-US" sz="2400" b="1" i="1" dirty="0">
                <a:solidFill>
                  <a:srgbClr val="C00000"/>
                </a:solidFill>
              </a:rPr>
              <a:t>呢 </a:t>
            </a:r>
            <a:r>
              <a:rPr lang="en-GB" altLang="zh-CN" sz="2400" b="1" i="1" dirty="0">
                <a:solidFill>
                  <a:srgbClr val="C00000"/>
                </a:solidFill>
              </a:rPr>
              <a:t>”</a:t>
            </a:r>
            <a:r>
              <a:rPr lang="zh-CN" altLang="en-US" sz="2400" b="1" i="1" dirty="0">
                <a:solidFill>
                  <a:srgbClr val="C00000"/>
                </a:solidFill>
              </a:rPr>
              <a:t>  （ </a:t>
            </a:r>
            <a:r>
              <a:rPr lang="en-GB" altLang="zh-CN" sz="2400" b="1" i="1" dirty="0">
                <a:solidFill>
                  <a:srgbClr val="C00000"/>
                </a:solidFill>
              </a:rPr>
              <a:t>A…. What about B ? </a:t>
            </a:r>
            <a:r>
              <a:rPr lang="zh-CN" altLang="en-US" sz="2400" b="1" i="1" dirty="0">
                <a:solidFill>
                  <a:srgbClr val="C00000"/>
                </a:solidFill>
              </a:rPr>
              <a:t>）</a:t>
            </a:r>
            <a:r>
              <a:rPr lang="en-GB" altLang="zh-CN" sz="2400" b="1" i="1" dirty="0">
                <a:solidFill>
                  <a:srgbClr val="C00000"/>
                </a:solidFill>
              </a:rPr>
              <a:t>. For example :</a:t>
            </a:r>
            <a:endParaRPr lang="en-GB" sz="2400" b="1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6227" y="3187264"/>
            <a:ext cx="48557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               </a:t>
            </a:r>
            <a:r>
              <a:rPr lang="en-US" altLang="zh-CN" sz="2400" dirty="0" err="1"/>
              <a:t>wǒ</a:t>
            </a:r>
            <a:r>
              <a:rPr lang="zh-CN" altLang="en-US" sz="2400" dirty="0"/>
              <a:t> </a:t>
            </a:r>
            <a:r>
              <a:rPr lang="en-US" altLang="zh-CN" sz="2400" dirty="0" err="1"/>
              <a:t>shì</a:t>
            </a:r>
            <a:r>
              <a:rPr lang="zh-CN" altLang="en-US" sz="2400" dirty="0"/>
              <a:t> </a:t>
            </a:r>
            <a:r>
              <a:rPr lang="en-US" altLang="zh-CN" sz="2400" dirty="0" err="1"/>
              <a:t>xué</a:t>
            </a:r>
            <a:r>
              <a:rPr lang="zh-CN" altLang="en-US" sz="2400" dirty="0"/>
              <a:t> </a:t>
            </a:r>
            <a:r>
              <a:rPr lang="en-US" altLang="zh-CN" sz="2400" dirty="0" err="1"/>
              <a:t>shēng</a:t>
            </a:r>
            <a:r>
              <a:rPr lang="zh-CN" altLang="en-US" sz="2400" dirty="0"/>
              <a:t> </a:t>
            </a:r>
            <a:r>
              <a:rPr lang="en-GB" altLang="zh-CN" sz="2400" dirty="0"/>
              <a:t>, </a:t>
            </a:r>
            <a:r>
              <a:rPr lang="en-US" altLang="zh-CN" sz="2400" dirty="0" err="1"/>
              <a:t>nǐ</a:t>
            </a:r>
            <a:r>
              <a:rPr lang="zh-CN" altLang="en-US" sz="2400" dirty="0"/>
              <a:t> </a:t>
            </a:r>
            <a:r>
              <a:rPr lang="en-US" altLang="zh-CN" sz="2400" dirty="0"/>
              <a:t>ne</a:t>
            </a:r>
            <a:r>
              <a:rPr lang="zh-CN" altLang="en-US" sz="2400" dirty="0"/>
              <a:t> </a:t>
            </a:r>
            <a:endParaRPr lang="en-US" altLang="zh-CN" sz="2400" dirty="0"/>
          </a:p>
          <a:p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 ）  </a:t>
            </a:r>
            <a:r>
              <a:rPr lang="zh-CN" altLang="en-US" sz="3200" dirty="0"/>
              <a:t>我是学生， 你呢 ？ 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136227" y="4558865"/>
            <a:ext cx="52183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               </a:t>
            </a:r>
            <a:r>
              <a:rPr lang="en-US" altLang="zh-CN" sz="2400" dirty="0" err="1"/>
              <a:t>tā</a:t>
            </a:r>
            <a:r>
              <a:rPr lang="zh-CN" altLang="en-US" sz="2400" dirty="0"/>
              <a:t> </a:t>
            </a:r>
            <a:r>
              <a:rPr lang="en-US" altLang="zh-CN" sz="2400" dirty="0" err="1"/>
              <a:t>jiào</a:t>
            </a:r>
            <a:r>
              <a:rPr lang="zh-CN" altLang="en-US" sz="2400" dirty="0"/>
              <a:t> </a:t>
            </a:r>
            <a:r>
              <a:rPr lang="en-US" altLang="zh-CN" sz="2400" dirty="0" err="1"/>
              <a:t>paul</a:t>
            </a:r>
            <a:r>
              <a:rPr lang="zh-CN" altLang="en-US" sz="2400" dirty="0"/>
              <a:t> ，      </a:t>
            </a:r>
            <a:r>
              <a:rPr lang="en-US" altLang="zh-CN" sz="2400" dirty="0" err="1"/>
              <a:t>tā</a:t>
            </a:r>
            <a:r>
              <a:rPr lang="zh-CN" altLang="en-US" sz="2400" dirty="0"/>
              <a:t> </a:t>
            </a:r>
            <a:r>
              <a:rPr lang="en-US" altLang="zh-CN" sz="2400" dirty="0"/>
              <a:t>ne</a:t>
            </a:r>
            <a:r>
              <a:rPr lang="zh-CN" altLang="en-US" sz="2400" dirty="0"/>
              <a:t> </a:t>
            </a:r>
            <a:endParaRPr lang="en-US" altLang="zh-CN" sz="2400" dirty="0"/>
          </a:p>
          <a:p>
            <a:r>
              <a:rPr lang="zh-CN" altLang="en-US" sz="2400" dirty="0"/>
              <a:t>（</a:t>
            </a:r>
            <a:r>
              <a:rPr lang="en-US" altLang="zh-CN" sz="2400" dirty="0"/>
              <a:t>2</a:t>
            </a:r>
            <a:r>
              <a:rPr lang="zh-CN" altLang="en-US" sz="2400" dirty="0"/>
              <a:t>）  </a:t>
            </a:r>
            <a:r>
              <a:rPr lang="zh-CN" altLang="en-US" sz="3200" dirty="0"/>
              <a:t>他叫 </a:t>
            </a:r>
            <a:r>
              <a:rPr lang="en-US" altLang="zh-CN" sz="3200" dirty="0" err="1"/>
              <a:t>paul</a:t>
            </a:r>
            <a:r>
              <a:rPr lang="zh-CN" altLang="en-US" sz="3200" dirty="0"/>
              <a:t> ， 她呢 ？ 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136227" y="5780782"/>
            <a:ext cx="64165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         </a:t>
            </a:r>
            <a:r>
              <a:rPr lang="en-US" altLang="zh-CN" sz="2400" dirty="0" err="1"/>
              <a:t>wǒ</a:t>
            </a:r>
            <a:r>
              <a:rPr lang="zh-CN" altLang="en-US" sz="2400" dirty="0"/>
              <a:t> </a:t>
            </a:r>
            <a:r>
              <a:rPr lang="en-US" altLang="zh-CN" sz="2400" dirty="0" err="1"/>
              <a:t>shì</a:t>
            </a:r>
            <a:r>
              <a:rPr lang="zh-CN" altLang="en-US" sz="2400" dirty="0"/>
              <a:t> </a:t>
            </a:r>
            <a:r>
              <a:rPr lang="en-US" altLang="zh-CN" sz="2400" dirty="0" err="1"/>
              <a:t>zhōng</a:t>
            </a:r>
            <a:r>
              <a:rPr lang="zh-CN" altLang="en-US" sz="2400" dirty="0"/>
              <a:t> </a:t>
            </a:r>
            <a:r>
              <a:rPr lang="en-US" altLang="zh-CN" sz="2400" dirty="0" err="1"/>
              <a:t>guó</a:t>
            </a:r>
            <a:r>
              <a:rPr lang="zh-CN" altLang="en-US" sz="2400" dirty="0"/>
              <a:t> </a:t>
            </a:r>
            <a:r>
              <a:rPr lang="en-US" altLang="zh-CN" sz="2400" dirty="0" err="1"/>
              <a:t>rén</a:t>
            </a:r>
            <a:r>
              <a:rPr lang="zh-CN" altLang="en-US" sz="2400" dirty="0"/>
              <a:t> ， </a:t>
            </a:r>
            <a:r>
              <a:rPr lang="en-US" altLang="zh-CN" sz="2400" dirty="0" err="1"/>
              <a:t>nǐ</a:t>
            </a:r>
            <a:r>
              <a:rPr lang="zh-CN" altLang="en-US" sz="2400" dirty="0"/>
              <a:t> </a:t>
            </a:r>
            <a:r>
              <a:rPr lang="en-US" altLang="zh-CN" sz="2400" dirty="0"/>
              <a:t>ne</a:t>
            </a:r>
            <a:r>
              <a:rPr lang="zh-CN" altLang="en-US" sz="2400" dirty="0"/>
              <a:t> </a:t>
            </a:r>
            <a:endParaRPr lang="en-US" altLang="zh-CN" sz="2400" dirty="0"/>
          </a:p>
          <a:p>
            <a:r>
              <a:rPr lang="zh-CN" altLang="en-US" sz="2400" dirty="0"/>
              <a:t>（</a:t>
            </a:r>
            <a:r>
              <a:rPr lang="en-US" altLang="zh-CN" sz="2400" dirty="0"/>
              <a:t>3</a:t>
            </a:r>
            <a:r>
              <a:rPr lang="zh-CN" altLang="en-US" sz="2400" dirty="0"/>
              <a:t>） </a:t>
            </a:r>
            <a:r>
              <a:rPr lang="zh-CN" altLang="en-US" sz="3200" dirty="0"/>
              <a:t>我是中国人 ，  你呢 ？ 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7472855" y="3515710"/>
            <a:ext cx="3862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am a student , what about you 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54612" y="4840014"/>
            <a:ext cx="4028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His name is Paul , what about her 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72855" y="6195848"/>
            <a:ext cx="3972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am  Chinese , what about you ? </a:t>
            </a:r>
          </a:p>
        </p:txBody>
      </p:sp>
    </p:spTree>
    <p:extLst>
      <p:ext uri="{BB962C8B-B14F-4D97-AF65-F5344CB8AC3E}">
        <p14:creationId xmlns:p14="http://schemas.microsoft.com/office/powerpoint/2010/main" val="47334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2021" y="1794471"/>
            <a:ext cx="112644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i="1" dirty="0"/>
              <a:t>Learning focus</a:t>
            </a:r>
            <a:r>
              <a:rPr lang="zh-CN" altLang="en-US" sz="5400" b="1" i="1" dirty="0"/>
              <a:t>  ！！</a:t>
            </a:r>
            <a:endParaRPr lang="en-US" altLang="zh-CN" sz="5400" b="1" i="1" dirty="0"/>
          </a:p>
          <a:p>
            <a:endParaRPr lang="en-US" sz="5400" dirty="0"/>
          </a:p>
          <a:p>
            <a:r>
              <a:rPr lang="zh-CN" altLang="en-US" sz="5400" dirty="0"/>
              <a:t>     </a:t>
            </a:r>
            <a:r>
              <a:rPr lang="en-GB" sz="5400" dirty="0"/>
              <a:t>How to ask someone</a:t>
            </a:r>
            <a:r>
              <a:rPr lang="zh-CN" altLang="en-US" sz="5400" dirty="0"/>
              <a:t>ˊ</a:t>
            </a:r>
            <a:r>
              <a:rPr lang="en-GB" sz="5400" dirty="0"/>
              <a:t>s occupation</a:t>
            </a:r>
            <a:r>
              <a:rPr lang="zh-CN" altLang="en-US" sz="5400" dirty="0"/>
              <a:t>  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226577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42065" y="2555868"/>
            <a:ext cx="3621742" cy="1416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800" dirty="0">
              <a:solidFill>
                <a:schemeClr val="tx1"/>
              </a:solidFill>
            </a:endParaRPr>
          </a:p>
          <a:p>
            <a:r>
              <a:rPr lang="en-US" altLang="zh-CN" sz="2400" dirty="0">
                <a:solidFill>
                  <a:schemeClr val="tx1"/>
                </a:solidFill>
              </a:rPr>
              <a:t>   </a:t>
            </a:r>
            <a:r>
              <a:rPr lang="en-US" altLang="zh-CN" sz="2400" dirty="0" err="1">
                <a:solidFill>
                  <a:schemeClr val="tx1"/>
                </a:solidFill>
              </a:rPr>
              <a:t>Shén</a:t>
            </a:r>
            <a:r>
              <a:rPr lang="zh-CN" altLang="en-US" sz="2400" dirty="0">
                <a:solidFill>
                  <a:schemeClr val="tx1"/>
                </a:solidFill>
              </a:rPr>
              <a:t> </a:t>
            </a:r>
            <a:r>
              <a:rPr lang="en-US" altLang="zh-CN" sz="2400" dirty="0">
                <a:solidFill>
                  <a:schemeClr val="tx1"/>
                </a:solidFill>
              </a:rPr>
              <a:t>me</a:t>
            </a:r>
          </a:p>
          <a:p>
            <a:r>
              <a:rPr lang="zh-CN" altLang="en-US" sz="4000" dirty="0">
                <a:solidFill>
                  <a:schemeClr val="tx1"/>
                </a:solidFill>
              </a:rPr>
              <a:t>  什么     </a:t>
            </a:r>
            <a:r>
              <a:rPr lang="en-GB" altLang="zh-CN" sz="2000" dirty="0">
                <a:solidFill>
                  <a:schemeClr val="tx1"/>
                </a:solidFill>
              </a:rPr>
              <a:t>what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6772060" y="4691169"/>
            <a:ext cx="4752532" cy="18204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>
                <a:solidFill>
                  <a:schemeClr val="tx1"/>
                </a:solidFill>
              </a:rPr>
              <a:t>    </a:t>
            </a:r>
            <a:r>
              <a:rPr lang="en-US" altLang="zh-CN" sz="2400" dirty="0">
                <a:solidFill>
                  <a:schemeClr val="tx1"/>
                </a:solidFill>
              </a:rPr>
              <a:t>ne</a:t>
            </a:r>
          </a:p>
          <a:p>
            <a:pPr algn="ctr"/>
            <a:r>
              <a:rPr lang="zh-CN" altLang="en-US" sz="4000" dirty="0">
                <a:solidFill>
                  <a:schemeClr val="tx1"/>
                </a:solidFill>
              </a:rPr>
              <a:t>呢  </a:t>
            </a:r>
            <a:r>
              <a:rPr lang="en-GB" altLang="zh-CN" sz="2000" dirty="0">
                <a:solidFill>
                  <a:schemeClr val="tx1"/>
                </a:solidFill>
              </a:rPr>
              <a:t>used at the end of question</a:t>
            </a:r>
            <a:endParaRPr lang="en-US" altLang="zh-CN" sz="20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42065" y="317165"/>
            <a:ext cx="3621742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>
                <a:solidFill>
                  <a:schemeClr val="tx1"/>
                </a:solidFill>
              </a:rPr>
              <a:t>    </a:t>
            </a:r>
            <a:r>
              <a:rPr lang="en-US" altLang="zh-CN" sz="2800" dirty="0" err="1">
                <a:solidFill>
                  <a:schemeClr val="tx1"/>
                </a:solidFill>
              </a:rPr>
              <a:t>zuò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algn="ctr"/>
            <a:r>
              <a:rPr lang="zh-CN" altLang="en-US" sz="4000" dirty="0">
                <a:solidFill>
                  <a:schemeClr val="tx1"/>
                </a:solidFill>
              </a:rPr>
              <a:t>做 </a:t>
            </a:r>
            <a:r>
              <a:rPr lang="en-GB" altLang="zh-CN" sz="2000" dirty="0">
                <a:solidFill>
                  <a:schemeClr val="tx1"/>
                </a:solidFill>
              </a:rPr>
              <a:t>to make to produce </a:t>
            </a:r>
            <a:endParaRPr lang="en-US" altLang="zh-CN" sz="2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772060" y="2333296"/>
            <a:ext cx="4695652" cy="18986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>
                <a:solidFill>
                  <a:schemeClr val="tx1"/>
                </a:solidFill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</a:rPr>
              <a:t>zài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algn="ctr"/>
            <a:r>
              <a:rPr lang="zh-CN" altLang="en-US" sz="4000" dirty="0">
                <a:solidFill>
                  <a:schemeClr val="tx1"/>
                </a:solidFill>
              </a:rPr>
              <a:t>在 </a:t>
            </a:r>
            <a:r>
              <a:rPr lang="en-GB" altLang="zh-CN" sz="2000" dirty="0">
                <a:solidFill>
                  <a:schemeClr val="tx1"/>
                </a:solidFill>
              </a:rPr>
              <a:t>to be in/on/</a:t>
            </a:r>
            <a:r>
              <a:rPr lang="en-GB" altLang="zh-CN" sz="2000" dirty="0" err="1">
                <a:solidFill>
                  <a:schemeClr val="tx1"/>
                </a:solidFill>
              </a:rPr>
              <a:t>at;in</a:t>
            </a:r>
            <a:r>
              <a:rPr lang="en-GB" altLang="zh-CN" sz="2000" dirty="0">
                <a:solidFill>
                  <a:schemeClr val="tx1"/>
                </a:solidFill>
              </a:rPr>
              <a:t>/ on/ at </a:t>
            </a:r>
            <a:endParaRPr lang="en-US" altLang="zh-CN" sz="2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772060" y="137871"/>
            <a:ext cx="4263801" cy="1675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>
                <a:solidFill>
                  <a:schemeClr val="tx1"/>
                </a:solidFill>
              </a:rPr>
              <a:t>          </a:t>
            </a:r>
            <a:r>
              <a:rPr lang="en-US" altLang="zh-CN" sz="2800" dirty="0" err="1">
                <a:solidFill>
                  <a:schemeClr val="tx1"/>
                </a:solidFill>
              </a:rPr>
              <a:t>zhè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algn="ctr"/>
            <a:r>
              <a:rPr lang="zh-CN" altLang="en-US" sz="4000" dirty="0">
                <a:solidFill>
                  <a:schemeClr val="tx1"/>
                </a:solidFill>
              </a:rPr>
              <a:t>这   </a:t>
            </a:r>
            <a:r>
              <a:rPr lang="en-GB" altLang="zh-CN" sz="2000" dirty="0">
                <a:solidFill>
                  <a:schemeClr val="tx1"/>
                </a:solidFill>
              </a:rPr>
              <a:t>this</a:t>
            </a:r>
            <a:endParaRPr lang="en-US" altLang="zh-CN" sz="2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42065" y="4991795"/>
            <a:ext cx="3621742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schemeClr val="tx1"/>
                </a:solidFill>
              </a:rPr>
              <a:t>  </a:t>
            </a:r>
            <a:r>
              <a:rPr lang="en-US" altLang="zh-CN" sz="2400" dirty="0" err="1">
                <a:solidFill>
                  <a:schemeClr val="tx1"/>
                </a:solidFill>
              </a:rPr>
              <a:t>Gōng</a:t>
            </a:r>
            <a:r>
              <a:rPr lang="zh-CN" altLang="en-US" sz="2400" dirty="0">
                <a:solidFill>
                  <a:schemeClr val="tx1"/>
                </a:solidFill>
              </a:rPr>
              <a:t> </a:t>
            </a:r>
            <a:r>
              <a:rPr lang="en-US" altLang="zh-CN" sz="2400" dirty="0" err="1">
                <a:solidFill>
                  <a:schemeClr val="tx1"/>
                </a:solidFill>
              </a:rPr>
              <a:t>zuò</a:t>
            </a:r>
            <a:endParaRPr lang="en-US" altLang="zh-CN" sz="2400" dirty="0">
              <a:solidFill>
                <a:schemeClr val="tx1"/>
              </a:solidFill>
            </a:endParaRPr>
          </a:p>
          <a:p>
            <a:r>
              <a:rPr lang="zh-CN" altLang="en-US" sz="4000" dirty="0">
                <a:solidFill>
                  <a:schemeClr val="tx1"/>
                </a:solidFill>
              </a:rPr>
              <a:t>  工作     </a:t>
            </a:r>
            <a:r>
              <a:rPr lang="en-GB" altLang="zh-CN" sz="2000" dirty="0">
                <a:solidFill>
                  <a:schemeClr val="tx1"/>
                </a:solidFill>
              </a:rPr>
              <a:t>work ; job</a:t>
            </a:r>
          </a:p>
        </p:txBody>
      </p:sp>
    </p:spTree>
    <p:extLst>
      <p:ext uri="{BB962C8B-B14F-4D97-AF65-F5344CB8AC3E}">
        <p14:creationId xmlns:p14="http://schemas.microsoft.com/office/powerpoint/2010/main" val="4101965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074276" y="2235807"/>
            <a:ext cx="4635062" cy="42122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296402" y="2976537"/>
            <a:ext cx="3972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C00000"/>
                </a:solidFill>
              </a:rPr>
              <a:t>Sb </a:t>
            </a:r>
            <a:r>
              <a:rPr lang="zh-CN" altLang="en-US" sz="4000" dirty="0">
                <a:solidFill>
                  <a:srgbClr val="C00000"/>
                </a:solidFill>
              </a:rPr>
              <a:t>做什么工作 ？ 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5416" y="5190518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rgbClr val="C00000"/>
                </a:solidFill>
              </a:rPr>
              <a:t>Sb</a:t>
            </a:r>
            <a:r>
              <a:rPr lang="zh-CN" altLang="en-US" sz="4000" dirty="0">
                <a:solidFill>
                  <a:srgbClr val="C00000"/>
                </a:solidFill>
              </a:rPr>
              <a:t> 是 </a:t>
            </a:r>
            <a:r>
              <a:rPr lang="en-US" altLang="zh-CN" sz="4000" dirty="0">
                <a:solidFill>
                  <a:srgbClr val="C00000"/>
                </a:solidFill>
              </a:rPr>
              <a:t>…..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1582" y="2457911"/>
            <a:ext cx="3396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</a:rPr>
              <a:t>Sb</a:t>
            </a:r>
            <a:r>
              <a:rPr lang="zh-CN" altLang="en-US" sz="2400" dirty="0">
                <a:solidFill>
                  <a:srgbClr val="C00000"/>
                </a:solidFill>
              </a:rPr>
              <a:t>  </a:t>
            </a:r>
            <a:r>
              <a:rPr lang="en-US" altLang="zh-CN" sz="2400" dirty="0" err="1">
                <a:solidFill>
                  <a:srgbClr val="C00000"/>
                </a:solidFill>
              </a:rPr>
              <a:t>zuò</a:t>
            </a:r>
            <a:r>
              <a:rPr lang="zh-CN" altLang="en-US" sz="2400" dirty="0">
                <a:solidFill>
                  <a:srgbClr val="C00000"/>
                </a:solidFill>
              </a:rPr>
              <a:t> </a:t>
            </a:r>
            <a:r>
              <a:rPr lang="en-US" altLang="zh-CN" sz="2400" dirty="0" err="1">
                <a:solidFill>
                  <a:srgbClr val="C00000"/>
                </a:solidFill>
              </a:rPr>
              <a:t>shén</a:t>
            </a:r>
            <a:r>
              <a:rPr lang="zh-CN" altLang="en-US" sz="2400" dirty="0">
                <a:solidFill>
                  <a:srgbClr val="C00000"/>
                </a:solidFill>
              </a:rPr>
              <a:t> </a:t>
            </a:r>
            <a:r>
              <a:rPr lang="en-US" altLang="zh-CN" sz="2400" dirty="0">
                <a:solidFill>
                  <a:srgbClr val="C00000"/>
                </a:solidFill>
              </a:rPr>
              <a:t>me</a:t>
            </a:r>
            <a:r>
              <a:rPr lang="zh-CN" altLang="en-US" sz="2400" dirty="0">
                <a:solidFill>
                  <a:srgbClr val="C00000"/>
                </a:solidFill>
              </a:rPr>
              <a:t> </a:t>
            </a:r>
            <a:r>
              <a:rPr lang="en-US" altLang="zh-CN" sz="2400" dirty="0" err="1">
                <a:solidFill>
                  <a:srgbClr val="C00000"/>
                </a:solidFill>
              </a:rPr>
              <a:t>gōng</a:t>
            </a:r>
            <a:r>
              <a:rPr lang="zh-CN" altLang="en-US" sz="2400" dirty="0">
                <a:solidFill>
                  <a:srgbClr val="C00000"/>
                </a:solidFill>
              </a:rPr>
              <a:t> </a:t>
            </a:r>
            <a:r>
              <a:rPr lang="en-US" altLang="zh-CN" sz="2400" dirty="0" err="1">
                <a:solidFill>
                  <a:srgbClr val="C00000"/>
                </a:solidFill>
              </a:rPr>
              <a:t>zuò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65416" y="4640825"/>
            <a:ext cx="1116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</a:rPr>
              <a:t>Sb</a:t>
            </a:r>
            <a:r>
              <a:rPr lang="zh-CN" altLang="en-US" sz="2400" dirty="0">
                <a:solidFill>
                  <a:srgbClr val="C00000"/>
                </a:solidFill>
              </a:rPr>
              <a:t>    </a:t>
            </a:r>
            <a:r>
              <a:rPr lang="en-US" altLang="zh-CN" sz="2400" dirty="0" err="1">
                <a:solidFill>
                  <a:srgbClr val="C00000"/>
                </a:solidFill>
              </a:rPr>
              <a:t>shì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1634" y="470168"/>
            <a:ext cx="7504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i="1" u="sng" dirty="0"/>
              <a:t>How to ask someone‘s occupation</a:t>
            </a:r>
            <a:r>
              <a:rPr lang="zh-CN" altLang="en-US" sz="3600" b="1" i="1" u="sng" dirty="0"/>
              <a:t> ？ </a:t>
            </a:r>
            <a:endParaRPr lang="en-GB" sz="3600" b="1" i="1" u="sng" dirty="0"/>
          </a:p>
        </p:txBody>
      </p:sp>
    </p:spTree>
    <p:extLst>
      <p:ext uri="{BB962C8B-B14F-4D97-AF65-F5344CB8AC3E}">
        <p14:creationId xmlns:p14="http://schemas.microsoft.com/office/powerpoint/2010/main" val="490587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709448" y="472965"/>
            <a:ext cx="2758966" cy="1371601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024756" y="921236"/>
            <a:ext cx="21756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For example :</a:t>
            </a:r>
          </a:p>
          <a:p>
            <a:endParaRPr lang="en-GB" b="1" dirty="0"/>
          </a:p>
          <a:p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74275" y="2979683"/>
            <a:ext cx="3704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—</a:t>
            </a:r>
            <a:r>
              <a:rPr lang="zh-CN" altLang="en-US" sz="4000" dirty="0"/>
              <a:t>你做什么工作？ </a:t>
            </a:r>
            <a:endParaRPr lang="en-GB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200399" y="4822686"/>
            <a:ext cx="3846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—</a:t>
            </a:r>
            <a:r>
              <a:rPr lang="zh-CN" altLang="en-US" sz="4000" dirty="0"/>
              <a:t>我是老师。</a:t>
            </a:r>
            <a:endParaRPr lang="en-GB" sz="4000" dirty="0"/>
          </a:p>
        </p:txBody>
      </p:sp>
      <p:sp>
        <p:nvSpPr>
          <p:cNvPr id="7" name="Rectangle 6"/>
          <p:cNvSpPr/>
          <p:nvPr/>
        </p:nvSpPr>
        <p:spPr>
          <a:xfrm>
            <a:off x="3662947" y="2610351"/>
            <a:ext cx="27756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err="1">
                <a:solidFill>
                  <a:srgbClr val="C00000"/>
                </a:solidFill>
              </a:rPr>
              <a:t>Nǐ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-US" altLang="zh-CN" sz="2000" dirty="0" err="1">
                <a:solidFill>
                  <a:srgbClr val="C00000"/>
                </a:solidFill>
              </a:rPr>
              <a:t>zuò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-US" altLang="zh-CN" sz="2000" dirty="0" err="1">
                <a:solidFill>
                  <a:srgbClr val="C00000"/>
                </a:solidFill>
              </a:rPr>
              <a:t>shén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-US" altLang="zh-CN" sz="2000" dirty="0">
                <a:solidFill>
                  <a:srgbClr val="C00000"/>
                </a:solidFill>
              </a:rPr>
              <a:t>me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-US" altLang="zh-CN" sz="2000" dirty="0" err="1">
                <a:solidFill>
                  <a:srgbClr val="C00000"/>
                </a:solidFill>
              </a:rPr>
              <a:t>gōng</a:t>
            </a:r>
            <a:r>
              <a:rPr lang="zh-CN" altLang="en-US" sz="2000" dirty="0">
                <a:solidFill>
                  <a:srgbClr val="C00000"/>
                </a:solidFill>
              </a:rPr>
              <a:t> </a:t>
            </a:r>
            <a:r>
              <a:rPr lang="en-US" altLang="zh-CN" sz="2000" dirty="0" err="1">
                <a:solidFill>
                  <a:srgbClr val="C00000"/>
                </a:solidFill>
              </a:rPr>
              <a:t>zuò</a:t>
            </a:r>
            <a:endParaRPr lang="en-US" altLang="zh-CN" sz="20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62947" y="4330243"/>
            <a:ext cx="1931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/>
              <a:t>Wǒ</a:t>
            </a:r>
            <a:r>
              <a:rPr lang="zh-CN" altLang="en-US" sz="2000" dirty="0"/>
              <a:t> </a:t>
            </a:r>
            <a:r>
              <a:rPr lang="en-US" altLang="zh-CN" sz="2000" dirty="0" err="1"/>
              <a:t>shì</a:t>
            </a:r>
            <a:r>
              <a:rPr lang="zh-CN" altLang="en-US" sz="2000" dirty="0"/>
              <a:t> </a:t>
            </a:r>
            <a:r>
              <a:rPr lang="en-US" altLang="zh-CN" sz="2000" dirty="0" err="1"/>
              <a:t>lǎo</a:t>
            </a:r>
            <a:r>
              <a:rPr lang="zh-CN" altLang="en-US" sz="2000" dirty="0"/>
              <a:t> </a:t>
            </a:r>
            <a:r>
              <a:rPr lang="en-US" altLang="zh-CN" sz="2000" dirty="0" err="1"/>
              <a:t>shī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803931" y="3153103"/>
            <a:ext cx="2916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do you do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03931" y="4991963"/>
            <a:ext cx="2569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am a teacher . </a:t>
            </a:r>
          </a:p>
        </p:txBody>
      </p:sp>
    </p:spTree>
    <p:extLst>
      <p:ext uri="{BB962C8B-B14F-4D97-AF65-F5344CB8AC3E}">
        <p14:creationId xmlns:p14="http://schemas.microsoft.com/office/powerpoint/2010/main" val="1721128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993228"/>
            <a:ext cx="7007077" cy="5864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08078" y="1135117"/>
            <a:ext cx="6790920" cy="5587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Linda </a:t>
            </a:r>
            <a:r>
              <a:rPr lang="zh-CN" altLang="en-US" sz="3600" dirty="0"/>
              <a:t>： </a:t>
            </a:r>
            <a:r>
              <a:rPr lang="en-US" altLang="zh-CN" sz="2400" dirty="0"/>
              <a:t>Paul</a:t>
            </a:r>
            <a:r>
              <a:rPr lang="zh-CN" altLang="en-US" sz="2400" dirty="0"/>
              <a:t> </a:t>
            </a:r>
            <a:r>
              <a:rPr lang="en-US" altLang="zh-CN" sz="2400" dirty="0" err="1"/>
              <a:t>zhè</a:t>
            </a:r>
            <a:r>
              <a:rPr lang="zh-CN" altLang="en-US" sz="2400" dirty="0"/>
              <a:t> </a:t>
            </a:r>
            <a:r>
              <a:rPr lang="en-US" altLang="zh-CN" sz="2400" dirty="0" err="1"/>
              <a:t>shì</a:t>
            </a:r>
            <a:r>
              <a:rPr lang="zh-CN" altLang="en-US" sz="2400" dirty="0"/>
              <a:t> </a:t>
            </a:r>
            <a:r>
              <a:rPr lang="en-US" altLang="zh-CN" sz="2400" dirty="0" err="1"/>
              <a:t>nǐ</a:t>
            </a:r>
            <a:r>
              <a:rPr lang="zh-CN" altLang="en-US" sz="2400" dirty="0"/>
              <a:t> </a:t>
            </a:r>
            <a:r>
              <a:rPr lang="en-US" altLang="zh-CN" sz="2400" dirty="0" err="1"/>
              <a:t>māma</a:t>
            </a:r>
            <a:r>
              <a:rPr lang="zh-CN" altLang="en-US" sz="2400" dirty="0"/>
              <a:t> </a:t>
            </a:r>
            <a:r>
              <a:rPr lang="en-US" altLang="zh-CN" sz="2400" dirty="0"/>
              <a:t>ma</a:t>
            </a:r>
          </a:p>
          <a:p>
            <a:r>
              <a:rPr lang="zh-CN" altLang="en-US" sz="3600" dirty="0"/>
              <a:t>             </a:t>
            </a:r>
            <a:r>
              <a:rPr lang="en-US" altLang="zh-CN" sz="3600" dirty="0"/>
              <a:t>Paul</a:t>
            </a:r>
            <a:r>
              <a:rPr lang="zh-CN" altLang="en-US" sz="3600" dirty="0"/>
              <a:t> 这是你妈妈吗？</a:t>
            </a:r>
            <a:endParaRPr lang="en-US" altLang="zh-CN" sz="3600" dirty="0"/>
          </a:p>
          <a:p>
            <a:endParaRPr lang="en-US" altLang="zh-CN" sz="3600" dirty="0"/>
          </a:p>
          <a:p>
            <a:r>
              <a:rPr lang="zh-CN" altLang="en-US" sz="3600" dirty="0"/>
              <a:t>              </a:t>
            </a:r>
            <a:r>
              <a:rPr lang="en-US" altLang="zh-CN" sz="2400" dirty="0" err="1"/>
              <a:t>duì</a:t>
            </a:r>
            <a:r>
              <a:rPr lang="zh-CN" altLang="en-US" sz="2400" dirty="0"/>
              <a:t>，</a:t>
            </a:r>
            <a:r>
              <a:rPr lang="en-US" altLang="zh-CN" sz="2400" dirty="0"/>
              <a:t> </a:t>
            </a:r>
            <a:r>
              <a:rPr lang="zh-CN" altLang="en-US" sz="2400" dirty="0"/>
              <a:t>   </a:t>
            </a:r>
            <a:r>
              <a:rPr lang="en-US" altLang="zh-CN" sz="2400" dirty="0" err="1"/>
              <a:t>zhè</a:t>
            </a:r>
            <a:r>
              <a:rPr lang="zh-CN" altLang="en-US" sz="2400" dirty="0"/>
              <a:t> </a:t>
            </a:r>
            <a:r>
              <a:rPr lang="en-US" altLang="zh-CN" sz="2400" dirty="0" err="1"/>
              <a:t>shì</a:t>
            </a:r>
            <a:r>
              <a:rPr lang="zh-CN" altLang="en-US" sz="2400" dirty="0"/>
              <a:t> </a:t>
            </a:r>
            <a:r>
              <a:rPr lang="en-US" altLang="zh-CN" sz="2400" dirty="0" err="1"/>
              <a:t>wǒ</a:t>
            </a:r>
            <a:r>
              <a:rPr lang="zh-CN" altLang="en-US" sz="2400" dirty="0"/>
              <a:t> </a:t>
            </a:r>
            <a:r>
              <a:rPr lang="en-US" altLang="zh-CN" sz="2400" dirty="0" err="1"/>
              <a:t>māma</a:t>
            </a:r>
            <a:r>
              <a:rPr lang="zh-CN" altLang="en-US" sz="2400" dirty="0"/>
              <a:t> </a:t>
            </a:r>
            <a:endParaRPr lang="en-US" altLang="zh-CN" sz="2400" dirty="0"/>
          </a:p>
          <a:p>
            <a:r>
              <a:rPr lang="en-US" altLang="zh-CN" sz="3200" dirty="0"/>
              <a:t>Paul</a:t>
            </a:r>
            <a:r>
              <a:rPr lang="zh-CN" altLang="en-US" sz="3600" dirty="0"/>
              <a:t> ： 对， 这是我妈妈。</a:t>
            </a:r>
            <a:endParaRPr lang="en-US" altLang="zh-CN" sz="3600" dirty="0"/>
          </a:p>
          <a:p>
            <a:r>
              <a:rPr lang="zh-CN" altLang="en-US" sz="3600" dirty="0"/>
              <a:t> </a:t>
            </a:r>
            <a:endParaRPr lang="en-US" altLang="zh-CN" sz="3600" dirty="0"/>
          </a:p>
          <a:p>
            <a:r>
              <a:rPr lang="zh-CN" altLang="en-US" sz="2400" dirty="0"/>
              <a:t>                     </a:t>
            </a:r>
            <a:r>
              <a:rPr lang="en-US" altLang="zh-CN" sz="2400" dirty="0" err="1">
                <a:solidFill>
                  <a:srgbClr val="C00000"/>
                </a:solidFill>
              </a:rPr>
              <a:t>nǐ</a:t>
            </a:r>
            <a:r>
              <a:rPr lang="zh-CN" altLang="en-US" sz="2400" dirty="0">
                <a:solidFill>
                  <a:srgbClr val="C00000"/>
                </a:solidFill>
              </a:rPr>
              <a:t> </a:t>
            </a:r>
            <a:r>
              <a:rPr lang="en-US" altLang="zh-CN" sz="2400" dirty="0" err="1">
                <a:solidFill>
                  <a:srgbClr val="C00000"/>
                </a:solidFill>
              </a:rPr>
              <a:t>māma</a:t>
            </a:r>
            <a:r>
              <a:rPr lang="zh-CN" altLang="en-US" sz="2400" dirty="0">
                <a:solidFill>
                  <a:srgbClr val="C00000"/>
                </a:solidFill>
              </a:rPr>
              <a:t> </a:t>
            </a:r>
            <a:r>
              <a:rPr lang="en-US" altLang="zh-CN" sz="2400" dirty="0" err="1">
                <a:solidFill>
                  <a:srgbClr val="C00000"/>
                </a:solidFill>
              </a:rPr>
              <a:t>zuò</a:t>
            </a:r>
            <a:r>
              <a:rPr lang="zh-CN" altLang="en-US" sz="2400" dirty="0">
                <a:solidFill>
                  <a:srgbClr val="C00000"/>
                </a:solidFill>
              </a:rPr>
              <a:t> </a:t>
            </a:r>
            <a:r>
              <a:rPr lang="en-US" altLang="zh-CN" sz="2400" dirty="0" err="1">
                <a:solidFill>
                  <a:srgbClr val="C00000"/>
                </a:solidFill>
              </a:rPr>
              <a:t>shén</a:t>
            </a:r>
            <a:r>
              <a:rPr lang="zh-CN" altLang="en-US" sz="2400" dirty="0">
                <a:solidFill>
                  <a:srgbClr val="C00000"/>
                </a:solidFill>
              </a:rPr>
              <a:t> </a:t>
            </a:r>
            <a:r>
              <a:rPr lang="en-US" altLang="zh-CN" sz="2400" dirty="0">
                <a:solidFill>
                  <a:srgbClr val="C00000"/>
                </a:solidFill>
              </a:rPr>
              <a:t>me</a:t>
            </a:r>
            <a:r>
              <a:rPr lang="zh-CN" altLang="en-US" sz="2400" dirty="0">
                <a:solidFill>
                  <a:srgbClr val="C00000"/>
                </a:solidFill>
              </a:rPr>
              <a:t> </a:t>
            </a:r>
            <a:r>
              <a:rPr lang="en-US" altLang="zh-CN" sz="2400" dirty="0" err="1">
                <a:solidFill>
                  <a:srgbClr val="C00000"/>
                </a:solidFill>
              </a:rPr>
              <a:t>gōng</a:t>
            </a:r>
            <a:r>
              <a:rPr lang="zh-CN" altLang="en-US" sz="2400" dirty="0">
                <a:solidFill>
                  <a:srgbClr val="C00000"/>
                </a:solidFill>
              </a:rPr>
              <a:t> </a:t>
            </a:r>
            <a:r>
              <a:rPr lang="en-US" altLang="zh-CN" sz="2400" dirty="0" err="1">
                <a:solidFill>
                  <a:srgbClr val="C00000"/>
                </a:solidFill>
              </a:rPr>
              <a:t>zuò</a:t>
            </a:r>
            <a:endParaRPr lang="en-US" altLang="zh-CN" sz="2400" dirty="0">
              <a:solidFill>
                <a:srgbClr val="C00000"/>
              </a:solidFill>
            </a:endParaRPr>
          </a:p>
          <a:p>
            <a:r>
              <a:rPr lang="en-US" altLang="zh-CN" sz="3200" dirty="0"/>
              <a:t>Linda</a:t>
            </a:r>
            <a:r>
              <a:rPr lang="zh-CN" altLang="en-US" sz="3600" dirty="0"/>
              <a:t>：</a:t>
            </a:r>
            <a:r>
              <a:rPr lang="zh-CN" altLang="en-US" sz="3600" dirty="0">
                <a:solidFill>
                  <a:srgbClr val="C00000"/>
                </a:solidFill>
              </a:rPr>
              <a:t>你妈妈做什么工作 ？</a:t>
            </a:r>
            <a:endParaRPr lang="en-US" altLang="zh-CN" sz="3600" dirty="0">
              <a:solidFill>
                <a:srgbClr val="C00000"/>
              </a:solidFill>
            </a:endParaRPr>
          </a:p>
          <a:p>
            <a:r>
              <a:rPr lang="zh-CN" altLang="en-US" sz="2400" dirty="0"/>
              <a:t>                </a:t>
            </a:r>
            <a:endParaRPr lang="en-US" altLang="zh-CN" sz="2400" dirty="0"/>
          </a:p>
          <a:p>
            <a:r>
              <a:rPr lang="zh-CN" altLang="en-US" sz="2400" dirty="0"/>
              <a:t>                     </a:t>
            </a:r>
            <a:r>
              <a:rPr lang="en-US" altLang="zh-CN" sz="2400" dirty="0" err="1"/>
              <a:t>Tā</a:t>
            </a:r>
            <a:r>
              <a:rPr lang="zh-CN" altLang="en-US" sz="2400" dirty="0"/>
              <a:t> </a:t>
            </a:r>
            <a:r>
              <a:rPr lang="en-US" altLang="zh-CN" sz="2400" dirty="0" err="1"/>
              <a:t>shì</a:t>
            </a:r>
            <a:r>
              <a:rPr lang="zh-CN" altLang="en-US" sz="2400" dirty="0"/>
              <a:t> </a:t>
            </a:r>
            <a:r>
              <a:rPr lang="en-US" altLang="zh-CN" sz="2400" dirty="0" err="1"/>
              <a:t>yī</a:t>
            </a:r>
            <a:r>
              <a:rPr lang="zh-CN" altLang="en-US" sz="2400" dirty="0"/>
              <a:t> </a:t>
            </a:r>
            <a:r>
              <a:rPr lang="en-US" altLang="zh-CN" sz="2400" dirty="0" err="1"/>
              <a:t>shēng</a:t>
            </a:r>
            <a:r>
              <a:rPr lang="zh-CN" altLang="en-US" sz="2400" dirty="0"/>
              <a:t>，   </a:t>
            </a:r>
            <a:r>
              <a:rPr lang="en-US" altLang="zh-CN" sz="2400" dirty="0" err="1"/>
              <a:t>tā</a:t>
            </a:r>
            <a:r>
              <a:rPr lang="zh-CN" altLang="en-US" sz="2400" dirty="0"/>
              <a:t> </a:t>
            </a:r>
            <a:r>
              <a:rPr lang="en-US" altLang="zh-CN" sz="2400" dirty="0" err="1"/>
              <a:t>zài</a:t>
            </a:r>
            <a:r>
              <a:rPr lang="zh-CN" altLang="en-US" sz="2400" dirty="0"/>
              <a:t> </a:t>
            </a:r>
            <a:r>
              <a:rPr lang="en-US" altLang="zh-CN" sz="2400" dirty="0" err="1">
                <a:solidFill>
                  <a:srgbClr val="C00000"/>
                </a:solidFill>
              </a:rPr>
              <a:t>yī</a:t>
            </a:r>
            <a:r>
              <a:rPr lang="zh-CN" altLang="en-US" sz="2400" dirty="0">
                <a:solidFill>
                  <a:srgbClr val="C00000"/>
                </a:solidFill>
              </a:rPr>
              <a:t> </a:t>
            </a:r>
            <a:r>
              <a:rPr lang="en-US" altLang="zh-CN" sz="2400" dirty="0" err="1">
                <a:solidFill>
                  <a:srgbClr val="C00000"/>
                </a:solidFill>
              </a:rPr>
              <a:t>yuàn</a:t>
            </a:r>
            <a:r>
              <a:rPr lang="zh-CN" altLang="en-US" sz="2400" dirty="0">
                <a:solidFill>
                  <a:srgbClr val="C00000"/>
                </a:solidFill>
              </a:rPr>
              <a:t> </a:t>
            </a:r>
            <a:r>
              <a:rPr lang="en-US" altLang="zh-CN" sz="2400" dirty="0" err="1"/>
              <a:t>gōng</a:t>
            </a:r>
            <a:r>
              <a:rPr lang="zh-CN" altLang="en-US" sz="2400" dirty="0"/>
              <a:t> </a:t>
            </a:r>
            <a:r>
              <a:rPr lang="en-US" altLang="zh-CN" sz="2400" dirty="0" err="1"/>
              <a:t>zuò</a:t>
            </a:r>
            <a:endParaRPr lang="en-US" altLang="zh-CN" sz="3600" dirty="0"/>
          </a:p>
          <a:p>
            <a:r>
              <a:rPr lang="en-US" altLang="zh-CN" sz="3200" dirty="0"/>
              <a:t>Paul</a:t>
            </a:r>
            <a:r>
              <a:rPr lang="zh-CN" altLang="en-US" sz="3200" dirty="0"/>
              <a:t> </a:t>
            </a:r>
            <a:r>
              <a:rPr lang="zh-CN" altLang="en-US" sz="3600" dirty="0"/>
              <a:t>： 她是医生， 她在</a:t>
            </a:r>
            <a:r>
              <a:rPr lang="zh-CN" altLang="en-US" sz="3600" dirty="0">
                <a:solidFill>
                  <a:srgbClr val="C00000"/>
                </a:solidFill>
              </a:rPr>
              <a:t>医院</a:t>
            </a:r>
            <a:r>
              <a:rPr lang="zh-CN" altLang="en-US" sz="3600" dirty="0"/>
              <a:t>工作。   </a:t>
            </a:r>
            <a:endParaRPr lang="en-GB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7299434" y="1135117"/>
            <a:ext cx="4822315" cy="35945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tx1"/>
                </a:solidFill>
              </a:rPr>
              <a:t>Linda :  is this your mom ? 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Paul :  Yes !  This is my mom .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Linda </a:t>
            </a:r>
            <a:r>
              <a:rPr lang="en-GB" sz="2400" dirty="0">
                <a:solidFill>
                  <a:srgbClr val="C00000"/>
                </a:solidFill>
              </a:rPr>
              <a:t>:  what does your mom do ? 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Paul : she is a doctor, she is working in hospital . 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8172488" y="5272486"/>
            <a:ext cx="3395537" cy="1450428"/>
          </a:xfrm>
          <a:prstGeom prst="wedgeEllipseCallout">
            <a:avLst>
              <a:gd name="adj1" fmla="val -52833"/>
              <a:gd name="adj2" fmla="val -534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schemeClr val="tx1"/>
                </a:solidFill>
              </a:rPr>
              <a:t>  </a:t>
            </a:r>
            <a:r>
              <a:rPr lang="en-US" altLang="zh-CN" sz="2400" dirty="0" err="1">
                <a:solidFill>
                  <a:srgbClr val="C00000"/>
                </a:solidFill>
              </a:rPr>
              <a:t>yī</a:t>
            </a:r>
            <a:r>
              <a:rPr lang="zh-CN" altLang="en-US" sz="2400" dirty="0">
                <a:solidFill>
                  <a:srgbClr val="C00000"/>
                </a:solidFill>
              </a:rPr>
              <a:t> </a:t>
            </a:r>
            <a:r>
              <a:rPr lang="en-US" altLang="zh-CN" sz="2400" dirty="0" err="1">
                <a:solidFill>
                  <a:srgbClr val="C00000"/>
                </a:solidFill>
              </a:rPr>
              <a:t>yuàn</a:t>
            </a:r>
            <a:endParaRPr lang="en-US" altLang="zh-CN" sz="2400" dirty="0">
              <a:solidFill>
                <a:srgbClr val="C00000"/>
              </a:solidFill>
            </a:endParaRPr>
          </a:p>
          <a:p>
            <a:pPr algn="ctr"/>
            <a:r>
              <a:rPr lang="zh-CN" altLang="en-US" sz="3200" dirty="0">
                <a:solidFill>
                  <a:srgbClr val="C00000"/>
                </a:solidFill>
              </a:rPr>
              <a:t>医院   </a:t>
            </a:r>
            <a:r>
              <a:rPr lang="en-GB" altLang="zh-CN" sz="2400" dirty="0">
                <a:solidFill>
                  <a:srgbClr val="C00000"/>
                </a:solidFill>
              </a:rPr>
              <a:t>hospital</a:t>
            </a:r>
            <a:r>
              <a:rPr lang="en-GB" altLang="zh-CN" sz="3200" dirty="0">
                <a:solidFill>
                  <a:srgbClr val="C00000"/>
                </a:solidFill>
              </a:rPr>
              <a:t> </a:t>
            </a:r>
            <a:endParaRPr lang="en-GB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033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rizontal Scroll 6"/>
          <p:cNvSpPr/>
          <p:nvPr/>
        </p:nvSpPr>
        <p:spPr>
          <a:xfrm>
            <a:off x="6858159" y="4240924"/>
            <a:ext cx="3803116" cy="2144110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220718" y="141889"/>
            <a:ext cx="2790496" cy="17026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</a:rPr>
              <a:t>zài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algn="ctr"/>
            <a:r>
              <a:rPr lang="zh-CN" altLang="en-US" sz="4400" dirty="0">
                <a:solidFill>
                  <a:schemeClr val="tx1"/>
                </a:solidFill>
              </a:rPr>
              <a:t>在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3321620" y="1198179"/>
            <a:ext cx="37830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zh-CN" sz="2800" dirty="0"/>
              <a:t>to be in/on/</a:t>
            </a:r>
            <a:r>
              <a:rPr lang="en-GB" altLang="zh-CN" sz="2800" dirty="0" err="1"/>
              <a:t>at;in</a:t>
            </a:r>
            <a:r>
              <a:rPr lang="en-GB" altLang="zh-CN" sz="2800" dirty="0"/>
              <a:t>/ on/ at </a:t>
            </a:r>
            <a:endParaRPr lang="en-US" altLang="zh-CN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011214" y="3310758"/>
            <a:ext cx="3469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i="1" dirty="0"/>
              <a:t>How</a:t>
            </a:r>
            <a:r>
              <a:rPr lang="zh-CN" altLang="en-US" sz="4000" i="1" dirty="0"/>
              <a:t> </a:t>
            </a:r>
            <a:r>
              <a:rPr lang="en-GB" altLang="zh-CN" sz="4000" i="1" dirty="0"/>
              <a:t>to use </a:t>
            </a:r>
            <a:r>
              <a:rPr lang="zh-CN" altLang="en-US" sz="4000" dirty="0"/>
              <a:t>在</a:t>
            </a:r>
            <a:r>
              <a:rPr lang="zh-CN" altLang="en-US" sz="4000" i="1" dirty="0"/>
              <a:t> ？ </a:t>
            </a:r>
            <a:endParaRPr lang="en-GB" sz="4000" i="1" dirty="0"/>
          </a:p>
        </p:txBody>
      </p:sp>
      <p:sp>
        <p:nvSpPr>
          <p:cNvPr id="5" name="Rectangle 4"/>
          <p:cNvSpPr/>
          <p:nvPr/>
        </p:nvSpPr>
        <p:spPr>
          <a:xfrm>
            <a:off x="7254479" y="4694734"/>
            <a:ext cx="2417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dirty="0">
                <a:solidFill>
                  <a:srgbClr val="C00000"/>
                </a:solidFill>
              </a:rPr>
              <a:t>Sb</a:t>
            </a:r>
            <a:r>
              <a:rPr lang="zh-CN" altLang="en-US" sz="2400" dirty="0">
                <a:solidFill>
                  <a:srgbClr val="C00000"/>
                </a:solidFill>
              </a:rPr>
              <a:t> </a:t>
            </a:r>
            <a:r>
              <a:rPr lang="en-US" altLang="zh-CN" sz="2400" dirty="0">
                <a:solidFill>
                  <a:srgbClr val="C00000"/>
                </a:solidFill>
              </a:rPr>
              <a:t>+</a:t>
            </a:r>
            <a:r>
              <a:rPr lang="zh-CN" altLang="en-US" sz="2400" dirty="0">
                <a:solidFill>
                  <a:srgbClr val="C00000"/>
                </a:solidFill>
              </a:rPr>
              <a:t>在 </a:t>
            </a:r>
            <a:r>
              <a:rPr lang="en-US" altLang="zh-CN" sz="2400" dirty="0">
                <a:solidFill>
                  <a:srgbClr val="C00000"/>
                </a:solidFill>
              </a:rPr>
              <a:t>+</a:t>
            </a:r>
            <a:r>
              <a:rPr lang="zh-CN" altLang="en-US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location</a:t>
            </a:r>
            <a:r>
              <a:rPr lang="zh-CN" altLang="en-US" sz="2400" dirty="0">
                <a:solidFill>
                  <a:srgbClr val="C00000"/>
                </a:solidFill>
              </a:rPr>
              <a:t> 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54479" y="5424468"/>
            <a:ext cx="3282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dirty="0">
                <a:solidFill>
                  <a:srgbClr val="C00000"/>
                </a:solidFill>
              </a:rPr>
              <a:t>Sb</a:t>
            </a:r>
            <a:r>
              <a:rPr lang="zh-CN" altLang="en-US" sz="2400" dirty="0">
                <a:solidFill>
                  <a:srgbClr val="C00000"/>
                </a:solidFill>
              </a:rPr>
              <a:t> </a:t>
            </a:r>
            <a:r>
              <a:rPr lang="en-US" altLang="zh-CN" sz="2400" dirty="0">
                <a:solidFill>
                  <a:srgbClr val="C00000"/>
                </a:solidFill>
              </a:rPr>
              <a:t>+</a:t>
            </a:r>
            <a:r>
              <a:rPr lang="zh-CN" altLang="en-US" sz="2400" dirty="0">
                <a:solidFill>
                  <a:srgbClr val="C00000"/>
                </a:solidFill>
              </a:rPr>
              <a:t>在 </a:t>
            </a:r>
            <a:r>
              <a:rPr lang="en-US" altLang="zh-CN" sz="2400" dirty="0">
                <a:solidFill>
                  <a:srgbClr val="C00000"/>
                </a:solidFill>
              </a:rPr>
              <a:t>+</a:t>
            </a:r>
            <a:r>
              <a:rPr lang="zh-CN" altLang="en-US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location</a:t>
            </a:r>
            <a:r>
              <a:rPr lang="zh-CN" altLang="en-US" sz="2400" dirty="0">
                <a:solidFill>
                  <a:srgbClr val="C00000"/>
                </a:solidFill>
              </a:rPr>
              <a:t> </a:t>
            </a:r>
            <a:r>
              <a:rPr lang="en-US" altLang="zh-CN" sz="2400" dirty="0">
                <a:solidFill>
                  <a:srgbClr val="C00000"/>
                </a:solidFill>
              </a:rPr>
              <a:t>+</a:t>
            </a:r>
            <a:r>
              <a:rPr lang="zh-CN" altLang="en-US" sz="2400" dirty="0">
                <a:solidFill>
                  <a:srgbClr val="C00000"/>
                </a:solidFill>
              </a:rPr>
              <a:t> </a:t>
            </a:r>
            <a:r>
              <a:rPr lang="en-US" altLang="zh-CN" sz="2400" dirty="0">
                <a:solidFill>
                  <a:srgbClr val="C00000"/>
                </a:solidFill>
              </a:rPr>
              <a:t>verb</a:t>
            </a:r>
            <a:r>
              <a:rPr lang="zh-CN" altLang="en-US" sz="2400" dirty="0">
                <a:solidFill>
                  <a:srgbClr val="C00000"/>
                </a:solidFill>
              </a:rPr>
              <a:t> 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646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3585" y="1390223"/>
            <a:ext cx="9333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When it is followed by a word of locality and acts as the predicate of a sentence , it </a:t>
            </a:r>
            <a:r>
              <a:rPr lang="en-GB" dirty="0" err="1"/>
              <a:t>indicateds</a:t>
            </a:r>
            <a:r>
              <a:rPr lang="en-GB" dirty="0"/>
              <a:t> the location of somebody or something . For example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32387" y="5657671"/>
            <a:ext cx="8623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u="sng" dirty="0">
                <a:solidFill>
                  <a:srgbClr val="FF0000"/>
                </a:solidFill>
              </a:rPr>
              <a:t> </a:t>
            </a:r>
            <a:r>
              <a:rPr lang="en-US" altLang="zh-CN" b="1" i="1" u="sng" dirty="0">
                <a:solidFill>
                  <a:srgbClr val="FF0000"/>
                </a:solidFill>
              </a:rPr>
              <a:t>in</a:t>
            </a:r>
            <a:r>
              <a:rPr lang="zh-CN" altLang="en-US" b="1" i="1" u="sng" dirty="0">
                <a:solidFill>
                  <a:srgbClr val="FF0000"/>
                </a:solidFill>
              </a:rPr>
              <a:t> </a:t>
            </a:r>
            <a:r>
              <a:rPr lang="en-GB" altLang="zh-CN" b="1" i="1" u="sng" dirty="0">
                <a:solidFill>
                  <a:srgbClr val="FF0000"/>
                </a:solidFill>
              </a:rPr>
              <a:t>mandarin </a:t>
            </a:r>
            <a:r>
              <a:rPr lang="en-GB" b="1" i="1" u="sng" dirty="0">
                <a:solidFill>
                  <a:srgbClr val="FF0000"/>
                </a:solidFill>
              </a:rPr>
              <a:t>“Be” not be used in sentences which indicated the location of somebody or something ! ! </a:t>
            </a:r>
            <a:r>
              <a:rPr lang="zh-CN" altLang="en-US" b="1" i="1" u="sng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For example</a:t>
            </a:r>
            <a:r>
              <a:rPr lang="zh-CN" altLang="en-US" dirty="0">
                <a:solidFill>
                  <a:srgbClr val="FF0000"/>
                </a:solidFill>
              </a:rPr>
              <a:t> ：</a:t>
            </a:r>
            <a:endParaRPr lang="en-GB" altLang="zh-CN" dirty="0">
              <a:solidFill>
                <a:srgbClr val="FF0000"/>
              </a:solidFill>
            </a:endParaRPr>
          </a:p>
          <a:p>
            <a:endParaRPr lang="en-GB" b="1" i="1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我是在家。 （ </a:t>
            </a:r>
            <a:r>
              <a:rPr lang="en-GB" altLang="zh-CN" dirty="0">
                <a:solidFill>
                  <a:srgbClr val="FF0000"/>
                </a:solidFill>
              </a:rPr>
              <a:t>this sentence is wrong , it should be </a:t>
            </a:r>
            <a:r>
              <a:rPr lang="zh-CN" altLang="en-US" dirty="0">
                <a:solidFill>
                  <a:srgbClr val="FF0000"/>
                </a:solidFill>
              </a:rPr>
              <a:t>我在家。）  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601238"/>
              </p:ext>
            </p:extLst>
          </p:nvPr>
        </p:nvGraphicFramePr>
        <p:xfrm>
          <a:off x="551793" y="2311049"/>
          <a:ext cx="10436772" cy="3267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8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8846">
                <a:tc>
                  <a:txBody>
                    <a:bodyPr/>
                    <a:lstStyle/>
                    <a:p>
                      <a:r>
                        <a:rPr lang="en-GB" dirty="0"/>
                        <a:t>Subject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In/ at/ 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Word of location / direction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Translation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84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我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在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/>
                        <a:t>Xué</a:t>
                      </a:r>
                      <a:r>
                        <a:rPr lang="zh-CN" altLang="en-US" sz="2400" dirty="0"/>
                        <a:t> </a:t>
                      </a:r>
                      <a:r>
                        <a:rPr lang="en-US" altLang="zh-CN" sz="2400" dirty="0" err="1"/>
                        <a:t>xiào</a:t>
                      </a:r>
                      <a:endParaRPr lang="en-US" altLang="zh-CN" sz="2400" dirty="0"/>
                    </a:p>
                    <a:p>
                      <a:pPr algn="ctr"/>
                      <a:r>
                        <a:rPr lang="zh-CN" altLang="en-US" sz="2400" dirty="0"/>
                        <a:t>学校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I</a:t>
                      </a:r>
                      <a:r>
                        <a:rPr lang="zh-CN" altLang="en-US" dirty="0"/>
                        <a:t> </a:t>
                      </a:r>
                      <a:r>
                        <a:rPr lang="en-GB" altLang="zh-CN" dirty="0"/>
                        <a:t>am at school 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84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我妈妈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在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/>
                        <a:t>jiā</a:t>
                      </a:r>
                      <a:endParaRPr lang="en-US" altLang="zh-CN" sz="2400" dirty="0"/>
                    </a:p>
                    <a:p>
                      <a:pPr algn="ctr"/>
                      <a:r>
                        <a:rPr lang="zh-CN" altLang="en-US" sz="2400" dirty="0"/>
                        <a:t>家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My mom is at home 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84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Lucy</a:t>
                      </a:r>
                      <a:r>
                        <a:rPr lang="zh-CN" altLang="en-US" sz="2400" dirty="0"/>
                        <a:t> 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在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/>
                        <a:t>Yī</a:t>
                      </a:r>
                      <a:r>
                        <a:rPr lang="zh-CN" altLang="en-US" sz="2400" dirty="0"/>
                        <a:t> </a:t>
                      </a:r>
                      <a:r>
                        <a:rPr lang="en-US" altLang="zh-CN" sz="2400" dirty="0" err="1"/>
                        <a:t>yuàn</a:t>
                      </a:r>
                      <a:endParaRPr lang="en-US" altLang="zh-CN" sz="2400" dirty="0"/>
                    </a:p>
                    <a:p>
                      <a:pPr algn="ctr"/>
                      <a:r>
                        <a:rPr lang="zh-CN" altLang="en-US" sz="2400" dirty="0"/>
                        <a:t>医院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Lucy</a:t>
                      </a:r>
                      <a:r>
                        <a:rPr lang="en-GB" baseline="0" dirty="0"/>
                        <a:t> is in hospital 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932387" y="189186"/>
            <a:ext cx="5470634" cy="94593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600" b="1" dirty="0"/>
              <a:t>Sb</a:t>
            </a:r>
            <a:r>
              <a:rPr lang="zh-CN" altLang="en-US" sz="3600" b="1" dirty="0"/>
              <a:t> </a:t>
            </a:r>
            <a:r>
              <a:rPr lang="en-US" altLang="zh-CN" sz="3600" b="1" dirty="0"/>
              <a:t>+</a:t>
            </a:r>
            <a:r>
              <a:rPr lang="zh-CN" altLang="en-US" sz="3600" b="1" dirty="0"/>
              <a:t>在 </a:t>
            </a:r>
            <a:r>
              <a:rPr lang="en-US" altLang="zh-CN" sz="3600" b="1" dirty="0"/>
              <a:t>+</a:t>
            </a:r>
            <a:r>
              <a:rPr lang="zh-CN" altLang="en-US" sz="3600" b="1" dirty="0"/>
              <a:t> </a:t>
            </a:r>
            <a:r>
              <a:rPr lang="en-GB" sz="3600" b="1" dirty="0"/>
              <a:t>location</a:t>
            </a:r>
            <a:r>
              <a:rPr lang="zh-CN" altLang="en-US" sz="3600" b="1" dirty="0"/>
              <a:t>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145992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60403"/>
              </p:ext>
            </p:extLst>
          </p:nvPr>
        </p:nvGraphicFramePr>
        <p:xfrm>
          <a:off x="630621" y="2121863"/>
          <a:ext cx="10436771" cy="3267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8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5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5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884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Subject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In/ at/ 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Word of location / direction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verb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Translation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84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我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在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err="1"/>
                        <a:t>Xué</a:t>
                      </a:r>
                      <a:r>
                        <a:rPr lang="zh-CN" altLang="en-US" sz="2400" dirty="0"/>
                        <a:t> </a:t>
                      </a:r>
                      <a:r>
                        <a:rPr lang="en-US" altLang="zh-CN" sz="2400" dirty="0" err="1"/>
                        <a:t>xiào</a:t>
                      </a:r>
                      <a:endParaRPr lang="en-US" altLang="zh-CN" sz="2400" dirty="0"/>
                    </a:p>
                    <a:p>
                      <a:pPr algn="ctr"/>
                      <a:r>
                        <a:rPr lang="zh-CN" altLang="en-US" sz="2400" dirty="0"/>
                        <a:t>学校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/>
                        <a:t>Kàn</a:t>
                      </a:r>
                      <a:r>
                        <a:rPr lang="zh-CN" altLang="en-US" sz="2400" dirty="0"/>
                        <a:t> </a:t>
                      </a:r>
                      <a:r>
                        <a:rPr lang="en-US" altLang="zh-CN" sz="2400" dirty="0" err="1"/>
                        <a:t>shū</a:t>
                      </a:r>
                      <a:endParaRPr lang="en-US" altLang="zh-CN" sz="2400" dirty="0"/>
                    </a:p>
                    <a:p>
                      <a:pPr algn="ctr"/>
                      <a:r>
                        <a:rPr lang="zh-CN" altLang="en-US" sz="2400" dirty="0"/>
                        <a:t>看书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I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read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books</a:t>
                      </a:r>
                      <a:r>
                        <a:rPr lang="en-GB" altLang="zh-CN" dirty="0"/>
                        <a:t> at school 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84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我妈妈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在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err="1"/>
                        <a:t>jiā</a:t>
                      </a:r>
                      <a:endParaRPr lang="en-US" altLang="zh-CN" sz="2400" dirty="0"/>
                    </a:p>
                    <a:p>
                      <a:pPr algn="ctr"/>
                      <a:r>
                        <a:rPr lang="zh-CN" altLang="en-US" sz="2400" dirty="0"/>
                        <a:t>家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/>
                        <a:t>Shuì</a:t>
                      </a:r>
                      <a:r>
                        <a:rPr lang="zh-CN" altLang="en-US" sz="2400" dirty="0"/>
                        <a:t> </a:t>
                      </a:r>
                      <a:r>
                        <a:rPr lang="en-US" altLang="zh-CN" sz="2400" dirty="0" err="1"/>
                        <a:t>jiào</a:t>
                      </a:r>
                      <a:endParaRPr lang="en-US" altLang="zh-CN" sz="2400" dirty="0"/>
                    </a:p>
                    <a:p>
                      <a:pPr algn="ctr"/>
                      <a:r>
                        <a:rPr lang="zh-CN" altLang="en-US" sz="2400" dirty="0"/>
                        <a:t>睡觉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My mom </a:t>
                      </a:r>
                      <a:r>
                        <a:rPr lang="en-US" altLang="zh-CN" dirty="0"/>
                        <a:t>sleeps</a:t>
                      </a:r>
                      <a:r>
                        <a:rPr lang="en-GB" dirty="0"/>
                        <a:t> at home 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84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Lucy</a:t>
                      </a:r>
                      <a:r>
                        <a:rPr lang="zh-CN" altLang="en-US" sz="2400" dirty="0"/>
                        <a:t> 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在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err="1"/>
                        <a:t>Yī</a:t>
                      </a:r>
                      <a:r>
                        <a:rPr lang="zh-CN" altLang="en-US" sz="2400" dirty="0"/>
                        <a:t> </a:t>
                      </a:r>
                      <a:r>
                        <a:rPr lang="en-US" altLang="zh-CN" sz="2400" dirty="0" err="1"/>
                        <a:t>yuàn</a:t>
                      </a:r>
                      <a:endParaRPr lang="en-US" altLang="zh-CN" sz="2400" dirty="0"/>
                    </a:p>
                    <a:p>
                      <a:pPr algn="ctr"/>
                      <a:r>
                        <a:rPr lang="zh-CN" altLang="en-US" sz="2400" dirty="0"/>
                        <a:t>医院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/>
                        <a:t>Gōng</a:t>
                      </a:r>
                      <a:r>
                        <a:rPr lang="zh-CN" altLang="en-US" sz="2400" dirty="0"/>
                        <a:t> </a:t>
                      </a:r>
                      <a:r>
                        <a:rPr lang="en-US" altLang="zh-CN" sz="2400" dirty="0" err="1"/>
                        <a:t>zuò</a:t>
                      </a:r>
                      <a:endParaRPr lang="en-US" altLang="zh-CN" sz="2400" dirty="0"/>
                    </a:p>
                    <a:p>
                      <a:pPr algn="ctr"/>
                      <a:r>
                        <a:rPr lang="zh-CN" altLang="en-US" sz="2400" dirty="0"/>
                        <a:t>工作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Lucy</a:t>
                      </a:r>
                      <a:r>
                        <a:rPr lang="en-GB" baseline="0" dirty="0"/>
                        <a:t> </a:t>
                      </a:r>
                      <a:r>
                        <a:rPr lang="en-US" altLang="zh-CN" baseline="0" dirty="0"/>
                        <a:t>works</a:t>
                      </a:r>
                      <a:r>
                        <a:rPr lang="en-GB" baseline="0" dirty="0"/>
                        <a:t> in hospital 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01255" y="5722883"/>
            <a:ext cx="5123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u="sng" dirty="0">
                <a:solidFill>
                  <a:srgbClr val="FF0000"/>
                </a:solidFill>
              </a:rPr>
              <a:t>Note that the sentence order is different from the English expression</a:t>
            </a:r>
            <a:r>
              <a:rPr lang="zh-CN" altLang="en-US" b="1" i="1" u="sng" dirty="0">
                <a:solidFill>
                  <a:srgbClr val="FF0000"/>
                </a:solidFill>
              </a:rPr>
              <a:t> ！！</a:t>
            </a:r>
            <a:endParaRPr lang="en-GB" b="1" i="1" u="sng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46131" y="416970"/>
            <a:ext cx="5470634" cy="94593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600" b="1" dirty="0"/>
              <a:t>Sb</a:t>
            </a:r>
            <a:r>
              <a:rPr lang="zh-CN" altLang="en-US" sz="3600" b="1" dirty="0"/>
              <a:t> </a:t>
            </a:r>
            <a:r>
              <a:rPr lang="en-US" altLang="zh-CN" sz="3600" b="1" dirty="0"/>
              <a:t>+</a:t>
            </a:r>
            <a:r>
              <a:rPr lang="zh-CN" altLang="en-US" sz="3600" b="1" dirty="0"/>
              <a:t>在 </a:t>
            </a:r>
            <a:r>
              <a:rPr lang="en-US" altLang="zh-CN" sz="3600" b="1" dirty="0"/>
              <a:t>+</a:t>
            </a:r>
            <a:r>
              <a:rPr lang="zh-CN" altLang="en-US" sz="3600" b="1" dirty="0"/>
              <a:t> </a:t>
            </a:r>
            <a:r>
              <a:rPr lang="en-GB" sz="3600" b="1" dirty="0"/>
              <a:t>location</a:t>
            </a:r>
            <a:r>
              <a:rPr lang="zh-CN" altLang="en-US" sz="3600" b="1" dirty="0"/>
              <a:t> </a:t>
            </a:r>
            <a:r>
              <a:rPr lang="en-US" altLang="zh-CN" sz="3600" b="1" dirty="0"/>
              <a:t>+</a:t>
            </a:r>
            <a:r>
              <a:rPr lang="zh-CN" altLang="en-US" sz="3600" b="1" dirty="0"/>
              <a:t> </a:t>
            </a:r>
            <a:r>
              <a:rPr lang="en-US" altLang="zh-CN" sz="3600" b="1" dirty="0"/>
              <a:t>verb</a:t>
            </a:r>
            <a:r>
              <a:rPr lang="zh-CN" altLang="en-US" sz="3600" b="1" dirty="0"/>
              <a:t>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869816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846</Words>
  <Application>Microsoft Office PowerPoint</Application>
  <PresentationFormat>Widescreen</PresentationFormat>
  <Paragraphs>149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Zhí yè 职业   Occupation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Zhí yè 职业   Occupation</dc:title>
  <dc:creator>Yuan zhang</dc:creator>
  <cp:lastModifiedBy>Angela Noble</cp:lastModifiedBy>
  <cp:revision>22</cp:revision>
  <dcterms:created xsi:type="dcterms:W3CDTF">2020-06-01T13:56:33Z</dcterms:created>
  <dcterms:modified xsi:type="dcterms:W3CDTF">2020-06-09T12:16:55Z</dcterms:modified>
</cp:coreProperties>
</file>