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5" r:id="rId6"/>
    <p:sldId id="276" r:id="rId7"/>
    <p:sldId id="275" r:id="rId8"/>
    <p:sldId id="267" r:id="rId9"/>
    <p:sldId id="277" r:id="rId10"/>
    <p:sldId id="278" r:id="rId11"/>
    <p:sldId id="268" r:id="rId12"/>
    <p:sldId id="258" r:id="rId13"/>
    <p:sldId id="269" r:id="rId14"/>
    <p:sldId id="270" r:id="rId15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60" d="100"/>
          <a:sy n="60" d="100"/>
        </p:scale>
        <p:origin x="-2460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3A1788-5876-4F91-98A6-7207053F9375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2020年6月1日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3823E9E-F202-4B1F-B3BB-9AA2A7AE0891}" type="datetime2">
              <a:rPr lang="zh-CN" altLang="en-US" smtClean="0"/>
              <a:pPr/>
              <a:t>2020年6月1日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534C2EF-8A97-4DAF-B099-E56788364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0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57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4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smtClean="0"/>
              <a:t>单击以编辑母版副标题样式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7" name="任意多边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18" name="任意多边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20" name="文本占位符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7" name="任意多边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8" name="任意多边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任意多边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8" name="任意多边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9" name="图片占位符 8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0" name="任意多边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1" name="图片占位符 10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任意多边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4" name="任意多边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20" name="任意多边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21" name="图片占位符 20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4A421A-F8EF-4D5D-81DC-E1861D7B20A8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vert"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vert"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7BB6D5-4905-4EB1-BC83-F14774C447FE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DD74DB-1E3F-4E68-B50E-4F37D03162F1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CA39BD-2942-4D93-AF06-C1A91B4DD867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7F6FF-7794-4B7F-AF83-D9524F74E8B3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993A85-E824-4BF4-BEC0-9AD8160FEE39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B3053C-8E08-484C-B45B-9A2F34FE871E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5E2762-9427-4DDA-B894-779623DDB256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12" name="图片占位符 11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2916B4-A4FC-4EF8-B43F-F6171F8EC9A3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AD195D6-80D6-476A-A29D-B0234F685364}" type="datetime2">
              <a:rPr lang="zh-CN" altLang="en-US" smtClean="0"/>
              <a:t>2020年6月1日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89D71E3-7D81-4C24-B9D8-6B108755C64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7368" y="332656"/>
            <a:ext cx="8384976" cy="145348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zh-CN" altLang="en-US" b="1" dirty="0" smtClean="0">
                <a:latin typeface="+mj-lt"/>
              </a:rPr>
              <a:t>王老师的一道</a:t>
            </a:r>
            <a:r>
              <a:rPr lang="zh-CN" altLang="en-US" b="1" dirty="0">
                <a:latin typeface="+mj-lt"/>
              </a:rPr>
              <a:t>素</a:t>
            </a:r>
            <a:r>
              <a:rPr lang="zh-CN" altLang="en-US" b="1" dirty="0" smtClean="0">
                <a:latin typeface="+mj-lt"/>
              </a:rPr>
              <a:t>菜   </a:t>
            </a:r>
            <a:r>
              <a:rPr lang="en-US" altLang="zh-CN" sz="3200" dirty="0" smtClean="0">
                <a:solidFill>
                  <a:srgbClr val="12622B"/>
                </a:solidFill>
                <a:latin typeface="+mj-lt"/>
              </a:rPr>
              <a:t>A Dish for Vegetarians from </a:t>
            </a:r>
            <a:r>
              <a:rPr lang="en-US" altLang="zh-CN" sz="3200" dirty="0" err="1" smtClean="0">
                <a:solidFill>
                  <a:srgbClr val="12622B"/>
                </a:solidFill>
                <a:latin typeface="+mj-lt"/>
              </a:rPr>
              <a:t>Mrs</a:t>
            </a:r>
            <a:r>
              <a:rPr lang="en-US" altLang="zh-CN" sz="3200" dirty="0" smtClean="0">
                <a:solidFill>
                  <a:srgbClr val="12622B"/>
                </a:solidFill>
                <a:latin typeface="+mj-lt"/>
              </a:rPr>
              <a:t> Wang</a:t>
            </a:r>
            <a:endParaRPr lang="zh-CN" altLang="en-US" sz="3200" dirty="0">
              <a:solidFill>
                <a:srgbClr val="12622B"/>
              </a:solidFill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7368" y="1988840"/>
            <a:ext cx="6264696" cy="914400"/>
          </a:xfr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rtlCol="0">
            <a:normAutofit/>
          </a:bodyPr>
          <a:lstStyle/>
          <a:p>
            <a:r>
              <a:rPr lang="en-US" altLang="zh-CN" sz="3200" b="1" dirty="0" err="1" smtClean="0">
                <a:latin typeface="+mj-ea"/>
                <a:ea typeface="+mj-ea"/>
              </a:rPr>
              <a:t>Wáng</a:t>
            </a:r>
            <a:r>
              <a:rPr lang="en-US" altLang="zh-CN" sz="3200" b="1" dirty="0" smtClean="0">
                <a:latin typeface="+mj-ea"/>
                <a:ea typeface="+mj-ea"/>
              </a:rPr>
              <a:t> </a:t>
            </a:r>
            <a:r>
              <a:rPr lang="en-US" altLang="zh-CN" sz="3200" b="1" dirty="0" err="1">
                <a:latin typeface="+mj-ea"/>
                <a:ea typeface="+mj-ea"/>
              </a:rPr>
              <a:t>lǎoshī</a:t>
            </a:r>
            <a:r>
              <a:rPr lang="en-US" altLang="zh-CN" sz="3200" b="1" dirty="0">
                <a:latin typeface="+mj-ea"/>
                <a:ea typeface="+mj-ea"/>
              </a:rPr>
              <a:t> de </a:t>
            </a:r>
            <a:r>
              <a:rPr lang="en-US" altLang="zh-CN" sz="3200" b="1" dirty="0" err="1">
                <a:latin typeface="+mj-ea"/>
                <a:ea typeface="+mj-ea"/>
              </a:rPr>
              <a:t>yīdào</a:t>
            </a:r>
            <a:r>
              <a:rPr lang="en-US" altLang="zh-CN" sz="3200" b="1" dirty="0">
                <a:latin typeface="+mj-ea"/>
                <a:ea typeface="+mj-ea"/>
              </a:rPr>
              <a:t> </a:t>
            </a:r>
            <a:r>
              <a:rPr lang="en-US" altLang="zh-CN" sz="3200" b="1" dirty="0" err="1" smtClean="0">
                <a:latin typeface="+mj-ea"/>
                <a:ea typeface="+mj-ea"/>
              </a:rPr>
              <a:t>sùcài</a:t>
            </a:r>
            <a:endParaRPr lang="zh-CN" altLang="en-US" sz="3200" b="1" dirty="0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593">
            <a:off x="6567513" y="2971839"/>
            <a:ext cx="2083899" cy="2096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 rot="266310">
            <a:off x="6033531" y="5029389"/>
            <a:ext cx="3168408" cy="461665"/>
          </a:xfrm>
          <a:prstGeom prst="rect">
            <a:avLst/>
          </a:prstGeom>
          <a:solidFill>
            <a:srgbClr val="92D05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m</a:t>
            </a:r>
            <a:r>
              <a:rPr lang="en-US" altLang="zh-CN" sz="2400" b="1" dirty="0" smtClean="0"/>
              <a:t>outh-watering</a:t>
            </a:r>
            <a:endParaRPr lang="zh-CN" altLang="en-US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inherit"/>
              </a:rPr>
              <a:t>Sù</a:t>
            </a: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2045" y="754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6904"/>
            <a:ext cx="3795886" cy="4365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478">
            <a:off x="6103028" y="663402"/>
            <a:ext cx="5060121" cy="4043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079776" y="4821715"/>
            <a:ext cx="3888432" cy="646331"/>
          </a:xfrm>
          <a:prstGeom prst="rect">
            <a:avLst/>
          </a:prstGeom>
          <a:solidFill>
            <a:schemeClr val="accent4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Am I appealing?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20868259">
            <a:off x="3003239" y="2198265"/>
            <a:ext cx="5616624" cy="2108678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n-US" altLang="zh-CN" b="1" dirty="0" smtClean="0">
                <a:latin typeface="+mj-lt"/>
              </a:rPr>
              <a:t/>
            </a:r>
            <a:br>
              <a:rPr lang="en-US" altLang="zh-CN" b="1" dirty="0" smtClean="0">
                <a:latin typeface="+mj-lt"/>
              </a:rPr>
            </a:br>
            <a:r>
              <a:rPr lang="en-US" altLang="zh-CN" b="1" dirty="0" smtClean="0">
                <a:latin typeface="+mj-lt"/>
              </a:rPr>
              <a:t>But if you are still wondering about how to make the dish , the answer will be exposed in the next class. It is worth looking forward to……</a:t>
            </a:r>
            <a:endParaRPr lang="zh-CN" b="1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3501008"/>
            <a:ext cx="2940575" cy="3515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4943872" y="4876408"/>
            <a:ext cx="2808312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再见！！！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Bye</a:t>
            </a:r>
            <a:r>
              <a:rPr lang="zh-CN" altLang="en-US" sz="2400" b="1" dirty="0" smtClean="0"/>
              <a:t>！</a:t>
            </a:r>
            <a:r>
              <a:rPr lang="en-US" altLang="zh-CN" sz="2400" b="1" dirty="0" smtClean="0"/>
              <a:t>See you the next time!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正在做园艺的女士和女孩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云形标注 4"/>
          <p:cNvSpPr/>
          <p:nvPr/>
        </p:nvSpPr>
        <p:spPr>
          <a:xfrm>
            <a:off x="253386" y="188640"/>
            <a:ext cx="5976664" cy="1440160"/>
          </a:xfrm>
          <a:prstGeom prst="cloudCallout">
            <a:avLst>
              <a:gd name="adj1" fmla="val 30165"/>
              <a:gd name="adj2" fmla="val 8194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15480" y="47667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Sorry, </a:t>
            </a:r>
            <a:r>
              <a:rPr lang="en-US" altLang="zh-CN" sz="2000" b="1" dirty="0" err="1" smtClean="0"/>
              <a:t>Mrs</a:t>
            </a:r>
            <a:r>
              <a:rPr lang="en-US" altLang="zh-CN" sz="2000" b="1" dirty="0" smtClean="0"/>
              <a:t> Wang hasn’t planted any vegetables outdoors.  </a:t>
            </a:r>
          </a:p>
          <a:p>
            <a:r>
              <a:rPr lang="en-US" altLang="zh-CN" sz="2000" b="1" dirty="0" smtClean="0"/>
              <a:t>So</a:t>
            </a:r>
            <a:r>
              <a:rPr lang="en-US" altLang="zh-CN" sz="2000" b="1" dirty="0"/>
              <a:t>, where is the vegetable from?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831078" y="5158069"/>
            <a:ext cx="3620775" cy="1469139"/>
          </a:xfrm>
          <a:prstGeom prst="cloudCallout">
            <a:avLst>
              <a:gd name="adj1" fmla="val -8538"/>
              <a:gd name="adj2" fmla="val -1357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9019" y="5382988"/>
            <a:ext cx="338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绿豆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mung bean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9216" y="5875361"/>
            <a:ext cx="184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Lǜdòu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2" y="931784"/>
            <a:ext cx="4148647" cy="41127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2" name="文本框 21"/>
          <p:cNvSpPr txBox="1"/>
          <p:nvPr/>
        </p:nvSpPr>
        <p:spPr>
          <a:xfrm>
            <a:off x="5879976" y="1212969"/>
            <a:ext cx="27363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这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是绿豆。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79976" y="2132856"/>
            <a:ext cx="302433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Zhè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shì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lǜdòu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79976" y="3068960"/>
            <a:ext cx="324036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These are mung beans (a type of 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bean sprout).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20236" y="5891768"/>
            <a:ext cx="537592" cy="537592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0216" y="1249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591944" y="1196752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</a:t>
            </a:r>
            <a:r>
              <a:rPr lang="zh-CN" altLang="en-US" sz="3200" b="1" dirty="0"/>
              <a:t>浸泡 </a:t>
            </a:r>
            <a:endParaRPr lang="en-US" altLang="zh-CN" sz="3200" b="1" dirty="0" smtClean="0"/>
          </a:p>
          <a:p>
            <a:r>
              <a:rPr lang="en-US" altLang="zh-CN" sz="3200" b="1" dirty="0" err="1">
                <a:solidFill>
                  <a:srgbClr val="C00000"/>
                </a:solidFill>
              </a:rPr>
              <a:t>Jìnpào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r>
              <a:rPr lang="en-US" altLang="zh-CN" sz="3200" b="1" dirty="0" smtClean="0">
                <a:solidFill>
                  <a:srgbClr val="C00000"/>
                </a:solidFill>
              </a:rPr>
              <a:t>Soak </a:t>
            </a:r>
            <a:r>
              <a:rPr lang="en-US" altLang="zh-CN" sz="3200" b="1" dirty="0"/>
              <a:t>mung beans in water for 24 hours</a:t>
            </a:r>
            <a:r>
              <a:rPr lang="en-US" altLang="zh-CN" sz="3200" b="1" dirty="0" smtClean="0"/>
              <a:t>.. </a:t>
            </a:r>
            <a:endParaRPr lang="en-US" altLang="zh-CN" sz="32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80728"/>
            <a:ext cx="489654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1204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44072" y="126876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2. </a:t>
            </a:r>
            <a:r>
              <a:rPr lang="zh-CN" altLang="en-US" sz="2800" b="1" dirty="0" smtClean="0"/>
              <a:t>膨胀</a:t>
            </a:r>
            <a:endParaRPr lang="en-US" altLang="zh-CN" sz="2800" b="1" dirty="0" smtClean="0"/>
          </a:p>
          <a:p>
            <a:r>
              <a:rPr lang="en-US" altLang="zh-CN" sz="2800" b="1" dirty="0" err="1" smtClean="0">
                <a:solidFill>
                  <a:srgbClr val="C00000"/>
                </a:solidFill>
              </a:rPr>
              <a:t>Péngzhàng</a:t>
            </a:r>
            <a:endParaRPr lang="en-US" altLang="zh-CN" sz="2800" b="1" dirty="0" smtClean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68760"/>
            <a:ext cx="4453988" cy="327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矩形 11"/>
          <p:cNvSpPr/>
          <p:nvPr/>
        </p:nvSpPr>
        <p:spPr>
          <a:xfrm>
            <a:off x="6456040" y="3472442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Mung beans </a:t>
            </a:r>
            <a:r>
              <a:rPr lang="en-US" altLang="zh-CN" sz="2800" b="1" dirty="0">
                <a:solidFill>
                  <a:srgbClr val="C00000"/>
                </a:solidFill>
              </a:rPr>
              <a:t>become swollen</a:t>
            </a:r>
          </a:p>
        </p:txBody>
      </p:sp>
      <p:pic>
        <p:nvPicPr>
          <p:cNvPr id="1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4232" y="1136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5545752" y="5342981"/>
            <a:ext cx="5014744" cy="1469139"/>
          </a:xfrm>
          <a:prstGeom prst="cloudCallout">
            <a:avLst>
              <a:gd name="adj1" fmla="val -8538"/>
              <a:gd name="adj2" fmla="val -1357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68008" y="5488358"/>
            <a:ext cx="4751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3.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铺一层绿豆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404040"/>
                </a:solidFill>
                <a:latin typeface="Arial" panose="020B0604020202020204"/>
                <a:ea typeface="黑体" panose="02010609060101010101" pitchFamily="49" charset="-122"/>
              </a:rPr>
              <a:t>Spread a layer of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mung bean on a flat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 plate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4" y="1212969"/>
            <a:ext cx="3851920" cy="3510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980728"/>
            <a:ext cx="3816424" cy="374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88" y="4019910"/>
            <a:ext cx="3645724" cy="2792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39422" y="5580692"/>
            <a:ext cx="3052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3.</a:t>
            </a:r>
            <a:r>
              <a:rPr lang="zh-CN" altLang="en-US" sz="2000" b="1" dirty="0" smtClean="0"/>
              <a:t>平盘</a:t>
            </a:r>
            <a:r>
              <a:rPr lang="en-US" altLang="zh-CN" sz="2000" b="1" dirty="0" smtClean="0"/>
              <a:t>+ </a:t>
            </a:r>
            <a:r>
              <a:rPr lang="zh-CN" altLang="en-US" sz="2000" b="1" dirty="0" smtClean="0"/>
              <a:t>干净的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湿的棉布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Flat plate + clean and wet cloth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3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3503712" y="5079215"/>
            <a:ext cx="3934624" cy="1469139"/>
          </a:xfrm>
          <a:prstGeom prst="cloudCallout">
            <a:avLst>
              <a:gd name="adj1" fmla="val -96259"/>
              <a:gd name="adj2" fmla="val -1245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24744"/>
            <a:ext cx="3996214" cy="3675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663952" y="1268760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4. </a:t>
            </a:r>
            <a:r>
              <a:rPr lang="zh-CN" altLang="en-US" sz="2400" b="1" dirty="0" smtClean="0"/>
              <a:t>用一块布覆盖，避光</a:t>
            </a:r>
            <a:endParaRPr lang="en-US" altLang="zh-CN" sz="2400" b="1" dirty="0" smtClean="0"/>
          </a:p>
          <a:p>
            <a:r>
              <a:rPr lang="en-US" altLang="zh-CN" sz="2400" b="1" dirty="0" err="1">
                <a:solidFill>
                  <a:srgbClr val="C00000"/>
                </a:solidFill>
              </a:rPr>
              <a:t>Yòng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</a:rPr>
              <a:t>yīkuài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</a:rPr>
              <a:t>bù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</a:rPr>
              <a:t>fùgài</a:t>
            </a:r>
            <a:r>
              <a:rPr lang="en-US" altLang="zh-CN" sz="2400" b="1" dirty="0">
                <a:solidFill>
                  <a:srgbClr val="C00000"/>
                </a:solidFill>
              </a:rPr>
              <a:t>, </a:t>
            </a:r>
            <a:r>
              <a:rPr lang="en-US" altLang="zh-CN" sz="2400" b="1" dirty="0" err="1">
                <a:solidFill>
                  <a:srgbClr val="C00000"/>
                </a:solidFill>
              </a:rPr>
              <a:t>bì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</a:rPr>
              <a:t>guāng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endParaRPr lang="en-US" altLang="zh-CN" sz="2400" b="1" dirty="0"/>
          </a:p>
          <a:p>
            <a:r>
              <a:rPr lang="en-US" altLang="zh-CN" sz="2400" b="1" dirty="0" smtClean="0"/>
              <a:t>Cover the plate with a piece of cloth to prevent light entering.</a:t>
            </a:r>
            <a:endParaRPr lang="zh-CN" alt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935760" y="54424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 am not afraid of the dark!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75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9258355" y="980727"/>
            <a:ext cx="1701552" cy="792088"/>
          </a:xfrm>
          <a:solidFill>
            <a:srgbClr val="FFC000"/>
          </a:solidFill>
          <a:scene3d>
            <a:camera prst="perspectiveContrastingRightFacing"/>
            <a:lightRig rig="threePt" dir="t"/>
          </a:scene3d>
        </p:spPr>
        <p:txBody>
          <a:bodyPr rtlCol="0"/>
          <a:lstStyle/>
          <a:p>
            <a:pPr rtl="0"/>
            <a:r>
              <a:rPr lang="en-US" altLang="zh-CN" b="1" dirty="0" smtClean="0">
                <a:solidFill>
                  <a:schemeClr val="tx1"/>
                </a:solidFill>
              </a:rPr>
              <a:t>I am thirsty!!!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3" y="476672"/>
            <a:ext cx="4661205" cy="2592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30419" y="3645024"/>
            <a:ext cx="4536504" cy="2812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273170" y="811897"/>
            <a:ext cx="230255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第二天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The second day </a:t>
            </a:r>
            <a:endParaRPr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048172" y="5037358"/>
            <a:ext cx="275254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第四天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The fourth day</a:t>
            </a:r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908642" y="2708920"/>
            <a:ext cx="3031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每天早晚加水两次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Spray  water on top of the mung beans in the morning and afternoon, at least twice a day!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>
                <a:latin typeface="+mj-ea"/>
                <a:ea typeface="+mj-ea"/>
              </a:rPr>
              <a:t>副标题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628800"/>
            <a:ext cx="3888432" cy="371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16632"/>
            <a:ext cx="4439344" cy="3311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云形标注 6"/>
          <p:cNvSpPr/>
          <p:nvPr/>
        </p:nvSpPr>
        <p:spPr>
          <a:xfrm>
            <a:off x="1055440" y="260648"/>
            <a:ext cx="2448272" cy="1080120"/>
          </a:xfrm>
          <a:prstGeom prst="cloudCallout">
            <a:avLst>
              <a:gd name="adj1" fmla="val 107770"/>
              <a:gd name="adj2" fmla="val 16382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rot="21310384">
            <a:off x="1480592" y="41359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一周后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After a week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小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155_TF03896101" id="{2DD6D07C-62C5-4983-8A62-901C033A8EE7}" vid="{70D8C0C3-5312-44A4-9E22-B61961D3F58F}"/>
    </a:ext>
  </a:extLst>
</a:theme>
</file>

<file path=ppt/theme/theme2.xml><?xml version="1.0" encoding="utf-8"?>
<a:theme xmlns:a="http://schemas.openxmlformats.org/drawingml/2006/main" name="办公室主题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www.w3.org/XML/1998/namespace"/>
    <ds:schemaRef ds:uri="http://schemas.microsoft.com/office/2006/documentManagement/types"/>
    <ds:schemaRef ds:uri="a4f35948-e619-41b3-aa29-22878b09cfd2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学校儿童教育演示文稿、相册（宽屏）</Template>
  <TotalTime>151</TotalTime>
  <Words>621</Words>
  <Application>Microsoft Office PowerPoint</Application>
  <PresentationFormat>Custom</PresentationFormat>
  <Paragraphs>58</Paragraphs>
  <Slides>11</Slides>
  <Notes>11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小朋友 16x9</vt:lpstr>
      <vt:lpstr>王老师的一道素菜   A Dish for Vegetarians from Mrs Wang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thirsty!!!</vt:lpstr>
      <vt:lpstr>PowerPoint Presentation</vt:lpstr>
      <vt:lpstr>PowerPoint Presentation</vt:lpstr>
      <vt:lpstr> But if you are still wondering about how to make the dish , the answer will be exposed in the next class. It is worth looking forward to……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王老师的一道菜   A Dish from Mrs Wang</dc:title>
  <dc:creator>Administrator</dc:creator>
  <cp:lastModifiedBy>Angela</cp:lastModifiedBy>
  <cp:revision>21</cp:revision>
  <dcterms:created xsi:type="dcterms:W3CDTF">2020-06-01T08:33:41Z</dcterms:created>
  <dcterms:modified xsi:type="dcterms:W3CDTF">2020-06-01T11:48:40Z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