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1" r:id="rId15"/>
    <p:sldId id="30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99FF"/>
    <a:srgbClr val="99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FB1B0-2FD7-49B0-B8ED-FA048C31AC4A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A433D-42D6-43F0-93F9-05C66E4C48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56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 Box 272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273" name="Text Box 273"/>
          <p:cNvSpPr>
            <a:spLocks noGrp="1"/>
          </p:cNvSpPr>
          <p:nvPr>
            <p:ph type="body"/>
          </p:nvPr>
        </p:nvSpPr>
        <p:spPr>
          <a:xfrm>
            <a:off x="701675" y="4416425"/>
            <a:ext cx="5607050" cy="4184650"/>
          </a:xfrm>
          <a:prstGeom prst="rect">
            <a:avLst/>
          </a:prstGeom>
        </p:spPr>
        <p:txBody>
          <a:bodyPr wrap="square" lIns="91431" tIns="45715" rIns="91431" bIns="45715" numCol="1" anchor="t"/>
          <a:lstStyle/>
          <a:p>
            <a:endParaRPr/>
          </a:p>
        </p:txBody>
      </p:sp>
      <p:sp>
        <p:nvSpPr>
          <p:cNvPr id="274" name="Text Box 274"/>
          <p:cNvSpPr txBox="1">
            <a:spLocks/>
          </p:cNvSpPr>
          <p:nvPr/>
        </p:nvSpPr>
        <p:spPr>
          <a:xfrm>
            <a:off x="3971925" y="8828087"/>
            <a:ext cx="3036887" cy="466725"/>
          </a:xfrm>
          <a:prstGeom prst="rect">
            <a:avLst/>
          </a:prstGeom>
          <a:noFill/>
          <a:ln>
            <a:noFill/>
          </a:ln>
        </p:spPr>
        <p:txBody>
          <a:bodyPr lIns="91431" tIns="45715" rIns="91431" bIns="45715" numCol="1" anchor="b"/>
          <a:lstStyle/>
          <a:p>
            <a:pPr marL="0" indent="0" algn="r">
              <a:buFontTx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4378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 Box 275"/>
          <p:cNvSpPr txBox="1">
            <a:spLocks/>
          </p:cNvSpPr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31" tIns="45715" rIns="91431" bIns="45715" numCol="1" anchor="b"/>
          <a:lstStyle/>
          <a:p>
            <a:pPr marL="0" indent="0" algn="r">
              <a:buFontTx/>
              <a:buChar char="•"/>
            </a:pPr>
            <a:r>
              <a:rPr lang="en-US" sz="1200" dirty="0">
                <a:latin typeface="Calibri" pitchFamily="34" charset="0"/>
                <a:ea typeface="Arial" pitchFamily="34" charset="0"/>
              </a:rPr>
              <a:t>*</a:t>
            </a:r>
          </a:p>
        </p:txBody>
      </p:sp>
      <p:sp>
        <p:nvSpPr>
          <p:cNvPr id="276" name="Text Box 276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277" name="Text Box 277"/>
          <p:cNvSpPr>
            <a:spLocks noGrp="1"/>
          </p:cNvSpPr>
          <p:nvPr>
            <p:ph type="body"/>
          </p:nvPr>
        </p:nvSpPr>
        <p:spPr>
          <a:xfrm>
            <a:off x="701675" y="4416425"/>
            <a:ext cx="5607050" cy="4184650"/>
          </a:xfrm>
          <a:prstGeom prst="rect">
            <a:avLst/>
          </a:prstGeom>
        </p:spPr>
        <p:txBody>
          <a:bodyPr wrap="square" lIns="91440" tIns="45720" rIns="91440" bIns="45720" numCol="1" anchor="t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77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 Box 281"/>
          <p:cNvSpPr>
            <a:spLocks noGrp="1" noRot="1" noChangeAspect="1"/>
          </p:cNvSpPr>
          <p:nvPr>
            <p:ph type="sldImg"/>
          </p:nvPr>
        </p:nvSpPr>
        <p:spPr>
          <a:xfrm>
            <a:off x="406400" y="695325"/>
            <a:ext cx="6197600" cy="3486150"/>
          </a:xfrm>
          <a:prstGeom prst="rect">
            <a:avLst/>
          </a:prstGeom>
          <a:ln>
            <a:solidFill>
              <a:srgbClr val="000000">
                <a:alpha val="100000"/>
              </a:srgbClr>
            </a:solidFill>
            <a:miter lim="524288"/>
            <a:headEnd/>
            <a:tailEnd/>
          </a:ln>
        </p:spPr>
      </p:sp>
      <p:sp>
        <p:nvSpPr>
          <p:cNvPr id="282" name="Text Box 282"/>
          <p:cNvSpPr>
            <a:spLocks noGrp="1"/>
          </p:cNvSpPr>
          <p:nvPr>
            <p:ph type="body"/>
          </p:nvPr>
        </p:nvSpPr>
        <p:spPr>
          <a:xfrm>
            <a:off x="701675" y="4416425"/>
            <a:ext cx="5607050" cy="4184650"/>
          </a:xfrm>
          <a:prstGeom prst="rect">
            <a:avLst/>
          </a:prstGeom>
        </p:spPr>
        <p:txBody>
          <a:bodyPr wrap="square" lIns="91431" tIns="45715" rIns="91431" bIns="45715" numCol="1" anchor="t"/>
          <a:lstStyle/>
          <a:p>
            <a:endParaRPr/>
          </a:p>
        </p:txBody>
      </p:sp>
      <p:sp>
        <p:nvSpPr>
          <p:cNvPr id="283" name="Text Box 283"/>
          <p:cNvSpPr txBox="1">
            <a:spLocks/>
          </p:cNvSpPr>
          <p:nvPr/>
        </p:nvSpPr>
        <p:spPr>
          <a:xfrm>
            <a:off x="3971925" y="8828087"/>
            <a:ext cx="3036887" cy="466725"/>
          </a:xfrm>
          <a:prstGeom prst="rect">
            <a:avLst/>
          </a:prstGeom>
          <a:noFill/>
          <a:ln>
            <a:noFill/>
          </a:ln>
        </p:spPr>
        <p:txBody>
          <a:bodyPr lIns="91431" tIns="45715" rIns="91431" bIns="45715" numCol="1" anchor="b"/>
          <a:lstStyle/>
          <a:p>
            <a:pPr marL="0" indent="0" algn="r">
              <a:buFontTx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2434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61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94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60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52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21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068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16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13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64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073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4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D143A-C978-43F1-A358-1CC4898BC7FE}" type="datetimeFigureOut">
              <a:rPr lang="zh-CN" altLang="en-US" smtClean="0"/>
              <a:t>2020/5/7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A977C-4D66-4F3F-BD8B-68F49A1B7D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05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.png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image" Target="../media/image16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9.jpeg"/><Relationship Id="rId5" Type="http://schemas.openxmlformats.org/officeDocument/2006/relationships/hyperlink" Target="http://www.google.co.uk/imgres?imgurl=http://www.istockphoto.com/file_thumbview_approve/6435717/2/istockphoto_6435717-baby-jungle-snake.jpg&amp;imgrefurl=http://www.istockphoto.com/stock-illustration-6435717-baby-jungle-snake.php&amp;usg=__kxo0sUaCJIYU8QxpNM8Zti_MntY=&amp;h=380&amp;w=314&amp;sz=75&amp;hl=en&amp;start=116&amp;itbs=1&amp;tbnid=NxurQX6XNJ_XUM:&amp;tbnh=123&amp;tbnw=102&amp;prev=/images?q%3Dsnake%2Bcartoon%26start%3D100%26hl%3Den%26sa%3DN%26gbv%3D2%26ndsp%3D20%26tbs%3Disch:1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hyperlink" Target="http://www.google.co.uk/imgres?imgurl=http://www.betterphoto.com/uploads/processed/0839/0809220357181img_0275.jpg&amp;imgrefurl=http://www.betterphoto.com/gallery/dynoGallDetail.asp?photoID%3D7014172%26catID%3D29641&amp;usg=__EWEy3FRxMDu1JP0ct6MoD5OObbE=&amp;h=640&amp;w=800&amp;sz=166&amp;hl=zh-CN&amp;start=42&amp;um=1&amp;itbs=1&amp;tbnid=peoRh6g8433-LM:&amp;tbnh=114&amp;tbnw=143&amp;prev=/images?q%3Dlittle%2Blamb%26start%3D40%26um%3D1%26hl%3Dzh-CN%26sa%3DN%26gbv%3D2%26ndsp%3D20%26tbs%3Disch: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4"/>
          <p:cNvSpPr txBox="1">
            <a:spLocks/>
          </p:cNvSpPr>
          <p:nvPr/>
        </p:nvSpPr>
        <p:spPr>
          <a:xfrm>
            <a:off x="1905000" y="64198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numCol="1" anchor="ctr"/>
          <a:lstStyle/>
          <a:p>
            <a:r>
              <a:rPr lang="en-US" sz="1200" dirty="0">
                <a:solidFill>
                  <a:srgbClr val="BCBCBC"/>
                </a:solidFill>
                <a:ea typeface="宋体" pitchFamily="2" charset="-122"/>
              </a:rPr>
              <a:t>*</a:t>
            </a:r>
          </a:p>
        </p:txBody>
      </p:sp>
      <p:sp>
        <p:nvSpPr>
          <p:cNvPr id="25" name="Text Box 25"/>
          <p:cNvSpPr txBox="1">
            <a:spLocks/>
          </p:cNvSpPr>
          <p:nvPr/>
        </p:nvSpPr>
        <p:spPr>
          <a:xfrm>
            <a:off x="7981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numCol="1" anchor="ctr"/>
          <a:lstStyle/>
          <a:p>
            <a:pPr algn="r"/>
            <a:r>
              <a:rPr lang="en-US" sz="1200" dirty="0">
                <a:solidFill>
                  <a:srgbClr val="BCBCBC"/>
                </a:solidFill>
              </a:rPr>
              <a:t>*</a:t>
            </a:r>
          </a:p>
        </p:txBody>
      </p:sp>
      <p:grpSp>
        <p:nvGrpSpPr>
          <p:cNvPr id="28" name="Group 28"/>
          <p:cNvGrpSpPr>
            <a:grpSpLocks/>
          </p:cNvGrpSpPr>
          <p:nvPr/>
        </p:nvGrpSpPr>
        <p:grpSpPr>
          <a:xfrm>
            <a:off x="3086100" y="852488"/>
            <a:ext cx="6019800" cy="2244725"/>
            <a:chOff x="2460" y="1342"/>
            <a:chExt cx="9480" cy="3536"/>
          </a:xfrm>
        </p:grpSpPr>
        <p:sp>
          <p:nvSpPr>
            <p:cNvPr id="29" name="Text Box 29"/>
            <p:cNvSpPr txBox="1">
              <a:spLocks/>
            </p:cNvSpPr>
            <p:nvPr/>
          </p:nvSpPr>
          <p:spPr>
            <a:xfrm>
              <a:off x="2460" y="2163"/>
              <a:ext cx="9480" cy="2715"/>
            </a:xfrm>
            <a:prstGeom prst="rect">
              <a:avLst/>
            </a:prstGeom>
            <a:noFill/>
            <a:ln>
              <a:noFill/>
            </a:ln>
          </p:spPr>
          <p:txBody>
            <a:bodyPr numCol="1">
              <a:spAutoFit/>
            </a:bodyPr>
            <a:lstStyle/>
            <a:p>
              <a:pPr algn="ctr"/>
              <a:r>
                <a:rPr lang="en-US" sz="3200" b="1" dirty="0">
                  <a:latin typeface="Times New Roman" pitchFamily="18" charset="0"/>
                </a:rPr>
                <a:t> </a:t>
              </a:r>
              <a:r>
                <a:rPr lang="en-US" sz="4400" b="1" dirty="0">
                  <a:latin typeface="楷体" charset="-122"/>
                  <a:ea typeface="楷体" charset="-122"/>
                </a:rPr>
                <a:t>十 二 生  肖</a:t>
              </a:r>
            </a:p>
            <a:p>
              <a:pPr algn="ctr"/>
              <a:r>
                <a:rPr lang="en-US" sz="4400" b="1" dirty="0">
                  <a:latin typeface="楷体" charset="-122"/>
                  <a:ea typeface="楷体" charset="-122"/>
                </a:rPr>
                <a:t>Chinese Zodiac Signs</a:t>
              </a:r>
            </a:p>
            <a:p>
              <a:r>
                <a:rPr lang="en-US" b="1" dirty="0">
                  <a:latin typeface="Times New Roman" pitchFamily="18" charset="0"/>
                </a:rPr>
                <a:t>                                               </a:t>
              </a:r>
            </a:p>
          </p:txBody>
        </p:sp>
        <p:sp>
          <p:nvSpPr>
            <p:cNvPr id="30" name="Text Box 30"/>
            <p:cNvSpPr txBox="1">
              <a:spLocks/>
            </p:cNvSpPr>
            <p:nvPr/>
          </p:nvSpPr>
          <p:spPr>
            <a:xfrm>
              <a:off x="4259" y="1342"/>
              <a:ext cx="6362" cy="703"/>
            </a:xfrm>
            <a:prstGeom prst="rect">
              <a:avLst/>
            </a:prstGeom>
            <a:noFill/>
            <a:ln>
              <a:noFill/>
            </a:ln>
          </p:spPr>
          <p:txBody>
            <a:bodyPr numCol="1">
              <a:spAutoFit/>
            </a:bodyPr>
            <a:lstStyle/>
            <a:p>
              <a:pPr algn="ctr"/>
              <a:r>
                <a:rPr lang="en-US" sz="2300" b="1" dirty="0">
                  <a:latin typeface="Segoe Print" pitchFamily="2" charset="0"/>
                </a:rPr>
                <a:t>shí   èr    shēng   xiào </a:t>
              </a:r>
            </a:p>
          </p:txBody>
        </p:sp>
      </p:grpSp>
      <p:sp>
        <p:nvSpPr>
          <p:cNvPr id="31" name="Text Box 31"/>
          <p:cNvSpPr>
            <a:spLocks/>
          </p:cNvSpPr>
          <p:nvPr/>
        </p:nvSpPr>
        <p:spPr>
          <a:xfrm>
            <a:off x="1679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numCol="1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17418" y="3519055"/>
            <a:ext cx="9822873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Can you guess which animals belong to the Chinese Zodiac?</a:t>
            </a:r>
            <a:endParaRPr lang="en-GB" sz="4800" b="1" dirty="0"/>
          </a:p>
        </p:txBody>
      </p:sp>
      <p:pic>
        <p:nvPicPr>
          <p:cNvPr id="3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4333" y="1440068"/>
            <a:ext cx="543208" cy="54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780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6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984664" y="85046"/>
            <a:ext cx="4399321" cy="382940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Text Box 128"/>
          <p:cNvSpPr>
            <a:spLocks/>
          </p:cNvSpPr>
          <p:nvPr/>
        </p:nvSpPr>
        <p:spPr>
          <a:xfrm>
            <a:off x="2200420" y="3731409"/>
            <a:ext cx="8837448" cy="830997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4000" dirty="0">
                <a:latin typeface="Arial" pitchFamily="34" charset="0"/>
              </a:rPr>
              <a:t>Christmas monkey. </a:t>
            </a:r>
            <a:r>
              <a:rPr lang="en-US" sz="4800" u="sng" dirty="0">
                <a:latin typeface="Arial" pitchFamily="34" charset="0"/>
              </a:rPr>
              <a:t>HO! HO! HO! </a:t>
            </a:r>
          </a:p>
        </p:txBody>
      </p:sp>
      <p:grpSp>
        <p:nvGrpSpPr>
          <p:cNvPr id="129" name="Group 129"/>
          <p:cNvGrpSpPr>
            <a:grpSpLocks/>
          </p:cNvGrpSpPr>
          <p:nvPr/>
        </p:nvGrpSpPr>
        <p:grpSpPr>
          <a:xfrm>
            <a:off x="2002484" y="4711985"/>
            <a:ext cx="8763000" cy="1859623"/>
            <a:chOff x="381000" y="4114800"/>
            <a:chExt cx="8382000" cy="2438400"/>
          </a:xfrm>
        </p:grpSpPr>
        <p:sp>
          <p:nvSpPr>
            <p:cNvPr id="130" name="Text Box 130"/>
            <p:cNvSpPr>
              <a:spLocks/>
            </p:cNvSpPr>
            <p:nvPr/>
          </p:nvSpPr>
          <p:spPr>
            <a:xfrm>
              <a:off x="381000" y="4114800"/>
              <a:ext cx="8305800" cy="2057400"/>
            </a:xfrm>
            <a:prstGeom prst="roundRect">
              <a:avLst>
                <a:gd name="adj" fmla="val 16667"/>
              </a:avLst>
            </a:prstGeom>
            <a:solidFill>
              <a:srgbClr val="FF99CC">
                <a:alpha val="70195"/>
              </a:srgbClr>
            </a:solidFill>
            <a:ln>
              <a:solidFill>
                <a:schemeClr val="tx1"/>
              </a:solidFill>
              <a:round/>
              <a:headEnd/>
              <a:tailEnd/>
            </a:ln>
          </p:spPr>
          <p:txBody>
            <a:bodyPr wrap="none" numCol="1" anchor="ctr"/>
            <a:lstStyle/>
            <a:p>
              <a:endParaRPr/>
            </a:p>
          </p:txBody>
        </p:sp>
        <p:sp>
          <p:nvSpPr>
            <p:cNvPr id="131" name="Text Box 131"/>
            <p:cNvSpPr>
              <a:spLocks/>
            </p:cNvSpPr>
            <p:nvPr/>
          </p:nvSpPr>
          <p:spPr>
            <a:xfrm>
              <a:off x="457200" y="4419600"/>
              <a:ext cx="8305800" cy="2133600"/>
            </a:xfrm>
            <a:prstGeom prst="rect">
              <a:avLst/>
            </a:prstGeom>
            <a:noFill/>
            <a:ln>
              <a:noFill/>
            </a:ln>
          </p:spPr>
          <p:txBody>
            <a:bodyPr numCol="1"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1944,1956,1968,1980,1992,2004, 2016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dirty="0">
                <a:latin typeface="Arial" pitchFamily="34" charset="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Monkey is happy, confident, and enthusiastic.</a:t>
              </a:r>
            </a:p>
          </p:txBody>
        </p:sp>
      </p:grpSp>
      <p:pic>
        <p:nvPicPr>
          <p:cNvPr id="132" name="Picture 13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9334500" y="0"/>
            <a:ext cx="12573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25">
            <a:extLst>
              <a:ext uri="{FF2B5EF4-FFF2-40B4-BE49-F238E27FC236}">
                <a16:creationId xmlns:a16="http://schemas.microsoft.com/office/drawing/2014/main" xmlns="" id="{F579B8F2-F8F1-4A8E-B638-3BEA16233F1F}"/>
              </a:ext>
            </a:extLst>
          </p:cNvPr>
          <p:cNvSpPr txBox="1">
            <a:spLocks/>
          </p:cNvSpPr>
          <p:nvPr/>
        </p:nvSpPr>
        <p:spPr>
          <a:xfrm>
            <a:off x="6423817" y="356604"/>
            <a:ext cx="2052849" cy="27699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dirty="0">
                <a:latin typeface="Segoe Print" pitchFamily="2" charset="0"/>
              </a:rPr>
              <a:t>hóu</a:t>
            </a:r>
          </a:p>
          <a:p>
            <a:pPr algn="ctr">
              <a:spcBef>
                <a:spcPct val="50000"/>
              </a:spcBef>
            </a:pPr>
            <a:r>
              <a:rPr lang="en-US" sz="7200" b="1" dirty="0">
                <a:latin typeface="楷体" charset="-122"/>
                <a:ea typeface="楷体" charset="-122"/>
              </a:rPr>
              <a:t>猴</a:t>
            </a: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49642" y="12986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0062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7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6"/>
          <p:cNvGrpSpPr>
            <a:grpSpLocks/>
          </p:cNvGrpSpPr>
          <p:nvPr/>
        </p:nvGrpSpPr>
        <p:grpSpPr>
          <a:xfrm>
            <a:off x="5412148" y="180979"/>
            <a:ext cx="4936769" cy="4269897"/>
            <a:chOff x="3505228" y="152400"/>
            <a:chExt cx="4333875" cy="3142526"/>
          </a:xfrm>
        </p:grpSpPr>
        <p:pic>
          <p:nvPicPr>
            <p:cNvPr id="137" name="Picture 137"/>
            <p:cNvPicPr>
              <a:picLocks noChangeAspect="1"/>
            </p:cNvPicPr>
            <p:nvPr/>
          </p:nvPicPr>
          <p:blipFill>
            <a:blip r:embed="rId4"/>
            <a:stretch/>
          </p:blipFill>
          <p:spPr>
            <a:xfrm>
              <a:off x="4038600" y="152400"/>
              <a:ext cx="2590800" cy="2398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Picture 139"/>
            <p:cNvPicPr>
              <a:picLocks noChangeAspect="1"/>
            </p:cNvPicPr>
            <p:nvPr/>
          </p:nvPicPr>
          <p:blipFill>
            <a:blip r:embed="rId5"/>
            <a:srcRect t="29121" b="21199"/>
            <a:stretch/>
          </p:blipFill>
          <p:spPr>
            <a:xfrm>
              <a:off x="3505228" y="1085126"/>
              <a:ext cx="4333875" cy="2209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Text Box 141"/>
          <p:cNvSpPr>
            <a:spLocks/>
          </p:cNvSpPr>
          <p:nvPr/>
        </p:nvSpPr>
        <p:spPr>
          <a:xfrm>
            <a:off x="2454707" y="3831404"/>
            <a:ext cx="5425825" cy="1015663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600" dirty="0">
                <a:latin typeface="Arial" pitchFamily="34" charset="0"/>
              </a:rPr>
              <a:t>Rooster in a </a:t>
            </a:r>
            <a:r>
              <a:rPr lang="en-US" sz="6000" u="sng" dirty="0">
                <a:latin typeface="Arial" pitchFamily="34" charset="0"/>
              </a:rPr>
              <a:t>jeep</a:t>
            </a:r>
            <a:r>
              <a:rPr lang="en-US" sz="4800" dirty="0">
                <a:latin typeface="Arial" pitchFamily="34" charset="0"/>
              </a:rPr>
              <a:t>!</a:t>
            </a:r>
          </a:p>
        </p:txBody>
      </p:sp>
      <p:grpSp>
        <p:nvGrpSpPr>
          <p:cNvPr id="142" name="Group 142"/>
          <p:cNvGrpSpPr>
            <a:grpSpLocks/>
          </p:cNvGrpSpPr>
          <p:nvPr/>
        </p:nvGrpSpPr>
        <p:grpSpPr>
          <a:xfrm>
            <a:off x="1981200" y="4940025"/>
            <a:ext cx="8686800" cy="1766991"/>
            <a:chOff x="377712" y="4114800"/>
            <a:chExt cx="8686800" cy="2384486"/>
          </a:xfrm>
        </p:grpSpPr>
        <p:sp>
          <p:nvSpPr>
            <p:cNvPr id="143" name="Text Box 143"/>
            <p:cNvSpPr>
              <a:spLocks/>
            </p:cNvSpPr>
            <p:nvPr/>
          </p:nvSpPr>
          <p:spPr>
            <a:xfrm>
              <a:off x="381000" y="4114800"/>
              <a:ext cx="8534400" cy="2057400"/>
            </a:xfrm>
            <a:prstGeom prst="roundRect">
              <a:avLst>
                <a:gd name="adj" fmla="val 16667"/>
              </a:avLst>
            </a:prstGeom>
            <a:solidFill>
              <a:srgbClr val="FF99CC">
                <a:alpha val="70195"/>
              </a:srgbClr>
            </a:solidFill>
            <a:ln>
              <a:solidFill>
                <a:schemeClr val="tx1"/>
              </a:solidFill>
              <a:round/>
              <a:headEnd/>
              <a:tailEnd/>
            </a:ln>
          </p:spPr>
          <p:txBody>
            <a:bodyPr wrap="none" numCol="1" anchor="ctr"/>
            <a:lstStyle/>
            <a:p>
              <a:endParaRPr/>
            </a:p>
          </p:txBody>
        </p:sp>
        <p:sp>
          <p:nvSpPr>
            <p:cNvPr id="144" name="Text Box 144"/>
            <p:cNvSpPr>
              <a:spLocks/>
            </p:cNvSpPr>
            <p:nvPr/>
          </p:nvSpPr>
          <p:spPr>
            <a:xfrm>
              <a:off x="377712" y="4365686"/>
              <a:ext cx="8686800" cy="2133600"/>
            </a:xfrm>
            <a:prstGeom prst="rect">
              <a:avLst/>
            </a:prstGeom>
            <a:noFill/>
            <a:ln>
              <a:noFill/>
            </a:ln>
          </p:spPr>
          <p:txBody>
            <a:bodyPr numCol="1"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1945,1957,1969,1981,1993,2005, 2017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dirty="0">
                <a:latin typeface="Arial" pitchFamily="34" charset="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Rooster is adventurous, kind and hard-working.</a:t>
              </a:r>
            </a:p>
          </p:txBody>
        </p:sp>
      </p:grpSp>
      <p:pic>
        <p:nvPicPr>
          <p:cNvPr id="145" name="Picture 145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9334500" y="0"/>
            <a:ext cx="12573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135">
            <a:extLst>
              <a:ext uri="{FF2B5EF4-FFF2-40B4-BE49-F238E27FC236}">
                <a16:creationId xmlns:a16="http://schemas.microsoft.com/office/drawing/2014/main" xmlns="" id="{018C594E-4B64-44CD-A89C-DFC826A34AD2}"/>
              </a:ext>
            </a:extLst>
          </p:cNvPr>
          <p:cNvSpPr txBox="1">
            <a:spLocks/>
          </p:cNvSpPr>
          <p:nvPr/>
        </p:nvSpPr>
        <p:spPr>
          <a:xfrm>
            <a:off x="3091042" y="647666"/>
            <a:ext cx="1790700" cy="27701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dirty="0">
                <a:latin typeface="Segoe Print" pitchFamily="2" charset="0"/>
              </a:rPr>
              <a:t>jī</a:t>
            </a:r>
          </a:p>
          <a:p>
            <a:pPr algn="ctr">
              <a:spcBef>
                <a:spcPct val="50000"/>
              </a:spcBef>
            </a:pPr>
            <a:r>
              <a:rPr lang="en-US" sz="7200" b="1" dirty="0">
                <a:latin typeface="楷体" charset="-122"/>
                <a:ea typeface="楷体" charset="-122"/>
              </a:rPr>
              <a:t>鸡</a:t>
            </a: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29360" y="1685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0562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7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 Box 150"/>
          <p:cNvSpPr txBox="1">
            <a:spLocks/>
          </p:cNvSpPr>
          <p:nvPr/>
        </p:nvSpPr>
        <p:spPr>
          <a:xfrm>
            <a:off x="7205397" y="304801"/>
            <a:ext cx="1941513" cy="27699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dirty="0">
                <a:latin typeface="Segoe Print" pitchFamily="2" charset="0"/>
              </a:rPr>
              <a:t>gǒu</a:t>
            </a:r>
          </a:p>
          <a:p>
            <a:pPr algn="ctr">
              <a:spcBef>
                <a:spcPct val="50000"/>
              </a:spcBef>
            </a:pPr>
            <a:r>
              <a:rPr lang="en-US" sz="7200" b="1" dirty="0">
                <a:latin typeface="楷体" charset="-122"/>
                <a:ea typeface="楷体" charset="-122"/>
              </a:rPr>
              <a:t>狗</a:t>
            </a:r>
          </a:p>
        </p:txBody>
      </p:sp>
      <p:sp>
        <p:nvSpPr>
          <p:cNvPr id="151" name="Text Box 151"/>
          <p:cNvSpPr>
            <a:spLocks/>
          </p:cNvSpPr>
          <p:nvPr/>
        </p:nvSpPr>
        <p:spPr>
          <a:xfrm>
            <a:off x="2359817" y="3856321"/>
            <a:ext cx="7232917" cy="707886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4000" dirty="0">
                <a:latin typeface="Arial" pitchFamily="34" charset="0"/>
              </a:rPr>
              <a:t>Let’s</a:t>
            </a:r>
            <a:r>
              <a:rPr lang="zh-CN" altLang="en-US" sz="4000" dirty="0">
                <a:latin typeface="Arial" pitchFamily="34" charset="0"/>
              </a:rPr>
              <a:t> </a:t>
            </a:r>
            <a:r>
              <a:rPr lang="en-US" altLang="zh-CN" sz="4000" dirty="0">
                <a:latin typeface="Arial" pitchFamily="34" charset="0"/>
              </a:rPr>
              <a:t>go</a:t>
            </a:r>
            <a:r>
              <a:rPr lang="zh-CN" altLang="en-US" sz="4000" dirty="0">
                <a:latin typeface="Arial" pitchFamily="34" charset="0"/>
              </a:rPr>
              <a:t> </a:t>
            </a:r>
            <a:r>
              <a:rPr lang="en-US" altLang="zh-CN" sz="4000" dirty="0">
                <a:latin typeface="Arial" pitchFamily="34" charset="0"/>
              </a:rPr>
              <a:t>walking</a:t>
            </a:r>
            <a:r>
              <a:rPr lang="en-US" sz="4000" dirty="0">
                <a:latin typeface="Arial" pitchFamily="34" charset="0"/>
              </a:rPr>
              <a:t>. Go </a:t>
            </a:r>
            <a:r>
              <a:rPr lang="en-US" sz="4000" dirty="0" err="1">
                <a:latin typeface="Arial" pitchFamily="34" charset="0"/>
              </a:rPr>
              <a:t>go</a:t>
            </a:r>
            <a:r>
              <a:rPr lang="en-US" sz="4000" dirty="0">
                <a:latin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</a:rPr>
              <a:t>go</a:t>
            </a:r>
            <a:r>
              <a:rPr lang="en-US" sz="4000" dirty="0">
                <a:latin typeface="Arial" pitchFamily="34" charset="0"/>
              </a:rPr>
              <a:t> !</a:t>
            </a:r>
          </a:p>
        </p:txBody>
      </p:sp>
      <p:grpSp>
        <p:nvGrpSpPr>
          <p:cNvPr id="152" name="Group 152"/>
          <p:cNvGrpSpPr>
            <a:grpSpLocks/>
          </p:cNvGrpSpPr>
          <p:nvPr/>
        </p:nvGrpSpPr>
        <p:grpSpPr>
          <a:xfrm>
            <a:off x="2091267" y="4958989"/>
            <a:ext cx="8686800" cy="2127611"/>
            <a:chOff x="457200" y="4389147"/>
            <a:chExt cx="8686800" cy="2134457"/>
          </a:xfrm>
        </p:grpSpPr>
        <p:sp>
          <p:nvSpPr>
            <p:cNvPr id="153" name="Text Box 153"/>
            <p:cNvSpPr>
              <a:spLocks/>
            </p:cNvSpPr>
            <p:nvPr/>
          </p:nvSpPr>
          <p:spPr>
            <a:xfrm>
              <a:off x="457200" y="4389147"/>
              <a:ext cx="7831666" cy="1440597"/>
            </a:xfrm>
            <a:prstGeom prst="roundRect">
              <a:avLst>
                <a:gd name="adj" fmla="val 16667"/>
              </a:avLst>
            </a:prstGeom>
            <a:solidFill>
              <a:srgbClr val="FF99CC">
                <a:alpha val="70195"/>
              </a:srgbClr>
            </a:solidFill>
            <a:ln>
              <a:solidFill>
                <a:schemeClr val="tx1"/>
              </a:solidFill>
              <a:round/>
              <a:headEnd/>
              <a:tailEnd/>
            </a:ln>
          </p:spPr>
          <p:txBody>
            <a:bodyPr wrap="none" numCol="1" anchor="ctr"/>
            <a:lstStyle/>
            <a:p>
              <a:endParaRPr/>
            </a:p>
          </p:txBody>
        </p:sp>
        <p:sp>
          <p:nvSpPr>
            <p:cNvPr id="154" name="Text Box 154"/>
            <p:cNvSpPr>
              <a:spLocks/>
            </p:cNvSpPr>
            <p:nvPr/>
          </p:nvSpPr>
          <p:spPr>
            <a:xfrm>
              <a:off x="457200" y="4419601"/>
              <a:ext cx="8686800" cy="2104003"/>
            </a:xfrm>
            <a:prstGeom prst="rect">
              <a:avLst/>
            </a:prstGeom>
            <a:noFill/>
            <a:ln>
              <a:noFill/>
            </a:ln>
          </p:spPr>
          <p:txBody>
            <a:bodyPr numCol="1"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1946,1958,1970,1982,1994,2006, 2018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dirty="0">
                <a:latin typeface="Arial" pitchFamily="34" charset="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Dog is loyal, affectionate and generous.</a:t>
              </a:r>
            </a:p>
          </p:txBody>
        </p:sp>
      </p:grpSp>
      <p:pic>
        <p:nvPicPr>
          <p:cNvPr id="155" name="Picture 155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9334500" y="0"/>
            <a:ext cx="12573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19D7C1A-5D8B-4822-98E0-F1D3270B1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68" y="341636"/>
            <a:ext cx="4082709" cy="3293534"/>
          </a:xfrm>
          <a:prstGeom prst="rect">
            <a:avLst/>
          </a:prstGeom>
        </p:spPr>
      </p:pic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64031" y="1257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2962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0" grpId="0" animBg="1"/>
      <p:bldP spid="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 Box 160"/>
          <p:cNvSpPr txBox="1">
            <a:spLocks/>
          </p:cNvSpPr>
          <p:nvPr/>
        </p:nvSpPr>
        <p:spPr>
          <a:xfrm>
            <a:off x="3437467" y="639764"/>
            <a:ext cx="1905000" cy="2954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dirty="0">
                <a:latin typeface="Segoe Print" pitchFamily="2" charset="0"/>
              </a:rPr>
              <a:t>zhū</a:t>
            </a:r>
          </a:p>
          <a:p>
            <a:pPr algn="ctr">
              <a:spcBef>
                <a:spcPct val="50000"/>
              </a:spcBef>
            </a:pPr>
            <a:r>
              <a:rPr lang="en-US" sz="8000" b="1" dirty="0">
                <a:latin typeface="楷体" charset="-122"/>
                <a:ea typeface="楷体" charset="-122"/>
              </a:rPr>
              <a:t>猪</a:t>
            </a:r>
          </a:p>
        </p:txBody>
      </p:sp>
      <p:sp>
        <p:nvSpPr>
          <p:cNvPr id="161" name="Text Box 161"/>
          <p:cNvSpPr>
            <a:spLocks/>
          </p:cNvSpPr>
          <p:nvPr/>
        </p:nvSpPr>
        <p:spPr>
          <a:xfrm>
            <a:off x="2345267" y="4184875"/>
            <a:ext cx="7501467" cy="646331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600" dirty="0">
                <a:latin typeface="Arial" pitchFamily="34" charset="0"/>
              </a:rPr>
              <a:t>A pig wearing </a:t>
            </a:r>
            <a:r>
              <a:rPr lang="en-US" sz="3600" u="sng" dirty="0">
                <a:latin typeface="Arial" pitchFamily="34" charset="0"/>
              </a:rPr>
              <a:t>jewels.</a:t>
            </a:r>
          </a:p>
        </p:txBody>
      </p:sp>
      <p:grpSp>
        <p:nvGrpSpPr>
          <p:cNvPr id="162" name="Group 162"/>
          <p:cNvGrpSpPr>
            <a:grpSpLocks/>
          </p:cNvGrpSpPr>
          <p:nvPr/>
        </p:nvGrpSpPr>
        <p:grpSpPr>
          <a:xfrm>
            <a:off x="2078567" y="5135894"/>
            <a:ext cx="8809567" cy="2150533"/>
            <a:chOff x="588433" y="4707467"/>
            <a:chExt cx="8809567" cy="2150533"/>
          </a:xfrm>
        </p:grpSpPr>
        <p:sp>
          <p:nvSpPr>
            <p:cNvPr id="163" name="Text Box 163"/>
            <p:cNvSpPr>
              <a:spLocks/>
            </p:cNvSpPr>
            <p:nvPr/>
          </p:nvSpPr>
          <p:spPr>
            <a:xfrm>
              <a:off x="588433" y="4707467"/>
              <a:ext cx="8149167" cy="1402497"/>
            </a:xfrm>
            <a:prstGeom prst="roundRect">
              <a:avLst>
                <a:gd name="adj" fmla="val 16667"/>
              </a:avLst>
            </a:prstGeom>
            <a:solidFill>
              <a:srgbClr val="FF99CC">
                <a:alpha val="70195"/>
              </a:srgbClr>
            </a:solidFill>
            <a:ln>
              <a:solidFill>
                <a:schemeClr val="tx1"/>
              </a:solidFill>
              <a:round/>
              <a:headEnd/>
              <a:tailEnd/>
            </a:ln>
          </p:spPr>
          <p:txBody>
            <a:bodyPr wrap="none" numCol="1" anchor="ctr"/>
            <a:lstStyle/>
            <a:p>
              <a:endParaRPr/>
            </a:p>
          </p:txBody>
        </p:sp>
        <p:sp>
          <p:nvSpPr>
            <p:cNvPr id="164" name="Text Box 164"/>
            <p:cNvSpPr>
              <a:spLocks/>
            </p:cNvSpPr>
            <p:nvPr/>
          </p:nvSpPr>
          <p:spPr>
            <a:xfrm>
              <a:off x="711200" y="4724400"/>
              <a:ext cx="8686800" cy="2133600"/>
            </a:xfrm>
            <a:prstGeom prst="rect">
              <a:avLst/>
            </a:prstGeom>
            <a:noFill/>
            <a:ln>
              <a:noFill/>
            </a:ln>
          </p:spPr>
          <p:txBody>
            <a:bodyPr numCol="1"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1947,1959,1971,1983,1995,2007, 2019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dirty="0">
                <a:latin typeface="Arial" pitchFamily="34" charset="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Pig is noble, helpful and forgiving.</a:t>
              </a:r>
            </a:p>
          </p:txBody>
        </p:sp>
      </p:grpSp>
      <p:pic>
        <p:nvPicPr>
          <p:cNvPr id="165" name="Picture 165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9334500" y="0"/>
            <a:ext cx="12573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0F07D15-2C07-4638-8B4F-483E5C03D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64" y="256978"/>
            <a:ext cx="3335337" cy="4330620"/>
          </a:xfrm>
          <a:prstGeom prst="rect">
            <a:avLst/>
          </a:prstGeom>
        </p:spPr>
      </p:pic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5897" y="1711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1294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0" grpId="0" animBg="1"/>
      <p:bldP spid="1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 Box 249"/>
          <p:cNvSpPr txBox="1">
            <a:spLocks/>
          </p:cNvSpPr>
          <p:nvPr/>
        </p:nvSpPr>
        <p:spPr>
          <a:xfrm>
            <a:off x="1905000" y="64198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numCol="1" anchor="ctr"/>
          <a:lstStyle/>
          <a:p>
            <a:r>
              <a:rPr lang="en-US" sz="1200" dirty="0">
                <a:solidFill>
                  <a:srgbClr val="BCBCBC"/>
                </a:solidFill>
                <a:ea typeface="宋体" pitchFamily="2" charset="-122"/>
              </a:rPr>
              <a:t>*</a:t>
            </a:r>
          </a:p>
        </p:txBody>
      </p:sp>
      <p:sp>
        <p:nvSpPr>
          <p:cNvPr id="251" name="Text Box 251"/>
          <p:cNvSpPr txBox="1">
            <a:spLocks/>
          </p:cNvSpPr>
          <p:nvPr/>
        </p:nvSpPr>
        <p:spPr>
          <a:xfrm>
            <a:off x="9206345" y="115110"/>
            <a:ext cx="2313710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numCol="1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Do you know which Chinese Zodiac is your sign?</a:t>
            </a:r>
          </a:p>
        </p:txBody>
      </p:sp>
      <p:sp>
        <p:nvSpPr>
          <p:cNvPr id="252" name="Text Box 252"/>
          <p:cNvSpPr txBox="1">
            <a:spLocks/>
          </p:cNvSpPr>
          <p:nvPr/>
        </p:nvSpPr>
        <p:spPr>
          <a:xfrm>
            <a:off x="0" y="0"/>
            <a:ext cx="9067800" cy="67403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numCol="1">
            <a:spAutoFit/>
          </a:bodyPr>
          <a:lstStyle/>
          <a:p>
            <a:r>
              <a:rPr lang="en-US" sz="3600" b="1" dirty="0">
                <a:latin typeface="Times New Roman" pitchFamily="18" charset="0"/>
              </a:rPr>
              <a:t>鼠    </a:t>
            </a:r>
            <a:r>
              <a:rPr lang="en-US" sz="3600" b="1" dirty="0">
                <a:latin typeface="Arial" pitchFamily="34" charset="0"/>
              </a:rPr>
              <a:t>Rat   </a:t>
            </a:r>
            <a:r>
              <a:rPr lang="en-US" sz="3600" b="1" dirty="0">
                <a:latin typeface="Times New Roman" pitchFamily="18" charset="0"/>
              </a:rPr>
              <a:t>: 2008, 1996, 1984, 1972, 1960</a:t>
            </a:r>
          </a:p>
          <a:p>
            <a:r>
              <a:rPr lang="en-US" sz="3600" b="1" dirty="0">
                <a:latin typeface="Times New Roman" pitchFamily="18" charset="0"/>
              </a:rPr>
              <a:t>牛    Ox    : 2009, 1997, 1985, 1973, 1961</a:t>
            </a:r>
          </a:p>
          <a:p>
            <a:r>
              <a:rPr lang="en-US" sz="3600" b="1" dirty="0">
                <a:latin typeface="Times New Roman" pitchFamily="18" charset="0"/>
              </a:rPr>
              <a:t>虎  Tiger  : 2010, 1998, 1986, 1974, 1962</a:t>
            </a:r>
          </a:p>
          <a:p>
            <a:r>
              <a:rPr lang="en-US" sz="3600" b="1" dirty="0">
                <a:latin typeface="Times New Roman" pitchFamily="18" charset="0"/>
              </a:rPr>
              <a:t>兔 Rabbit : 2011, 1999, 1987, 1975, 1963</a:t>
            </a:r>
          </a:p>
          <a:p>
            <a:r>
              <a:rPr lang="en-US" sz="3600" b="1" dirty="0">
                <a:latin typeface="Times New Roman" pitchFamily="18" charset="0"/>
              </a:rPr>
              <a:t>龙 Dragon: 2012, 2000, 1988, 1976, 1964</a:t>
            </a:r>
          </a:p>
          <a:p>
            <a:r>
              <a:rPr lang="en-US" sz="3600" b="1" dirty="0">
                <a:latin typeface="Times New Roman" pitchFamily="18" charset="0"/>
              </a:rPr>
              <a:t>蛇  Snake : 2013, 2001, 1989, 1977, 1965</a:t>
            </a:r>
          </a:p>
          <a:p>
            <a:r>
              <a:rPr lang="en-US" sz="3600" b="1" dirty="0">
                <a:latin typeface="Times New Roman" pitchFamily="18" charset="0"/>
              </a:rPr>
              <a:t>马  Horse : 2014, 2002, 1990, 1978, 1966</a:t>
            </a:r>
          </a:p>
          <a:p>
            <a:r>
              <a:rPr lang="en-US" sz="3600" b="1" dirty="0">
                <a:latin typeface="Times New Roman" pitchFamily="18" charset="0"/>
              </a:rPr>
              <a:t>羊  Sheep : 2015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3600" b="1" dirty="0">
                <a:latin typeface="Times New Roman" pitchFamily="18" charset="0"/>
              </a:rPr>
              <a:t>2003, 1991, 1979, 1967</a:t>
            </a:r>
          </a:p>
          <a:p>
            <a:r>
              <a:rPr lang="en-US" sz="3600" b="1" dirty="0">
                <a:latin typeface="Times New Roman" pitchFamily="18" charset="0"/>
              </a:rPr>
              <a:t>猴Monkey: 2016, 2004, 1992, 1980, 1968</a:t>
            </a:r>
          </a:p>
          <a:p>
            <a:r>
              <a:rPr lang="en-US" sz="3600" b="1" dirty="0">
                <a:latin typeface="Times New Roman" pitchFamily="18" charset="0"/>
              </a:rPr>
              <a:t>鸡Rooster : 2017, 2005, 1993, 1981, 1969</a:t>
            </a:r>
          </a:p>
          <a:p>
            <a:r>
              <a:rPr lang="en-US" sz="3600" b="1" dirty="0">
                <a:latin typeface="Times New Roman" pitchFamily="18" charset="0"/>
              </a:rPr>
              <a:t>狗    Dog   : 2018, 2006, 1994, 1982, 1970</a:t>
            </a:r>
          </a:p>
          <a:p>
            <a:r>
              <a:rPr lang="en-US" sz="3600" b="1" dirty="0">
                <a:latin typeface="Times New Roman" pitchFamily="18" charset="0"/>
              </a:rPr>
              <a:t>猪     Pig   : 2019, 2007, 1995, 1983, 1971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88036" y="2784764"/>
            <a:ext cx="3810000" cy="35086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Segoe Print" pitchFamily="2" charset="0"/>
                <a:ea typeface="MS PGothic" pitchFamily="34" charset="-128"/>
              </a:rPr>
              <a:t>W</a:t>
            </a:r>
            <a:r>
              <a:rPr lang="en-US" sz="5400" b="1" dirty="0" err="1">
                <a:latin typeface="Segoe Print" pitchFamily="2" charset="0"/>
              </a:rPr>
              <a:t>ǒ</a:t>
            </a:r>
            <a:r>
              <a:rPr lang="en-US" sz="5400" b="1" dirty="0">
                <a:latin typeface="Segoe Print" pitchFamily="2" charset="0"/>
                <a:ea typeface="MS PGothic" pitchFamily="34" charset="-128"/>
              </a:rPr>
              <a:t> </a:t>
            </a:r>
            <a:r>
              <a:rPr lang="en-US" sz="5400" b="1" dirty="0" err="1">
                <a:latin typeface="Segoe Print" pitchFamily="2" charset="0"/>
                <a:ea typeface="MS PGothic" pitchFamily="34" charset="-128"/>
              </a:rPr>
              <a:t>sh</a:t>
            </a:r>
            <a:r>
              <a:rPr lang="en-US" sz="5400" b="1" dirty="0" err="1">
                <a:latin typeface="Segoe Print" pitchFamily="2" charset="0"/>
              </a:rPr>
              <a:t>ǔ</a:t>
            </a:r>
            <a:endParaRPr lang="en-US" sz="5400" b="1" dirty="0">
              <a:latin typeface="Segoe Print" pitchFamily="2" charset="0"/>
            </a:endParaRPr>
          </a:p>
          <a:p>
            <a:r>
              <a:rPr lang="en-US" sz="5400" b="1" dirty="0">
                <a:ea typeface="MS PGothic" pitchFamily="34" charset="-128"/>
              </a:rPr>
              <a:t> </a:t>
            </a:r>
            <a:r>
              <a:rPr lang="en-US" sz="5400" b="1" dirty="0">
                <a:latin typeface="楷体" charset="-122"/>
                <a:ea typeface="楷体" charset="-122"/>
              </a:rPr>
              <a:t>我  属</a:t>
            </a:r>
            <a:r>
              <a:rPr lang="en-US" sz="5400" b="1" dirty="0">
                <a:ea typeface="MS PGothic" pitchFamily="34" charset="-128"/>
              </a:rPr>
              <a:t>         </a:t>
            </a:r>
          </a:p>
          <a:p>
            <a:r>
              <a:rPr lang="en-US" sz="4800" b="1" dirty="0"/>
              <a:t>I was born in the year of …</a:t>
            </a:r>
          </a:p>
          <a:p>
            <a:endParaRPr lang="en-GB" dirty="0"/>
          </a:p>
        </p:txBody>
      </p:sp>
      <p:pic>
        <p:nvPicPr>
          <p:cNvPr id="3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10455" y="3658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8921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 Box 255"/>
          <p:cNvSpPr>
            <a:spLocks noGrp="1"/>
          </p:cNvSpPr>
          <p:nvPr>
            <p:ph idx="4294967295"/>
          </p:nvPr>
        </p:nvSpPr>
        <p:spPr>
          <a:xfrm>
            <a:off x="0" y="228600"/>
            <a:ext cx="5957455" cy="6837218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Segoe Print" pitchFamily="2" charset="0"/>
                <a:ea typeface="MS PGothic" pitchFamily="34" charset="-128"/>
              </a:rPr>
              <a:t>W</a:t>
            </a:r>
            <a:r>
              <a:rPr lang="en-US" sz="6000" b="1" dirty="0">
                <a:latin typeface="Segoe Print" pitchFamily="2" charset="0"/>
              </a:rPr>
              <a:t>ǒ</a:t>
            </a:r>
            <a:r>
              <a:rPr lang="en-US" sz="6000" b="1" dirty="0">
                <a:latin typeface="Segoe Print" pitchFamily="2" charset="0"/>
                <a:ea typeface="MS PGothic" pitchFamily="34" charset="-128"/>
              </a:rPr>
              <a:t> sh</a:t>
            </a:r>
            <a:r>
              <a:rPr lang="en-US" sz="6000" b="1" dirty="0">
                <a:latin typeface="Segoe Print" pitchFamily="2" charset="0"/>
              </a:rPr>
              <a:t>ǔ</a:t>
            </a:r>
          </a:p>
          <a:p>
            <a:pPr marL="0" indent="0">
              <a:buNone/>
            </a:pPr>
            <a:r>
              <a:rPr lang="en-US" sz="6000" b="1" dirty="0">
                <a:ea typeface="MS PGothic" pitchFamily="34" charset="-128"/>
              </a:rPr>
              <a:t> </a:t>
            </a:r>
            <a:r>
              <a:rPr lang="en-US" sz="6000" b="1" dirty="0">
                <a:latin typeface="楷体" charset="-122"/>
                <a:ea typeface="楷体" charset="-122"/>
              </a:rPr>
              <a:t>我  属</a:t>
            </a:r>
            <a:r>
              <a:rPr lang="en-US" sz="6000" b="1" dirty="0">
                <a:ea typeface="MS PGothic" pitchFamily="34" charset="-128"/>
              </a:rPr>
              <a:t>         …</a:t>
            </a:r>
          </a:p>
          <a:p>
            <a:pPr marL="0" indent="0">
              <a:buNone/>
            </a:pPr>
            <a:r>
              <a:rPr lang="en-US" sz="6000" b="1" dirty="0"/>
              <a:t>I was born in the year of …</a:t>
            </a:r>
          </a:p>
        </p:txBody>
      </p:sp>
      <p:sp>
        <p:nvSpPr>
          <p:cNvPr id="261" name="Text Box 261"/>
          <p:cNvSpPr txBox="1">
            <a:spLocks/>
          </p:cNvSpPr>
          <p:nvPr/>
        </p:nvSpPr>
        <p:spPr>
          <a:xfrm>
            <a:off x="5964382" y="117693"/>
            <a:ext cx="6130636" cy="67403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numCol="1">
            <a:spAutoFit/>
          </a:bodyPr>
          <a:lstStyle/>
          <a:p>
            <a:r>
              <a:rPr lang="en-US" sz="3600" b="1" dirty="0">
                <a:latin typeface="Segoe Print" pitchFamily="2" charset="0"/>
              </a:rPr>
              <a:t>shǔ  </a:t>
            </a:r>
            <a:r>
              <a:rPr lang="en-US" sz="3600" b="1" dirty="0">
                <a:latin typeface="Times New Roman" pitchFamily="18" charset="0"/>
              </a:rPr>
              <a:t>鼠     </a:t>
            </a:r>
            <a:r>
              <a:rPr lang="en-US" sz="3600" b="1" dirty="0">
                <a:latin typeface="Arial" pitchFamily="34" charset="0"/>
              </a:rPr>
              <a:t>Rat</a:t>
            </a:r>
          </a:p>
          <a:p>
            <a:r>
              <a:rPr lang="en-US" sz="3600" b="1" dirty="0">
                <a:latin typeface="Segoe Print" pitchFamily="2" charset="0"/>
              </a:rPr>
              <a:t>niú  </a:t>
            </a:r>
            <a:r>
              <a:rPr lang="en-US" sz="3600" b="1" dirty="0">
                <a:latin typeface="Times New Roman" pitchFamily="18" charset="0"/>
              </a:rPr>
              <a:t>牛    Ox    </a:t>
            </a:r>
          </a:p>
          <a:p>
            <a:r>
              <a:rPr lang="en-US" sz="3600" b="1" dirty="0">
                <a:latin typeface="Times New Roman" pitchFamily="18" charset="0"/>
              </a:rPr>
              <a:t>h</a:t>
            </a:r>
            <a:r>
              <a:rPr lang="en-US" sz="3600" b="1" dirty="0">
                <a:latin typeface="Segoe Print" pitchFamily="2" charset="0"/>
              </a:rPr>
              <a:t>ǔ   </a:t>
            </a:r>
            <a:r>
              <a:rPr lang="en-US" sz="3600" b="1" dirty="0">
                <a:latin typeface="Times New Roman" pitchFamily="18" charset="0"/>
              </a:rPr>
              <a:t>虎  Tiger </a:t>
            </a:r>
          </a:p>
          <a:p>
            <a:r>
              <a:rPr lang="en-US" sz="3600" b="1" dirty="0"/>
              <a:t>tù   </a:t>
            </a:r>
            <a:r>
              <a:rPr lang="en-US" sz="3600" b="1" dirty="0">
                <a:latin typeface="Times New Roman" pitchFamily="18" charset="0"/>
              </a:rPr>
              <a:t>兔   Rabbit</a:t>
            </a:r>
          </a:p>
          <a:p>
            <a:r>
              <a:rPr lang="en-US" sz="3600" b="1" dirty="0">
                <a:latin typeface="Segoe Print" pitchFamily="2" charset="0"/>
              </a:rPr>
              <a:t>lóng</a:t>
            </a:r>
            <a:r>
              <a:rPr lang="en-US" sz="3600" b="1" dirty="0">
                <a:latin typeface="Times New Roman" pitchFamily="18" charset="0"/>
              </a:rPr>
              <a:t>龙   Dragon</a:t>
            </a:r>
          </a:p>
          <a:p>
            <a:r>
              <a:rPr lang="en-US" sz="3600" b="1" dirty="0">
                <a:latin typeface="Segoe Print" pitchFamily="2" charset="0"/>
              </a:rPr>
              <a:t>shé  </a:t>
            </a:r>
            <a:r>
              <a:rPr lang="en-US" sz="3600" b="1" dirty="0">
                <a:latin typeface="Times New Roman" pitchFamily="18" charset="0"/>
              </a:rPr>
              <a:t>蛇  Snake</a:t>
            </a:r>
          </a:p>
          <a:p>
            <a:r>
              <a:rPr lang="en-US" sz="3600" b="1" dirty="0">
                <a:latin typeface="Segoe Print" pitchFamily="2" charset="0"/>
              </a:rPr>
              <a:t>mǎ  </a:t>
            </a:r>
            <a:r>
              <a:rPr lang="en-US" sz="3600" b="1" dirty="0">
                <a:latin typeface="Times New Roman" pitchFamily="18" charset="0"/>
              </a:rPr>
              <a:t>马  Horse</a:t>
            </a:r>
          </a:p>
          <a:p>
            <a:r>
              <a:rPr lang="en-US" sz="3600" b="1" dirty="0">
                <a:latin typeface="Segoe Print" pitchFamily="2" charset="0"/>
              </a:rPr>
              <a:t>yáng</a:t>
            </a:r>
            <a:r>
              <a:rPr lang="en-US" sz="3600" b="1" dirty="0">
                <a:latin typeface="Times New Roman" pitchFamily="18" charset="0"/>
              </a:rPr>
              <a:t>羊  Sheep</a:t>
            </a:r>
          </a:p>
          <a:p>
            <a:r>
              <a:rPr lang="en-US" sz="3600" b="1" dirty="0">
                <a:latin typeface="Segoe Print" pitchFamily="2" charset="0"/>
              </a:rPr>
              <a:t>hóu  </a:t>
            </a:r>
            <a:r>
              <a:rPr lang="en-US" sz="3600" b="1" dirty="0">
                <a:latin typeface="Times New Roman" pitchFamily="18" charset="0"/>
              </a:rPr>
              <a:t>猴 Monkey </a:t>
            </a:r>
          </a:p>
          <a:p>
            <a:r>
              <a:rPr lang="en-US" sz="3600" b="1" dirty="0">
                <a:latin typeface="Segoe Print" pitchFamily="2" charset="0"/>
              </a:rPr>
              <a:t>jī     </a:t>
            </a:r>
            <a:r>
              <a:rPr lang="en-US" sz="3600" b="1" dirty="0">
                <a:latin typeface="Times New Roman" pitchFamily="18" charset="0"/>
              </a:rPr>
              <a:t>鸡  Rooster</a:t>
            </a:r>
          </a:p>
          <a:p>
            <a:r>
              <a:rPr lang="en-US" sz="3600" b="1" dirty="0">
                <a:latin typeface="Segoe Print" pitchFamily="2" charset="0"/>
              </a:rPr>
              <a:t>gǒu  </a:t>
            </a:r>
            <a:r>
              <a:rPr lang="en-US" sz="3600" b="1" dirty="0">
                <a:latin typeface="Times New Roman" pitchFamily="18" charset="0"/>
              </a:rPr>
              <a:t>狗    Dog   </a:t>
            </a:r>
          </a:p>
          <a:p>
            <a:r>
              <a:rPr lang="en-US" sz="3600" b="1" dirty="0">
                <a:latin typeface="Segoe Print" pitchFamily="2" charset="0"/>
              </a:rPr>
              <a:t>zhū  </a:t>
            </a:r>
            <a:r>
              <a:rPr lang="en-US" sz="3600" b="1" dirty="0">
                <a:latin typeface="Times New Roman" pitchFamily="18" charset="0"/>
              </a:rPr>
              <a:t>猪    Pig</a:t>
            </a:r>
          </a:p>
        </p:txBody>
      </p:sp>
    </p:spTree>
    <p:extLst>
      <p:ext uri="{BB962C8B-B14F-4D97-AF65-F5344CB8AC3E}">
        <p14:creationId xmlns:p14="http://schemas.microsoft.com/office/powerpoint/2010/main" val="27698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32"/>
          <p:cNvSpPr>
            <a:spLocks/>
          </p:cNvSpPr>
          <p:nvPr/>
        </p:nvSpPr>
        <p:spPr>
          <a:xfrm>
            <a:off x="2718234" y="3449913"/>
            <a:ext cx="4861621" cy="646331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 numCol="1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 b="1" dirty="0">
                <a:latin typeface="Arial" pitchFamily="34" charset="0"/>
              </a:rPr>
              <a:t>Imagine rat in a </a:t>
            </a:r>
            <a:r>
              <a:rPr lang="en-US" sz="2800" b="1" u="sng" dirty="0">
                <a:latin typeface="Arial" pitchFamily="34" charset="0"/>
              </a:rPr>
              <a:t> </a:t>
            </a:r>
            <a:r>
              <a:rPr lang="en-US" sz="3600" b="1" u="sng" dirty="0">
                <a:latin typeface="Arial" pitchFamily="34" charset="0"/>
              </a:rPr>
              <a:t>shoe.</a:t>
            </a:r>
          </a:p>
        </p:txBody>
      </p:sp>
      <p:sp>
        <p:nvSpPr>
          <p:cNvPr id="37" name="Text Box 37"/>
          <p:cNvSpPr>
            <a:spLocks/>
          </p:cNvSpPr>
          <p:nvPr/>
        </p:nvSpPr>
        <p:spPr>
          <a:xfrm>
            <a:off x="2136775" y="4276725"/>
            <a:ext cx="8153400" cy="2057400"/>
          </a:xfrm>
          <a:prstGeom prst="roundRect">
            <a:avLst>
              <a:gd name="adj" fmla="val 16667"/>
            </a:avLst>
          </a:prstGeom>
          <a:solidFill>
            <a:srgbClr val="FF99CC">
              <a:alpha val="70195"/>
            </a:srgbClr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 wrap="none" numCol="1" anchor="ctr"/>
          <a:lstStyle/>
          <a:p>
            <a:endParaRPr/>
          </a:p>
        </p:txBody>
      </p:sp>
      <p:sp>
        <p:nvSpPr>
          <p:cNvPr id="38" name="Text Box 38"/>
          <p:cNvSpPr>
            <a:spLocks noGrp="1"/>
          </p:cNvSpPr>
          <p:nvPr>
            <p:ph idx="4294967295"/>
          </p:nvPr>
        </p:nvSpPr>
        <p:spPr>
          <a:xfrm>
            <a:off x="2225675" y="4462463"/>
            <a:ext cx="9190470" cy="1423987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/>
          </a:bodyPr>
          <a:lstStyle/>
          <a:p>
            <a:pPr indent="-342900">
              <a:lnSpc>
                <a:spcPct val="70000"/>
              </a:lnSpc>
              <a:buNone/>
            </a:pPr>
            <a:r>
              <a:rPr lang="en-US" sz="3000" dirty="0">
                <a:latin typeface="Arial" pitchFamily="34" charset="0"/>
                <a:ea typeface="宋体" pitchFamily="2" charset="-122"/>
              </a:rPr>
              <a:t>1936,1948,1960,1972,1984,1996, 2008</a:t>
            </a:r>
            <a:r>
              <a:rPr lang="zh-CN" altLang="en-US" sz="3000" dirty="0">
                <a:latin typeface="Arial" pitchFamily="34" charset="0"/>
                <a:ea typeface="宋体" pitchFamily="2" charset="-122"/>
              </a:rPr>
              <a:t>，</a:t>
            </a:r>
            <a:r>
              <a:rPr lang="en-US" altLang="zh-CN" sz="3000" dirty="0">
                <a:latin typeface="Arial" pitchFamily="34" charset="0"/>
                <a:ea typeface="宋体" pitchFamily="2" charset="-122"/>
              </a:rPr>
              <a:t>2020</a:t>
            </a:r>
            <a:endParaRPr lang="en-US" sz="3000" dirty="0">
              <a:latin typeface="Arial" pitchFamily="34" charset="0"/>
              <a:ea typeface="宋体" pitchFamily="2" charset="-122"/>
            </a:endParaRPr>
          </a:p>
          <a:p>
            <a:pPr indent="-342900">
              <a:lnSpc>
                <a:spcPct val="70000"/>
              </a:lnSpc>
              <a:buNone/>
            </a:pPr>
            <a:endParaRPr lang="en-US" sz="3000" dirty="0">
              <a:latin typeface="Arial" pitchFamily="34" charset="0"/>
              <a:ea typeface="宋体" pitchFamily="2" charset="-122"/>
            </a:endParaRPr>
          </a:p>
          <a:p>
            <a:pPr indent="-342900">
              <a:lnSpc>
                <a:spcPct val="70000"/>
              </a:lnSpc>
              <a:buNone/>
            </a:pPr>
            <a:r>
              <a:rPr lang="en-US" sz="3000" dirty="0">
                <a:latin typeface="Arial" pitchFamily="34" charset="0"/>
                <a:ea typeface="宋体" pitchFamily="2" charset="-122"/>
              </a:rPr>
              <a:t>Rat is clever, ambitious, and quick-witted.</a:t>
            </a: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9334500" y="0"/>
            <a:ext cx="12573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4">
            <a:extLst>
              <a:ext uri="{FF2B5EF4-FFF2-40B4-BE49-F238E27FC236}">
                <a16:creationId xmlns:a16="http://schemas.microsoft.com/office/drawing/2014/main" xmlns="" id="{30619E52-EA49-484B-967C-0D22ABACC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3573464" y="1002444"/>
            <a:ext cx="3151163" cy="22492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36">
            <a:extLst>
              <a:ext uri="{FF2B5EF4-FFF2-40B4-BE49-F238E27FC236}">
                <a16:creationId xmlns:a16="http://schemas.microsoft.com/office/drawing/2014/main" xmlns="" id="{0793CDBF-F39A-4DE6-A5EC-99C57AF60BCA}"/>
              </a:ext>
            </a:extLst>
          </p:cNvPr>
          <p:cNvSpPr txBox="1">
            <a:spLocks/>
          </p:cNvSpPr>
          <p:nvPr/>
        </p:nvSpPr>
        <p:spPr>
          <a:xfrm>
            <a:off x="7138364" y="250738"/>
            <a:ext cx="2054225" cy="2954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>
                <a:latin typeface="Segoe Print" pitchFamily="2" charset="0"/>
              </a:rPr>
              <a:t>shǔ</a:t>
            </a:r>
          </a:p>
          <a:p>
            <a:pPr algn="ctr">
              <a:spcBef>
                <a:spcPct val="50000"/>
              </a:spcBef>
            </a:pPr>
            <a:r>
              <a:rPr lang="en-US" sz="8000" b="1" dirty="0">
                <a:latin typeface="楷体" charset="-122"/>
                <a:ea typeface="楷体" charset="-122"/>
              </a:rPr>
              <a:t>鼠 </a:t>
            </a: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73086" y="1331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2" grpId="0" animBg="1"/>
      <p:bldP spid="3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42"/>
          <p:cNvSpPr>
            <a:spLocks/>
          </p:cNvSpPr>
          <p:nvPr/>
        </p:nvSpPr>
        <p:spPr>
          <a:xfrm>
            <a:off x="3198812" y="1600200"/>
            <a:ext cx="4572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sp>
      <p:sp>
        <p:nvSpPr>
          <p:cNvPr id="43" name="Text Box 43"/>
          <p:cNvSpPr>
            <a:spLocks/>
          </p:cNvSpPr>
          <p:nvPr/>
        </p:nvSpPr>
        <p:spPr>
          <a:xfrm>
            <a:off x="3198812" y="1600200"/>
            <a:ext cx="4572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</p:sp>
      <p:grpSp>
        <p:nvGrpSpPr>
          <p:cNvPr id="44" name="Group 44"/>
          <p:cNvGrpSpPr>
            <a:grpSpLocks/>
          </p:cNvGrpSpPr>
          <p:nvPr/>
        </p:nvGrpSpPr>
        <p:grpSpPr>
          <a:xfrm>
            <a:off x="2138829" y="4970662"/>
            <a:ext cx="8153400" cy="1451907"/>
            <a:chOff x="614829" y="4970661"/>
            <a:chExt cx="8153400" cy="1451907"/>
          </a:xfrm>
        </p:grpSpPr>
        <p:sp>
          <p:nvSpPr>
            <p:cNvPr id="45" name="Text Box 45"/>
            <p:cNvSpPr>
              <a:spLocks/>
            </p:cNvSpPr>
            <p:nvPr/>
          </p:nvSpPr>
          <p:spPr>
            <a:xfrm>
              <a:off x="614829" y="4970661"/>
              <a:ext cx="8153400" cy="1397285"/>
            </a:xfrm>
            <a:prstGeom prst="roundRect">
              <a:avLst>
                <a:gd name="adj" fmla="val 16667"/>
              </a:avLst>
            </a:prstGeom>
            <a:solidFill>
              <a:srgbClr val="FF99CC">
                <a:alpha val="70195"/>
              </a:srgbClr>
            </a:solidFill>
            <a:ln>
              <a:solidFill>
                <a:schemeClr val="tx1"/>
              </a:solidFill>
              <a:round/>
              <a:headEnd/>
              <a:tailEnd/>
            </a:ln>
          </p:spPr>
          <p:txBody>
            <a:bodyPr wrap="none" numCol="1" anchor="ctr"/>
            <a:lstStyle/>
            <a:p>
              <a:endParaRPr/>
            </a:p>
          </p:txBody>
        </p:sp>
        <p:sp>
          <p:nvSpPr>
            <p:cNvPr id="46" name="Text Box 46"/>
            <p:cNvSpPr>
              <a:spLocks/>
            </p:cNvSpPr>
            <p:nvPr/>
          </p:nvSpPr>
          <p:spPr>
            <a:xfrm>
              <a:off x="929280" y="5130058"/>
              <a:ext cx="7696200" cy="1292510"/>
            </a:xfrm>
            <a:prstGeom prst="rect">
              <a:avLst/>
            </a:prstGeom>
            <a:noFill/>
            <a:ln>
              <a:noFill/>
            </a:ln>
          </p:spPr>
          <p:txBody>
            <a:bodyPr numCol="1"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1937,1949,1961,1973,1985,1997, 2009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Ox is honest, patient, and hard-working.</a:t>
              </a:r>
            </a:p>
          </p:txBody>
        </p:sp>
      </p:grpSp>
      <p:grpSp>
        <p:nvGrpSpPr>
          <p:cNvPr id="47" name="Group 47"/>
          <p:cNvGrpSpPr>
            <a:grpSpLocks/>
          </p:cNvGrpSpPr>
          <p:nvPr/>
        </p:nvGrpSpPr>
        <p:grpSpPr>
          <a:xfrm>
            <a:off x="2209800" y="295275"/>
            <a:ext cx="4214742" cy="4095750"/>
            <a:chOff x="608013" y="0"/>
            <a:chExt cx="4838700" cy="4371975"/>
          </a:xfrm>
        </p:grpSpPr>
        <p:pic>
          <p:nvPicPr>
            <p:cNvPr id="49" name="Picture 49"/>
            <p:cNvPicPr>
              <a:picLocks noChangeAspect="1"/>
            </p:cNvPicPr>
            <p:nvPr/>
          </p:nvPicPr>
          <p:blipFill>
            <a:blip r:embed="rId5"/>
            <a:stretch/>
          </p:blipFill>
          <p:spPr>
            <a:xfrm>
              <a:off x="1827213" y="0"/>
              <a:ext cx="3619500" cy="43719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2" name="Group 52"/>
            <p:cNvGrpSpPr>
              <a:grpSpLocks/>
            </p:cNvGrpSpPr>
            <p:nvPr/>
          </p:nvGrpSpPr>
          <p:grpSpPr>
            <a:xfrm>
              <a:off x="608013" y="647224"/>
              <a:ext cx="2111018" cy="2459514"/>
              <a:chOff x="608013" y="647224"/>
              <a:chExt cx="2111018" cy="2459514"/>
            </a:xfrm>
          </p:grpSpPr>
          <p:sp>
            <p:nvSpPr>
              <p:cNvPr id="53" name="Text Box 53"/>
              <p:cNvSpPr>
                <a:spLocks/>
              </p:cNvSpPr>
              <p:nvPr/>
            </p:nvSpPr>
            <p:spPr>
              <a:xfrm rot="-720688">
                <a:off x="608013" y="685800"/>
                <a:ext cx="1905000" cy="914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numCol="1" anchor="ctr"/>
              <a:lstStyle/>
              <a:p>
                <a:endParaRPr/>
              </a:p>
            </p:txBody>
          </p:sp>
          <p:grpSp>
            <p:nvGrpSpPr>
              <p:cNvPr id="54" name="Group 54"/>
              <p:cNvGrpSpPr>
                <a:grpSpLocks/>
              </p:cNvGrpSpPr>
              <p:nvPr/>
            </p:nvGrpSpPr>
            <p:grpSpPr>
              <a:xfrm>
                <a:off x="710425" y="647224"/>
                <a:ext cx="2008606" cy="2459514"/>
                <a:chOff x="710425" y="647224"/>
                <a:chExt cx="2008606" cy="2459514"/>
              </a:xfrm>
            </p:grpSpPr>
            <p:sp>
              <p:nvSpPr>
                <p:cNvPr id="55" name="Text Box 55"/>
                <p:cNvSpPr txBox="1">
                  <a:spLocks/>
                </p:cNvSpPr>
                <p:nvPr/>
              </p:nvSpPr>
              <p:spPr>
                <a:xfrm rot="-836288">
                  <a:off x="710425" y="647224"/>
                  <a:ext cx="2008606" cy="887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numCol="1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dirty="0">
                      <a:latin typeface="Arial" pitchFamily="34" charset="0"/>
                    </a:rPr>
                    <a:t>I’m </a:t>
                  </a:r>
                  <a:r>
                    <a:rPr lang="en-US" sz="2800" dirty="0">
                      <a:latin typeface="Arial" pitchFamily="34" charset="0"/>
                    </a:rPr>
                    <a:t>NEW</a:t>
                  </a:r>
                  <a:r>
                    <a:rPr lang="en-US" sz="2000" dirty="0">
                      <a:latin typeface="Arial" pitchFamily="34" charset="0"/>
                    </a:rPr>
                    <a:t> here!</a:t>
                  </a:r>
                </a:p>
              </p:txBody>
            </p:sp>
            <p:sp>
              <p:nvSpPr>
                <p:cNvPr id="56" name="Text Box 56"/>
                <p:cNvSpPr>
                  <a:spLocks/>
                </p:cNvSpPr>
                <p:nvPr/>
              </p:nvSpPr>
              <p:spPr>
                <a:xfrm rot="300000">
                  <a:off x="1674813" y="1582738"/>
                  <a:ext cx="457200" cy="1524000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</p:sp>
          </p:grpSp>
        </p:grpSp>
      </p:grpSp>
      <p:pic>
        <p:nvPicPr>
          <p:cNvPr id="57" name="Picture 57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9334500" y="0"/>
            <a:ext cx="12573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Box 51">
            <a:extLst>
              <a:ext uri="{FF2B5EF4-FFF2-40B4-BE49-F238E27FC236}">
                <a16:creationId xmlns:a16="http://schemas.microsoft.com/office/drawing/2014/main" xmlns="" id="{4205D4B2-D94E-49D9-9ABE-A88ED0711F63}"/>
              </a:ext>
            </a:extLst>
          </p:cNvPr>
          <p:cNvSpPr txBox="1">
            <a:spLocks/>
          </p:cNvSpPr>
          <p:nvPr/>
        </p:nvSpPr>
        <p:spPr>
          <a:xfrm>
            <a:off x="6850077" y="435432"/>
            <a:ext cx="1527175" cy="2655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>
                <a:latin typeface="Segoe Print" pitchFamily="2" charset="0"/>
              </a:rPr>
              <a:t>niú</a:t>
            </a:r>
          </a:p>
          <a:p>
            <a:pPr algn="ctr">
              <a:spcBef>
                <a:spcPct val="50000"/>
              </a:spcBef>
            </a:pPr>
            <a:r>
              <a:rPr lang="en-US" sz="6600" b="1" dirty="0">
                <a:latin typeface="楷体" charset="-122"/>
                <a:ea typeface="楷体" charset="-122"/>
              </a:rPr>
              <a:t>牛</a:t>
            </a:r>
          </a:p>
        </p:txBody>
      </p:sp>
      <p:sp>
        <p:nvSpPr>
          <p:cNvPr id="41" name="Text Box 41"/>
          <p:cNvSpPr>
            <a:spLocks/>
          </p:cNvSpPr>
          <p:nvPr/>
        </p:nvSpPr>
        <p:spPr>
          <a:xfrm>
            <a:off x="2725982" y="4016670"/>
            <a:ext cx="7317538" cy="769441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200" b="1" dirty="0">
                <a:latin typeface="Arial" pitchFamily="34" charset="0"/>
              </a:rPr>
              <a:t>Imagine an ox </a:t>
            </a:r>
            <a:r>
              <a:rPr lang="en-US" sz="4400" b="1" u="sng" dirty="0">
                <a:latin typeface="Arial" pitchFamily="34" charset="0"/>
              </a:rPr>
              <a:t>new</a:t>
            </a:r>
            <a:r>
              <a:rPr lang="en-US" sz="3200" b="1" dirty="0">
                <a:latin typeface="Arial" pitchFamily="34" charset="0"/>
              </a:rPr>
              <a:t> to the farm.</a:t>
            </a: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19631" y="1348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9911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2"/>
          <p:cNvGrpSpPr>
            <a:grpSpLocks/>
          </p:cNvGrpSpPr>
          <p:nvPr/>
        </p:nvGrpSpPr>
        <p:grpSpPr>
          <a:xfrm>
            <a:off x="2210656" y="158001"/>
            <a:ext cx="4018908" cy="3818562"/>
            <a:chOff x="533400" y="533400"/>
            <a:chExt cx="3171825" cy="3581400"/>
          </a:xfrm>
        </p:grpSpPr>
        <p:pic>
          <p:nvPicPr>
            <p:cNvPr id="63" name="Picture 63"/>
            <p:cNvPicPr>
              <a:picLocks noChangeAspect="1"/>
            </p:cNvPicPr>
            <p:nvPr/>
          </p:nvPicPr>
          <p:blipFill>
            <a:blip r:embed="rId4"/>
            <a:srcRect l="38000" t="2000" r="10001" b="3999"/>
            <a:stretch/>
          </p:blipFill>
          <p:spPr>
            <a:xfrm>
              <a:off x="533400" y="533400"/>
              <a:ext cx="1981200" cy="3581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" name="Group 65"/>
          <p:cNvGrpSpPr>
            <a:grpSpLocks/>
          </p:cNvGrpSpPr>
          <p:nvPr/>
        </p:nvGrpSpPr>
        <p:grpSpPr>
          <a:xfrm>
            <a:off x="2448674" y="4790718"/>
            <a:ext cx="7762126" cy="1498778"/>
            <a:chOff x="533400" y="4419600"/>
            <a:chExt cx="8153400" cy="2057400"/>
          </a:xfrm>
        </p:grpSpPr>
        <p:sp>
          <p:nvSpPr>
            <p:cNvPr id="66" name="Text Box 66"/>
            <p:cNvSpPr>
              <a:spLocks/>
            </p:cNvSpPr>
            <p:nvPr/>
          </p:nvSpPr>
          <p:spPr>
            <a:xfrm>
              <a:off x="533400" y="4419600"/>
              <a:ext cx="8153400" cy="2057400"/>
            </a:xfrm>
            <a:prstGeom prst="roundRect">
              <a:avLst>
                <a:gd name="adj" fmla="val 16667"/>
              </a:avLst>
            </a:prstGeom>
            <a:solidFill>
              <a:srgbClr val="FF99CC">
                <a:alpha val="70195"/>
              </a:srgbClr>
            </a:solidFill>
            <a:ln>
              <a:solidFill>
                <a:schemeClr val="tx1"/>
              </a:solidFill>
              <a:round/>
              <a:headEnd/>
              <a:tailEnd/>
            </a:ln>
          </p:spPr>
          <p:txBody>
            <a:bodyPr wrap="none" numCol="1" anchor="ctr"/>
            <a:lstStyle/>
            <a:p>
              <a:endParaRPr dirty="0"/>
            </a:p>
          </p:txBody>
        </p:sp>
        <p:sp>
          <p:nvSpPr>
            <p:cNvPr id="67" name="Text Box 67"/>
            <p:cNvSpPr>
              <a:spLocks/>
            </p:cNvSpPr>
            <p:nvPr/>
          </p:nvSpPr>
          <p:spPr>
            <a:xfrm>
              <a:off x="723900" y="4524375"/>
              <a:ext cx="7962900" cy="1676074"/>
            </a:xfrm>
            <a:prstGeom prst="rect">
              <a:avLst/>
            </a:prstGeom>
            <a:noFill/>
            <a:ln>
              <a:noFill/>
            </a:ln>
          </p:spPr>
          <p:txBody>
            <a:bodyPr numCol="1"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1938,1950,1962,1974,1986,1998, 2010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Tiger is brave, powerful and daring.</a:t>
              </a:r>
            </a:p>
          </p:txBody>
        </p:sp>
      </p:grpSp>
      <p:pic>
        <p:nvPicPr>
          <p:cNvPr id="68" name="Picture 68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9334500" y="0"/>
            <a:ext cx="12573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 Box 59"/>
          <p:cNvSpPr>
            <a:spLocks/>
          </p:cNvSpPr>
          <p:nvPr/>
        </p:nvSpPr>
        <p:spPr>
          <a:xfrm>
            <a:off x="3922543" y="3806280"/>
            <a:ext cx="6454685" cy="769441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4400" b="1" u="sng" dirty="0">
                <a:latin typeface="Arial" pitchFamily="34" charset="0"/>
              </a:rPr>
              <a:t>who</a:t>
            </a:r>
            <a:r>
              <a:rPr lang="en-US" sz="2800" b="1" dirty="0">
                <a:latin typeface="Arial" pitchFamily="34" charset="0"/>
              </a:rPr>
              <a:t> is this in the tiger costume?</a:t>
            </a:r>
          </a:p>
        </p:txBody>
      </p:sp>
      <p:sp>
        <p:nvSpPr>
          <p:cNvPr id="11" name="Text Box 61">
            <a:extLst>
              <a:ext uri="{FF2B5EF4-FFF2-40B4-BE49-F238E27FC236}">
                <a16:creationId xmlns:a16="http://schemas.microsoft.com/office/drawing/2014/main" xmlns="" id="{890A9F2D-B76D-47B2-97FE-3ABCD78982A2}"/>
              </a:ext>
            </a:extLst>
          </p:cNvPr>
          <p:cNvSpPr txBox="1">
            <a:spLocks/>
          </p:cNvSpPr>
          <p:nvPr/>
        </p:nvSpPr>
        <p:spPr>
          <a:xfrm>
            <a:off x="6827014" y="381002"/>
            <a:ext cx="1683414" cy="25545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square"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b="1" dirty="0" err="1">
                <a:latin typeface="Segoe Print" pitchFamily="2" charset="0"/>
              </a:rPr>
              <a:t>hǔ</a:t>
            </a:r>
            <a:r>
              <a:rPr lang="en-US" sz="8000" b="1" dirty="0" err="1">
                <a:latin typeface="楷体" charset="-122"/>
                <a:ea typeface="楷体" charset="-122"/>
              </a:rPr>
              <a:t>虎</a:t>
            </a:r>
            <a:r>
              <a:rPr lang="en-US" sz="60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63921" y="1353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46152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096000" y="99086"/>
            <a:ext cx="3313227" cy="3372938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Text Box 74"/>
          <p:cNvSpPr>
            <a:spLocks/>
          </p:cNvSpPr>
          <p:nvPr/>
        </p:nvSpPr>
        <p:spPr>
          <a:xfrm>
            <a:off x="2019301" y="3571111"/>
            <a:ext cx="8474039" cy="584775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200" b="1" dirty="0">
                <a:latin typeface="Arial" pitchFamily="34" charset="0"/>
              </a:rPr>
              <a:t>H</a:t>
            </a:r>
            <a:r>
              <a:rPr lang="en-US" altLang="zh-CN" sz="3200" b="1" dirty="0">
                <a:latin typeface="Arial" pitchFamily="34" charset="0"/>
              </a:rPr>
              <a:t>ow </a:t>
            </a:r>
            <a:r>
              <a:rPr lang="en-US" sz="3200" b="1" dirty="0">
                <a:latin typeface="Arial" pitchFamily="34" charset="0"/>
              </a:rPr>
              <a:t>many bunny ears?      </a:t>
            </a:r>
          </a:p>
        </p:txBody>
      </p:sp>
      <p:grpSp>
        <p:nvGrpSpPr>
          <p:cNvPr id="75" name="Group 75"/>
          <p:cNvGrpSpPr>
            <a:grpSpLocks/>
          </p:cNvGrpSpPr>
          <p:nvPr/>
        </p:nvGrpSpPr>
        <p:grpSpPr>
          <a:xfrm>
            <a:off x="2019300" y="4999413"/>
            <a:ext cx="8153400" cy="1481689"/>
            <a:chOff x="457302" y="4425732"/>
            <a:chExt cx="8153400" cy="2057400"/>
          </a:xfrm>
        </p:grpSpPr>
        <p:sp>
          <p:nvSpPr>
            <p:cNvPr id="76" name="Text Box 76"/>
            <p:cNvSpPr>
              <a:spLocks/>
            </p:cNvSpPr>
            <p:nvPr/>
          </p:nvSpPr>
          <p:spPr>
            <a:xfrm>
              <a:off x="457302" y="4425732"/>
              <a:ext cx="8153400" cy="2057400"/>
            </a:xfrm>
            <a:prstGeom prst="roundRect">
              <a:avLst>
                <a:gd name="adj" fmla="val 16667"/>
              </a:avLst>
            </a:prstGeom>
            <a:solidFill>
              <a:srgbClr val="FF99CC">
                <a:alpha val="70195"/>
              </a:srgbClr>
            </a:solidFill>
            <a:ln>
              <a:solidFill>
                <a:schemeClr val="tx1"/>
              </a:solidFill>
              <a:round/>
              <a:headEnd/>
              <a:tailEnd/>
            </a:ln>
          </p:spPr>
          <p:txBody>
            <a:bodyPr wrap="none" numCol="1" anchor="ctr"/>
            <a:lstStyle/>
            <a:p>
              <a:endParaRPr/>
            </a:p>
          </p:txBody>
        </p:sp>
        <p:sp>
          <p:nvSpPr>
            <p:cNvPr id="77" name="Text Box 77"/>
            <p:cNvSpPr>
              <a:spLocks/>
            </p:cNvSpPr>
            <p:nvPr/>
          </p:nvSpPr>
          <p:spPr>
            <a:xfrm>
              <a:off x="685902" y="4531009"/>
              <a:ext cx="7696200" cy="1510340"/>
            </a:xfrm>
            <a:prstGeom prst="rect">
              <a:avLst/>
            </a:prstGeom>
            <a:noFill/>
            <a:ln>
              <a:noFill/>
            </a:ln>
          </p:spPr>
          <p:txBody>
            <a:bodyPr numCol="1"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1939,1951,1963,1975,1987,1999, 2011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Rabbit is lucky, kind and peaceful.</a:t>
              </a:r>
            </a:p>
          </p:txBody>
        </p:sp>
      </p:grpSp>
      <p:pic>
        <p:nvPicPr>
          <p:cNvPr id="78" name="Picture 78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9334500" y="0"/>
            <a:ext cx="12573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B5A07EE-6AA4-4A41-9623-290C9B1F405D}"/>
              </a:ext>
            </a:extLst>
          </p:cNvPr>
          <p:cNvSpPr/>
          <p:nvPr/>
        </p:nvSpPr>
        <p:spPr>
          <a:xfrm>
            <a:off x="2019301" y="4130507"/>
            <a:ext cx="29770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300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Arial" pitchFamily="34" charset="0"/>
              </a:rPr>
              <a:t>Answer: </a:t>
            </a:r>
            <a:r>
              <a:rPr lang="en-US" altLang="zh-CN" sz="4800" b="1" u="sng" dirty="0">
                <a:solidFill>
                  <a:srgbClr val="000000"/>
                </a:solidFill>
                <a:latin typeface="Arial" pitchFamily="34" charset="0"/>
              </a:rPr>
              <a:t>two</a:t>
            </a:r>
          </a:p>
        </p:txBody>
      </p:sp>
      <p:sp>
        <p:nvSpPr>
          <p:cNvPr id="12" name="Text Box 71">
            <a:extLst>
              <a:ext uri="{FF2B5EF4-FFF2-40B4-BE49-F238E27FC236}">
                <a16:creationId xmlns:a16="http://schemas.microsoft.com/office/drawing/2014/main" xmlns="" id="{084E1BE6-DA34-4F3E-83B4-64A974932625}"/>
              </a:ext>
            </a:extLst>
          </p:cNvPr>
          <p:cNvSpPr txBox="1">
            <a:spLocks/>
          </p:cNvSpPr>
          <p:nvPr/>
        </p:nvSpPr>
        <p:spPr>
          <a:xfrm>
            <a:off x="3359150" y="554449"/>
            <a:ext cx="2091359" cy="24622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dirty="0" err="1">
                <a:latin typeface="Segoe Print" pitchFamily="2" charset="0"/>
              </a:rPr>
              <a:t>tù</a:t>
            </a:r>
            <a:r>
              <a:rPr lang="en-US" sz="8800" b="1" dirty="0" err="1">
                <a:latin typeface="楷体" charset="-122"/>
                <a:ea typeface="楷体" charset="-122"/>
              </a:rPr>
              <a:t>兔</a:t>
            </a:r>
            <a:r>
              <a:rPr lang="en-US" sz="8800" b="1" dirty="0">
                <a:latin typeface="楷体" charset="-122"/>
                <a:ea typeface="楷体" charset="-122"/>
              </a:rPr>
              <a:t> </a:t>
            </a: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00029" y="1307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82935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4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80"/>
          <p:cNvGrpSpPr>
            <a:grpSpLocks/>
          </p:cNvGrpSpPr>
          <p:nvPr/>
        </p:nvGrpSpPr>
        <p:grpSpPr>
          <a:xfrm>
            <a:off x="1869326" y="360507"/>
            <a:ext cx="7465175" cy="3769085"/>
            <a:chOff x="355599" y="493713"/>
            <a:chExt cx="7465163" cy="2676525"/>
          </a:xfrm>
        </p:grpSpPr>
        <p:sp>
          <p:nvSpPr>
            <p:cNvPr id="81" name="Text Box 81"/>
            <p:cNvSpPr txBox="1">
              <a:spLocks/>
            </p:cNvSpPr>
            <p:nvPr/>
          </p:nvSpPr>
          <p:spPr>
            <a:xfrm>
              <a:off x="5442299" y="816391"/>
              <a:ext cx="2378463" cy="21448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square" numCol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600" dirty="0">
                  <a:latin typeface="Segoe Print" pitchFamily="2" charset="0"/>
                </a:rPr>
                <a:t>lóng</a:t>
              </a:r>
            </a:p>
            <a:p>
              <a:pPr algn="ctr">
                <a:spcBef>
                  <a:spcPct val="50000"/>
                </a:spcBef>
              </a:pPr>
              <a:r>
                <a:rPr lang="en-US" sz="8000" b="1" dirty="0">
                  <a:latin typeface="楷体" charset="-122"/>
                  <a:ea typeface="楷体" charset="-122"/>
                </a:rPr>
                <a:t>龙</a:t>
              </a:r>
              <a:r>
                <a:rPr lang="en-US" sz="6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</a:p>
          </p:txBody>
        </p:sp>
        <p:pic>
          <p:nvPicPr>
            <p:cNvPr id="82" name="Picture 82"/>
            <p:cNvPicPr>
              <a:picLocks noChangeAspect="1"/>
            </p:cNvPicPr>
            <p:nvPr/>
          </p:nvPicPr>
          <p:blipFill>
            <a:blip r:embed="rId4"/>
            <a:stretch/>
          </p:blipFill>
          <p:spPr>
            <a:xfrm>
              <a:off x="355599" y="493713"/>
              <a:ext cx="4401327" cy="2676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" name="Text Box 84"/>
          <p:cNvSpPr>
            <a:spLocks/>
          </p:cNvSpPr>
          <p:nvPr/>
        </p:nvSpPr>
        <p:spPr>
          <a:xfrm>
            <a:off x="2251869" y="4096821"/>
            <a:ext cx="8714083" cy="1015663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4000" dirty="0">
                <a:latin typeface="Arial" pitchFamily="34" charset="0"/>
              </a:rPr>
              <a:t>The</a:t>
            </a:r>
            <a:r>
              <a:rPr lang="zh-CN" altLang="en-US" sz="4000" dirty="0">
                <a:latin typeface="Arial" pitchFamily="34" charset="0"/>
              </a:rPr>
              <a:t> </a:t>
            </a:r>
            <a:r>
              <a:rPr lang="en-US" sz="4000" dirty="0">
                <a:latin typeface="Arial" pitchFamily="34" charset="0"/>
              </a:rPr>
              <a:t>dragon’s body is very </a:t>
            </a:r>
            <a:r>
              <a:rPr lang="en-US" sz="6000" u="sng" dirty="0">
                <a:latin typeface="Arial" pitchFamily="34" charset="0"/>
              </a:rPr>
              <a:t>long</a:t>
            </a:r>
            <a:r>
              <a:rPr lang="en-US" sz="6000" dirty="0">
                <a:latin typeface="Arial" pitchFamily="34" charset="0"/>
              </a:rPr>
              <a:t>.</a:t>
            </a:r>
          </a:p>
        </p:txBody>
      </p:sp>
      <p:grpSp>
        <p:nvGrpSpPr>
          <p:cNvPr id="85" name="Group 85"/>
          <p:cNvGrpSpPr>
            <a:grpSpLocks/>
          </p:cNvGrpSpPr>
          <p:nvPr/>
        </p:nvGrpSpPr>
        <p:grpSpPr>
          <a:xfrm>
            <a:off x="2019300" y="5296329"/>
            <a:ext cx="8153400" cy="1396999"/>
            <a:chOff x="533400" y="4114800"/>
            <a:chExt cx="8153400" cy="2057400"/>
          </a:xfrm>
        </p:grpSpPr>
        <p:sp>
          <p:nvSpPr>
            <p:cNvPr id="86" name="Text Box 86"/>
            <p:cNvSpPr>
              <a:spLocks/>
            </p:cNvSpPr>
            <p:nvPr/>
          </p:nvSpPr>
          <p:spPr>
            <a:xfrm>
              <a:off x="533400" y="4114800"/>
              <a:ext cx="8153400" cy="2057400"/>
            </a:xfrm>
            <a:prstGeom prst="roundRect">
              <a:avLst>
                <a:gd name="adj" fmla="val 16667"/>
              </a:avLst>
            </a:prstGeom>
            <a:solidFill>
              <a:srgbClr val="FF99CC">
                <a:alpha val="70195"/>
              </a:srgbClr>
            </a:solidFill>
            <a:ln>
              <a:solidFill>
                <a:schemeClr val="tx1"/>
              </a:solidFill>
              <a:round/>
              <a:headEnd/>
              <a:tailEnd/>
            </a:ln>
          </p:spPr>
          <p:txBody>
            <a:bodyPr wrap="none" numCol="1" anchor="ctr"/>
            <a:lstStyle/>
            <a:p>
              <a:endParaRPr/>
            </a:p>
          </p:txBody>
        </p:sp>
        <p:sp>
          <p:nvSpPr>
            <p:cNvPr id="87" name="Text Box 87"/>
            <p:cNvSpPr>
              <a:spLocks/>
            </p:cNvSpPr>
            <p:nvPr/>
          </p:nvSpPr>
          <p:spPr>
            <a:xfrm>
              <a:off x="723900" y="4259264"/>
              <a:ext cx="7696200" cy="1113412"/>
            </a:xfrm>
            <a:prstGeom prst="rect">
              <a:avLst/>
            </a:prstGeom>
            <a:noFill/>
            <a:ln>
              <a:noFill/>
            </a:ln>
          </p:spPr>
          <p:txBody>
            <a:bodyPr numCol="1"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1940,1952,1964,1976,1988,2000, 2012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Dagon is powerful, strong and energetic.</a:t>
              </a:r>
            </a:p>
          </p:txBody>
        </p:sp>
      </p:grpSp>
      <p:pic>
        <p:nvPicPr>
          <p:cNvPr id="88" name="Picture 88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9334500" y="0"/>
            <a:ext cx="12573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0467" y="1923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8829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1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Box 90"/>
          <p:cNvSpPr>
            <a:spLocks/>
          </p:cNvSpPr>
          <p:nvPr/>
        </p:nvSpPr>
        <p:spPr>
          <a:xfrm>
            <a:off x="2389817" y="3669035"/>
            <a:ext cx="5670550" cy="769441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600" dirty="0">
                <a:latin typeface="Arial" pitchFamily="34" charset="0"/>
              </a:rPr>
              <a:t>A snake eating </a:t>
            </a:r>
            <a:r>
              <a:rPr lang="en-US" sz="4400" u="sng" dirty="0">
                <a:latin typeface="Arial" pitchFamily="34" charset="0"/>
              </a:rPr>
              <a:t>Sher</a:t>
            </a:r>
            <a:r>
              <a:rPr lang="en-US" sz="3600" dirty="0">
                <a:latin typeface="Arial" pitchFamily="34" charset="0"/>
              </a:rPr>
              <a:t>-bet</a:t>
            </a:r>
            <a:r>
              <a:rPr lang="en-US" sz="4400" dirty="0">
                <a:latin typeface="Arial" pitchFamily="34" charset="0"/>
              </a:rPr>
              <a:t>.</a:t>
            </a:r>
          </a:p>
        </p:txBody>
      </p:sp>
      <p:grpSp>
        <p:nvGrpSpPr>
          <p:cNvPr id="93" name="Group 93"/>
          <p:cNvGrpSpPr>
            <a:grpSpLocks/>
          </p:cNvGrpSpPr>
          <p:nvPr/>
        </p:nvGrpSpPr>
        <p:grpSpPr>
          <a:xfrm>
            <a:off x="6030936" y="325437"/>
            <a:ext cx="3722664" cy="3465512"/>
            <a:chOff x="7097" y="513"/>
            <a:chExt cx="5863" cy="5457"/>
          </a:xfrm>
        </p:grpSpPr>
        <p:pic>
          <p:nvPicPr>
            <p:cNvPr id="94" name="Picture 94"/>
            <p:cNvPicPr>
              <a:picLocks noChangeAspect="1"/>
            </p:cNvPicPr>
            <p:nvPr/>
          </p:nvPicPr>
          <p:blipFill>
            <a:blip r:embed="rId4"/>
            <a:stretch/>
          </p:blipFill>
          <p:spPr>
            <a:xfrm>
              <a:off x="8987" y="3000"/>
              <a:ext cx="3972" cy="2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Picture 96">
              <a:hlinkClick r:id="rId5"/>
            </p:cNvPr>
            <p:cNvPicPr>
              <a:picLocks noChangeAspect="1"/>
            </p:cNvPicPr>
            <p:nvPr/>
          </p:nvPicPr>
          <p:blipFill>
            <a:blip r:embed="rId6"/>
            <a:stretch/>
          </p:blipFill>
          <p:spPr>
            <a:xfrm>
              <a:off x="7096" y="513"/>
              <a:ext cx="3840" cy="46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roup 98"/>
          <p:cNvGrpSpPr>
            <a:grpSpLocks/>
          </p:cNvGrpSpPr>
          <p:nvPr/>
        </p:nvGrpSpPr>
        <p:grpSpPr>
          <a:xfrm>
            <a:off x="2283431" y="4841753"/>
            <a:ext cx="8153400" cy="1255538"/>
            <a:chOff x="533400" y="4114800"/>
            <a:chExt cx="8153400" cy="2057400"/>
          </a:xfrm>
        </p:grpSpPr>
        <p:sp>
          <p:nvSpPr>
            <p:cNvPr id="99" name="Text Box 99"/>
            <p:cNvSpPr>
              <a:spLocks/>
            </p:cNvSpPr>
            <p:nvPr/>
          </p:nvSpPr>
          <p:spPr>
            <a:xfrm>
              <a:off x="533400" y="4114800"/>
              <a:ext cx="8153400" cy="2057400"/>
            </a:xfrm>
            <a:prstGeom prst="roundRect">
              <a:avLst>
                <a:gd name="adj" fmla="val 16667"/>
              </a:avLst>
            </a:prstGeom>
            <a:solidFill>
              <a:srgbClr val="FF99CC">
                <a:alpha val="70195"/>
              </a:srgbClr>
            </a:solidFill>
            <a:ln>
              <a:solidFill>
                <a:schemeClr val="tx1"/>
              </a:solidFill>
              <a:round/>
              <a:headEnd/>
              <a:tailEnd/>
            </a:ln>
          </p:spPr>
          <p:txBody>
            <a:bodyPr wrap="none" numCol="1" anchor="ctr"/>
            <a:lstStyle/>
            <a:p>
              <a:endParaRPr/>
            </a:p>
          </p:txBody>
        </p:sp>
        <p:sp>
          <p:nvSpPr>
            <p:cNvPr id="100" name="Text Box 100"/>
            <p:cNvSpPr>
              <a:spLocks/>
            </p:cNvSpPr>
            <p:nvPr/>
          </p:nvSpPr>
          <p:spPr>
            <a:xfrm>
              <a:off x="762000" y="4259264"/>
              <a:ext cx="7696200" cy="1111075"/>
            </a:xfrm>
            <a:prstGeom prst="rect">
              <a:avLst/>
            </a:prstGeom>
            <a:noFill/>
            <a:ln>
              <a:noFill/>
            </a:ln>
          </p:spPr>
          <p:txBody>
            <a:bodyPr numCol="1"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1941,1953,1965,1977,1989,2001, 2013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Snake is calm, wise and elegant.</a:t>
              </a:r>
            </a:p>
          </p:txBody>
        </p:sp>
      </p:grpSp>
      <p:sp>
        <p:nvSpPr>
          <p:cNvPr id="101" name="Text Box 101"/>
          <p:cNvSpPr>
            <a:spLocks/>
          </p:cNvSpPr>
          <p:nvPr/>
        </p:nvSpPr>
        <p:spPr>
          <a:xfrm flipV="1">
            <a:off x="7679207" y="3503891"/>
            <a:ext cx="762320" cy="375218"/>
          </a:xfrm>
          <a:prstGeom prst="line">
            <a:avLst/>
          </a:prstGeom>
          <a:noFill/>
          <a:ln>
            <a:solidFill>
              <a:srgbClr val="000000"/>
            </a:solidFill>
            <a:round/>
            <a:headEnd type="none"/>
            <a:tailEnd type="triangle"/>
          </a:ln>
        </p:spPr>
      </p:sp>
      <p:pic>
        <p:nvPicPr>
          <p:cNvPr id="102" name="Picture 102"/>
          <p:cNvPicPr>
            <a:picLocks noChangeAspect="1"/>
          </p:cNvPicPr>
          <p:nvPr/>
        </p:nvPicPr>
        <p:blipFill>
          <a:blip r:embed="rId7"/>
          <a:stretch/>
        </p:blipFill>
        <p:spPr>
          <a:xfrm>
            <a:off x="9334500" y="0"/>
            <a:ext cx="12573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Box 92">
            <a:extLst>
              <a:ext uri="{FF2B5EF4-FFF2-40B4-BE49-F238E27FC236}">
                <a16:creationId xmlns:a16="http://schemas.microsoft.com/office/drawing/2014/main" xmlns="" id="{B407303C-FCE7-4965-BABF-CC9BF931536E}"/>
              </a:ext>
            </a:extLst>
          </p:cNvPr>
          <p:cNvSpPr txBox="1">
            <a:spLocks/>
          </p:cNvSpPr>
          <p:nvPr/>
        </p:nvSpPr>
        <p:spPr>
          <a:xfrm>
            <a:off x="3243892" y="432068"/>
            <a:ext cx="1981200" cy="28336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dirty="0">
                <a:latin typeface="Segoe Print" pitchFamily="2" charset="0"/>
              </a:rPr>
              <a:t>shé</a:t>
            </a:r>
          </a:p>
          <a:p>
            <a:pPr algn="ctr">
              <a:spcBef>
                <a:spcPct val="50000"/>
              </a:spcBef>
            </a:pPr>
            <a:r>
              <a:rPr lang="en-US" sz="7200" b="1" dirty="0">
                <a:latin typeface="楷体" charset="-122"/>
                <a:ea typeface="楷体" charset="-122"/>
              </a:rPr>
              <a:t>蛇</a:t>
            </a:r>
            <a:r>
              <a:rPr lang="en-US" sz="7200" dirty="0">
                <a:latin typeface="Times New Roman" pitchFamily="18" charset="0"/>
              </a:rPr>
              <a:t> </a:t>
            </a: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29692" y="1490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5790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0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6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531866" y="342703"/>
            <a:ext cx="4735443" cy="3643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Text Box 108"/>
          <p:cNvSpPr>
            <a:spLocks/>
          </p:cNvSpPr>
          <p:nvPr/>
        </p:nvSpPr>
        <p:spPr>
          <a:xfrm>
            <a:off x="2589577" y="3854273"/>
            <a:ext cx="7500012" cy="830997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4800" u="sng" dirty="0">
                <a:latin typeface="Arial" pitchFamily="34" charset="0"/>
              </a:rPr>
              <a:t>Mum </a:t>
            </a:r>
            <a:r>
              <a:rPr lang="en-US" sz="3600" dirty="0">
                <a:latin typeface="Arial" pitchFamily="34" charset="0"/>
              </a:rPr>
              <a:t>rides a horse.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</a:rPr>
              <a:t>. </a:t>
            </a:r>
          </a:p>
        </p:txBody>
      </p:sp>
      <p:grpSp>
        <p:nvGrpSpPr>
          <p:cNvPr id="109" name="Group 109"/>
          <p:cNvGrpSpPr>
            <a:grpSpLocks/>
          </p:cNvGrpSpPr>
          <p:nvPr/>
        </p:nvGrpSpPr>
        <p:grpSpPr>
          <a:xfrm>
            <a:off x="2262883" y="4961430"/>
            <a:ext cx="8153400" cy="2257425"/>
            <a:chOff x="533400" y="4114800"/>
            <a:chExt cx="8153400" cy="2257516"/>
          </a:xfrm>
        </p:grpSpPr>
        <p:sp>
          <p:nvSpPr>
            <p:cNvPr id="110" name="Text Box 110"/>
            <p:cNvSpPr>
              <a:spLocks/>
            </p:cNvSpPr>
            <p:nvPr/>
          </p:nvSpPr>
          <p:spPr>
            <a:xfrm>
              <a:off x="533400" y="4114800"/>
              <a:ext cx="8153400" cy="1565830"/>
            </a:xfrm>
            <a:prstGeom prst="roundRect">
              <a:avLst>
                <a:gd name="adj" fmla="val 16667"/>
              </a:avLst>
            </a:prstGeom>
            <a:solidFill>
              <a:srgbClr val="FF99CC">
                <a:alpha val="70195"/>
              </a:srgbClr>
            </a:solidFill>
            <a:ln>
              <a:solidFill>
                <a:schemeClr val="tx1"/>
              </a:solidFill>
              <a:round/>
              <a:headEnd/>
              <a:tailEnd/>
            </a:ln>
          </p:spPr>
          <p:txBody>
            <a:bodyPr wrap="none" numCol="1" anchor="ctr"/>
            <a:lstStyle/>
            <a:p>
              <a:endParaRPr/>
            </a:p>
          </p:txBody>
        </p:sp>
        <p:sp>
          <p:nvSpPr>
            <p:cNvPr id="111" name="Text Box 111"/>
            <p:cNvSpPr>
              <a:spLocks/>
            </p:cNvSpPr>
            <p:nvPr/>
          </p:nvSpPr>
          <p:spPr>
            <a:xfrm>
              <a:off x="720579" y="4238716"/>
              <a:ext cx="7696200" cy="2133600"/>
            </a:xfrm>
            <a:prstGeom prst="rect">
              <a:avLst/>
            </a:prstGeom>
            <a:noFill/>
            <a:ln>
              <a:noFill/>
            </a:ln>
          </p:spPr>
          <p:txBody>
            <a:bodyPr numCol="1"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1942,1954,1966,1978,1990,2002, 2014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dirty="0">
                <a:latin typeface="Arial" pitchFamily="34" charset="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Horse is popular, independent and fun.</a:t>
              </a:r>
            </a:p>
          </p:txBody>
        </p:sp>
      </p:grpSp>
      <p:pic>
        <p:nvPicPr>
          <p:cNvPr id="112" name="Picture 11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9334500" y="0"/>
            <a:ext cx="12573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05">
            <a:extLst>
              <a:ext uri="{FF2B5EF4-FFF2-40B4-BE49-F238E27FC236}">
                <a16:creationId xmlns:a16="http://schemas.microsoft.com/office/drawing/2014/main" xmlns="" id="{C087CBA4-B547-496D-82DC-239692770DF4}"/>
              </a:ext>
            </a:extLst>
          </p:cNvPr>
          <p:cNvSpPr txBox="1">
            <a:spLocks/>
          </p:cNvSpPr>
          <p:nvPr/>
        </p:nvSpPr>
        <p:spPr>
          <a:xfrm>
            <a:off x="3295081" y="475927"/>
            <a:ext cx="1912292" cy="27699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dirty="0">
                <a:latin typeface="Segoe Print" pitchFamily="2" charset="0"/>
              </a:rPr>
              <a:t>mǎ</a:t>
            </a:r>
          </a:p>
          <a:p>
            <a:pPr algn="ctr">
              <a:spcBef>
                <a:spcPct val="50000"/>
              </a:spcBef>
            </a:pPr>
            <a:r>
              <a:rPr lang="en-US" sz="7200" b="1" dirty="0">
                <a:latin typeface="楷体" charset="-122"/>
                <a:ea typeface="楷体" charset="-122"/>
              </a:rPr>
              <a:t>马</a:t>
            </a: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25363" y="13926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837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6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1981200" y="440824"/>
            <a:ext cx="4440537" cy="353904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Text Box 118"/>
          <p:cNvSpPr>
            <a:spLocks/>
          </p:cNvSpPr>
          <p:nvPr/>
        </p:nvSpPr>
        <p:spPr>
          <a:xfrm>
            <a:off x="2665341" y="3979867"/>
            <a:ext cx="7775718" cy="1015663"/>
          </a:xfrm>
          <a:prstGeom prst="rect">
            <a:avLst/>
          </a:prstGeom>
          <a:noFill/>
          <a:ln>
            <a:noFill/>
          </a:ln>
        </p:spPr>
        <p:txBody>
          <a:bodyPr wrap="square" numCol="1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4000" dirty="0">
                <a:latin typeface="Arial" pitchFamily="34" charset="0"/>
              </a:rPr>
              <a:t>A </a:t>
            </a:r>
            <a:r>
              <a:rPr lang="en-US" sz="6000" u="sng" dirty="0">
                <a:latin typeface="Arial" pitchFamily="34" charset="0"/>
              </a:rPr>
              <a:t>young </a:t>
            </a:r>
            <a:r>
              <a:rPr lang="en-US" sz="4000" dirty="0">
                <a:latin typeface="Arial" pitchFamily="34" charset="0"/>
              </a:rPr>
              <a:t>sheep is lamb.</a:t>
            </a:r>
            <a:r>
              <a:rPr lang="en-US" sz="4000" dirty="0">
                <a:solidFill>
                  <a:schemeClr val="bg1"/>
                </a:solidFill>
                <a:latin typeface="Arial" pitchFamily="34" charset="0"/>
              </a:rPr>
              <a:t>.</a:t>
            </a:r>
          </a:p>
        </p:txBody>
      </p:sp>
      <p:grpSp>
        <p:nvGrpSpPr>
          <p:cNvPr id="119" name="Group 119"/>
          <p:cNvGrpSpPr>
            <a:grpSpLocks/>
          </p:cNvGrpSpPr>
          <p:nvPr/>
        </p:nvGrpSpPr>
        <p:grpSpPr>
          <a:xfrm>
            <a:off x="1981200" y="5088399"/>
            <a:ext cx="8686800" cy="1769600"/>
            <a:chOff x="461246" y="5426325"/>
            <a:chExt cx="8225554" cy="2383807"/>
          </a:xfrm>
        </p:grpSpPr>
        <p:sp>
          <p:nvSpPr>
            <p:cNvPr id="120" name="Text Box 120"/>
            <p:cNvSpPr>
              <a:spLocks/>
            </p:cNvSpPr>
            <p:nvPr/>
          </p:nvSpPr>
          <p:spPr>
            <a:xfrm>
              <a:off x="461246" y="5426325"/>
              <a:ext cx="8153400" cy="2057400"/>
            </a:xfrm>
            <a:prstGeom prst="roundRect">
              <a:avLst>
                <a:gd name="adj" fmla="val 16667"/>
              </a:avLst>
            </a:prstGeom>
            <a:solidFill>
              <a:srgbClr val="FF99CC">
                <a:alpha val="70195"/>
              </a:srgbClr>
            </a:solidFill>
            <a:ln>
              <a:solidFill>
                <a:schemeClr val="tx1"/>
              </a:solidFill>
              <a:round/>
              <a:headEnd/>
              <a:tailEnd/>
            </a:ln>
          </p:spPr>
          <p:txBody>
            <a:bodyPr wrap="none" numCol="1" anchor="ctr"/>
            <a:lstStyle/>
            <a:p>
              <a:endParaRPr/>
            </a:p>
          </p:txBody>
        </p:sp>
        <p:sp>
          <p:nvSpPr>
            <p:cNvPr id="121" name="Text Box 121"/>
            <p:cNvSpPr>
              <a:spLocks/>
            </p:cNvSpPr>
            <p:nvPr/>
          </p:nvSpPr>
          <p:spPr>
            <a:xfrm>
              <a:off x="685800" y="5676532"/>
              <a:ext cx="8001000" cy="2133600"/>
            </a:xfrm>
            <a:prstGeom prst="rect">
              <a:avLst/>
            </a:prstGeom>
            <a:noFill/>
            <a:ln>
              <a:noFill/>
            </a:ln>
          </p:spPr>
          <p:txBody>
            <a:bodyPr numCol="1"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1943,1955,1967,1979,1991,2003, 2015</a:t>
              </a:r>
            </a:p>
            <a:p>
              <a:pPr marL="342900" indent="-342900">
                <a:spcBef>
                  <a:spcPct val="20000"/>
                </a:spcBef>
              </a:pPr>
              <a:endParaRPr lang="en-US" sz="1200" dirty="0">
                <a:latin typeface="Arial" pitchFamily="34" charset="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3200" dirty="0">
                  <a:latin typeface="Arial" pitchFamily="34" charset="0"/>
                </a:rPr>
                <a:t>Sheep is artistic, loving and tender-hearted</a:t>
              </a:r>
              <a:r>
                <a:rPr lang="en-US" sz="3200" dirty="0">
                  <a:solidFill>
                    <a:schemeClr val="bg1"/>
                  </a:solidFill>
                  <a:latin typeface="Arial" pitchFamily="34" charset="0"/>
                </a:rPr>
                <a:t>.</a:t>
              </a:r>
            </a:p>
          </p:txBody>
        </p:sp>
      </p:grpSp>
      <p:pic>
        <p:nvPicPr>
          <p:cNvPr id="122" name="Picture 122"/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9334500" y="0"/>
            <a:ext cx="12573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115">
            <a:extLst>
              <a:ext uri="{FF2B5EF4-FFF2-40B4-BE49-F238E27FC236}">
                <a16:creationId xmlns:a16="http://schemas.microsoft.com/office/drawing/2014/main" xmlns="" id="{4ACB8BEA-69BD-4853-B050-147FEB5D4B49}"/>
              </a:ext>
            </a:extLst>
          </p:cNvPr>
          <p:cNvSpPr txBox="1">
            <a:spLocks/>
          </p:cNvSpPr>
          <p:nvPr/>
        </p:nvSpPr>
        <p:spPr>
          <a:xfrm>
            <a:off x="6754188" y="932660"/>
            <a:ext cx="2438400" cy="295433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dirty="0">
                <a:latin typeface="Segoe Print" pitchFamily="2" charset="0"/>
              </a:rPr>
              <a:t>yáng</a:t>
            </a:r>
          </a:p>
          <a:p>
            <a:pPr algn="ctr">
              <a:spcBef>
                <a:spcPct val="50000"/>
              </a:spcBef>
            </a:pPr>
            <a:r>
              <a:rPr lang="en-US" sz="8000" b="1" dirty="0">
                <a:latin typeface="楷体" charset="-122"/>
                <a:ea typeface="楷体" charset="-122"/>
              </a:rPr>
              <a:t>羊</a:t>
            </a:r>
          </a:p>
        </p:txBody>
      </p:sp>
      <p:pic>
        <p:nvPicPr>
          <p:cNvPr id="2" name="已录下的声音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68588" y="2008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87405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8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8" grpId="0"/>
      <p:bldP spid="1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492</Words>
  <Application>Microsoft Office PowerPoint</Application>
  <PresentationFormat>Custom</PresentationFormat>
  <Paragraphs>109</Paragraphs>
  <Slides>15</Slides>
  <Notes>3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Angela</cp:lastModifiedBy>
  <cp:revision>65</cp:revision>
  <dcterms:created xsi:type="dcterms:W3CDTF">2019-10-01T16:31:39Z</dcterms:created>
  <dcterms:modified xsi:type="dcterms:W3CDTF">2020-05-07T11:11:26Z</dcterms:modified>
</cp:coreProperties>
</file>