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2" r:id="rId5"/>
    <p:sldId id="261" r:id="rId6"/>
    <p:sldId id="263" r:id="rId7"/>
    <p:sldId id="278" r:id="rId8"/>
    <p:sldId id="265" r:id="rId9"/>
    <p:sldId id="267" r:id="rId10"/>
    <p:sldId id="277" r:id="rId11"/>
    <p:sldId id="27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9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A14B1-9E0D-4413-A862-7A85DB6CA3FC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99AC-AC86-42C7-BA86-79982832E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60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5F9A-1932-40DB-81D5-42B6C7C8D3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5F9A-1932-40DB-81D5-42B6C7C8D378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F9FD-C5F8-401A-AC7E-3C392F52C12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3.png"/><Relationship Id="rId5" Type="http://schemas.microsoft.com/office/2007/relationships/media" Target="../media/media3.m4a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6.m4a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audio" Target="../media/media6.m4a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2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9"/>
            <a:ext cx="12192000" cy="6903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52400" y="328613"/>
            <a:ext cx="3962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1000" b="1" i="1" dirty="0">
                <a:solidFill>
                  <a:srgbClr val="FFFFFF"/>
                </a:solidFill>
              </a:rPr>
              <a:t>Office of the Vice Provost for International Programs</a:t>
            </a:r>
            <a:endParaRPr lang="en-US" altLang="zh-CN" dirty="0"/>
          </a:p>
        </p:txBody>
      </p:sp>
      <p:sp>
        <p:nvSpPr>
          <p:cNvPr id="9" name="Rounded Rectangle 9"/>
          <p:cNvSpPr/>
          <p:nvPr/>
        </p:nvSpPr>
        <p:spPr>
          <a:xfrm>
            <a:off x="6499411" y="1973262"/>
            <a:ext cx="1122829" cy="1014411"/>
          </a:xfrm>
          <a:prstGeom prst="roundRect">
            <a:avLst/>
          </a:prstGeom>
          <a:solidFill>
            <a:srgbClr val="6F0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mtClean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Rounded Rectangle 10"/>
          <p:cNvSpPr/>
          <p:nvPr/>
        </p:nvSpPr>
        <p:spPr>
          <a:xfrm>
            <a:off x="1266825" y="1973263"/>
            <a:ext cx="1019175" cy="96361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mtClean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47713" y="3063875"/>
            <a:ext cx="2057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hóngsè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红色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630488" y="1990725"/>
            <a:ext cx="53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105400" y="1973263"/>
            <a:ext cx="91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2971800" y="3248541"/>
            <a:ext cx="2057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lánsè</a:t>
            </a:r>
            <a:endParaRPr lang="en-US" altLang="zh-C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蓝色</a:t>
            </a:r>
            <a:endParaRPr lang="en-US" altLang="zh-C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</a:p>
        </p:txBody>
      </p:sp>
      <p:sp>
        <p:nvSpPr>
          <p:cNvPr id="15" name="Rounded Rectangle 16"/>
          <p:cNvSpPr/>
          <p:nvPr/>
        </p:nvSpPr>
        <p:spPr>
          <a:xfrm>
            <a:off x="3490913" y="1936750"/>
            <a:ext cx="1019175" cy="9683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mtClean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5981700" y="3133725"/>
            <a:ext cx="2057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zǐsè</a:t>
            </a:r>
            <a:endParaRPr lang="en-US" altLang="zh-CN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紫色</a:t>
            </a:r>
            <a:endParaRPr lang="en-US" altLang="zh-CN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711" y="222672"/>
            <a:ext cx="3524250" cy="64103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33977" y="582613"/>
            <a:ext cx="378699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紫色的旗袍</a:t>
            </a:r>
            <a:r>
              <a:rPr lang="en-US" altLang="zh-CN" sz="2000" b="1" dirty="0"/>
              <a:t> </a:t>
            </a:r>
            <a:r>
              <a:rPr lang="en-US" altLang="zh-CN" sz="2000" b="1" dirty="0" smtClean="0"/>
              <a:t>the purple cheongsam</a:t>
            </a:r>
          </a:p>
          <a:p>
            <a:r>
              <a:rPr lang="zh-CN" altLang="en-US" sz="2000" b="1" dirty="0" smtClean="0"/>
              <a:t>（</a:t>
            </a:r>
            <a:r>
              <a:rPr lang="en-US" altLang="zh-CN" sz="2000" b="1" dirty="0" err="1"/>
              <a:t>Zǐsè</a:t>
            </a:r>
            <a:r>
              <a:rPr lang="en-US" altLang="zh-CN" sz="2000" b="1" dirty="0"/>
              <a:t> de </a:t>
            </a:r>
            <a:r>
              <a:rPr lang="en-US" altLang="zh-CN" sz="2000" b="1" dirty="0" err="1"/>
              <a:t>qípáo</a:t>
            </a:r>
            <a:r>
              <a:rPr lang="zh-CN" altLang="en-US" sz="2000" b="1" dirty="0" smtClean="0"/>
              <a:t>）</a:t>
            </a:r>
            <a:endParaRPr lang="zh-CN" altLang="en-US" sz="2000" b="1" dirty="0"/>
          </a:p>
        </p:txBody>
      </p:sp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4798" y="22875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内容占位符 4"/>
          <p:cNvGraphicFramePr>
            <a:graphicFrameLocks noGrp="1"/>
          </p:cNvGraphicFramePr>
          <p:nvPr>
            <p:ph idx="1"/>
          </p:nvPr>
        </p:nvGraphicFramePr>
        <p:xfrm>
          <a:off x="1007120" y="566783"/>
          <a:ext cx="10362687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2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56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Pinyin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lvl="0"/>
                      <a:r>
                        <a:rPr lang="zh-CN" altLang="en-US" sz="32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黑 色</a:t>
                      </a:r>
                      <a:endParaRPr lang="zh-CN" altLang="en-US" sz="3200" b="1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 smtClean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hēi</a:t>
                      </a:r>
                      <a:r>
                        <a:rPr lang="en-US" altLang="zh-CN" sz="3200" b="1" dirty="0" smtClean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CN" sz="3200" b="1" dirty="0" err="1" smtClean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sè</a:t>
                      </a:r>
                      <a:endParaRPr lang="en-US" altLang="zh-CN" sz="3200" b="1" dirty="0" smtClean="0"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白 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AU" altLang="zh-CN" sz="3200" b="1" dirty="0" err="1" smtClean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bái</a:t>
                      </a:r>
                      <a:r>
                        <a:rPr lang="en-AU" altLang="zh-CN" sz="3200" b="1" dirty="0" smtClean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AU" altLang="zh-CN" sz="3200" b="1" dirty="0" err="1" smtClean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sè</a:t>
                      </a:r>
                      <a:r>
                        <a:rPr lang="en-AU" altLang="zh-CN" sz="3200" b="1" dirty="0" smtClean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107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红色</a:t>
                      </a:r>
                      <a:endParaRPr lang="en-US" altLang="zh-CN" sz="3200" b="1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 smtClean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hóng</a:t>
                      </a:r>
                      <a:r>
                        <a:rPr lang="en-US" altLang="zh-CN" sz="3200" b="1" dirty="0" smtClean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CN" sz="3200" b="1" dirty="0" err="1" smtClean="0"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sè</a:t>
                      </a:r>
                      <a:endParaRPr lang="en-US" altLang="zh-CN" sz="3200" b="1" dirty="0" smtClean="0"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 smtClean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蓝色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lán</a:t>
                      </a:r>
                      <a:r>
                        <a:rPr lang="en-US" altLang="zh-CN" sz="3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altLang="zh-CN" sz="32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sè</a:t>
                      </a:r>
                      <a:endParaRPr lang="en-US" altLang="zh-CN" sz="32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r>
                        <a:rPr lang="zh-CN" altLang="en-US" sz="3200" b="1" dirty="0" smtClean="0">
                          <a:solidFill>
                            <a:srgbClr val="00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黄 色</a:t>
                      </a:r>
                      <a:endParaRPr lang="zh-CN" altLang="en-US" sz="3200" dirty="0"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huáng</a:t>
                      </a:r>
                      <a:r>
                        <a:rPr lang="en-US" altLang="zh-CN" sz="32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CN" sz="3200" b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隶书" panose="02010509060101010101" pitchFamily="49" charset="-122"/>
                          <a:cs typeface="Times New Roman" panose="02020603050405020304" pitchFamily="18" charset="0"/>
                        </a:rPr>
                        <a:t>sè</a:t>
                      </a:r>
                      <a:endParaRPr lang="en-US" altLang="zh-CN" sz="32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隶书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yellow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绿</a:t>
                      </a:r>
                      <a:r>
                        <a:rPr lang="en-US" altLang="zh-CN" sz="32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32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lǜ</a:t>
                      </a:r>
                      <a:r>
                        <a:rPr lang="en-US" altLang="zh-C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sè</a:t>
                      </a:r>
                      <a:endParaRPr lang="en-US" altLang="zh-CN" sz="3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Green 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紫</a:t>
                      </a:r>
                      <a:r>
                        <a:rPr lang="en-US" altLang="zh-CN" sz="32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3200" b="1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色</a:t>
                      </a:r>
                      <a:endParaRPr lang="zh-CN" altLang="en-US" sz="3200" b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zǐ</a:t>
                      </a:r>
                      <a:r>
                        <a:rPr lang="en-US" altLang="zh-C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altLang="zh-CN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sè</a:t>
                      </a:r>
                      <a:endParaRPr lang="en-US" altLang="zh-CN" sz="3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purple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这是什么颜色？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zhè</a:t>
                      </a:r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shì</a:t>
                      </a:r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shí</a:t>
                      </a:r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 </a:t>
                      </a:r>
                      <a:r>
                        <a:rPr lang="en-US" altLang="zh-CN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yán</a:t>
                      </a:r>
                      <a:r>
                        <a:rPr lang="en-US" altLang="zh-CN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sè</a:t>
                      </a:r>
                      <a:r>
                        <a:rPr lang="zh-CN" alt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？</a:t>
                      </a:r>
                      <a:endParaRPr lang="en-US" altLang="zh-CN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</a:t>
                      </a:r>
                      <a:r>
                        <a:rPr lang="en-US" altLang="zh-CN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</a:t>
                      </a:r>
                      <a:r>
                        <a:rPr lang="en-US" altLang="zh-C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 it?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这是</a:t>
                      </a:r>
                      <a:r>
                        <a:rPr lang="en-US" altLang="zh-CN" sz="32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altLang="zh-CN" sz="3200" b="1" dirty="0" err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colour</a:t>
                      </a:r>
                      <a:r>
                        <a:rPr lang="en-US" altLang="zh-CN" sz="32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3200" b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zhè</a:t>
                      </a:r>
                      <a:r>
                        <a:rPr lang="en-US" altLang="zh-C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shì</a:t>
                      </a:r>
                      <a:r>
                        <a:rPr lang="en-US" altLang="zh-C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altLang="zh-CN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</a:t>
                      </a:r>
                      <a:r>
                        <a:rPr lang="zh-CN" alt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CN" sz="3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is… .</a:t>
                      </a:r>
                      <a:endParaRPr lang="zh-CN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1950" y="5227607"/>
            <a:ext cx="516148" cy="516148"/>
          </a:xfrm>
          <a:prstGeom prst="rect">
            <a:avLst/>
          </a:prstGeom>
        </p:spPr>
      </p:pic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91950" y="5841835"/>
            <a:ext cx="516148" cy="51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6716" y="2131886"/>
            <a:ext cx="5029068" cy="2889562"/>
          </a:xfrm>
        </p:spPr>
        <p:txBody>
          <a:bodyPr/>
          <a:lstStyle/>
          <a:p>
            <a:r>
              <a:rPr lang="en-US" altLang="zh-CN" dirty="0" smtClean="0"/>
              <a:t>Black   </a:t>
            </a:r>
            <a:r>
              <a:rPr lang="en-US" altLang="zh-CN" dirty="0" smtClean="0">
                <a:solidFill>
                  <a:srgbClr val="FF0000"/>
                </a:solidFill>
              </a:rPr>
              <a:t>color</a:t>
            </a:r>
            <a:r>
              <a:rPr lang="en-US" altLang="zh-CN" dirty="0" smtClean="0"/>
              <a:t>       </a:t>
            </a:r>
            <a:r>
              <a:rPr lang="en-US" altLang="zh-CN" sz="3200" b="1" dirty="0" err="1" smtClean="0">
                <a:latin typeface="Tahoma" panose="020B0604030504040204" pitchFamily="34" charset="0"/>
                <a:ea typeface="隶书" panose="02010509060101010101" pitchFamily="49" charset="-122"/>
              </a:rPr>
              <a:t>hēi</a:t>
            </a:r>
            <a:r>
              <a:rPr lang="en-US" altLang="zh-CN" sz="3200" b="1" dirty="0" smtClean="0">
                <a:latin typeface="Tahoma" panose="020B0604030504040204" pitchFamily="34" charset="0"/>
                <a:ea typeface="隶书" panose="02010509060101010101" pitchFamily="49" charset="-122"/>
              </a:rPr>
              <a:t>     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White  </a:t>
            </a:r>
            <a:r>
              <a:rPr lang="en-US" altLang="zh-CN" dirty="0" smtClean="0">
                <a:solidFill>
                  <a:srgbClr val="FF0000"/>
                </a:solidFill>
              </a:rPr>
              <a:t>color</a:t>
            </a:r>
            <a:r>
              <a:rPr lang="en-US" altLang="zh-CN" dirty="0" smtClean="0"/>
              <a:t>       </a:t>
            </a:r>
            <a:r>
              <a:rPr lang="en-AU" altLang="zh-CN" sz="3200" b="1" dirty="0" err="1" smtClean="0">
                <a:latin typeface="Tahoma" panose="020B0604030504040204" pitchFamily="34" charset="0"/>
                <a:ea typeface="隶书" panose="02010509060101010101" pitchFamily="49" charset="-122"/>
              </a:rPr>
              <a:t>bái</a:t>
            </a:r>
            <a:r>
              <a:rPr lang="en-AU" altLang="zh-CN" sz="3200" b="1" dirty="0" smtClean="0">
                <a:latin typeface="Tahoma" panose="020B0604030504040204" pitchFamily="34" charset="0"/>
                <a:ea typeface="隶书" panose="02010509060101010101" pitchFamily="49" charset="-122"/>
              </a:rPr>
              <a:t>      </a:t>
            </a:r>
            <a:r>
              <a:rPr lang="en-AU" altLang="zh-CN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r>
              <a:rPr lang="en-AU" altLang="zh-CN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/>
              <a:t>B</a:t>
            </a:r>
            <a:r>
              <a:rPr lang="en-US" altLang="zh-CN" dirty="0" smtClean="0"/>
              <a:t>lue     </a:t>
            </a:r>
            <a:r>
              <a:rPr lang="en-US" altLang="zh-CN" dirty="0" smtClean="0">
                <a:solidFill>
                  <a:srgbClr val="FF0000"/>
                </a:solidFill>
              </a:rPr>
              <a:t>color</a:t>
            </a:r>
            <a:r>
              <a:rPr lang="en-US" altLang="zh-CN" dirty="0" smtClean="0"/>
              <a:t>      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lán</a:t>
            </a:r>
            <a:r>
              <a:rPr lang="en-US" altLang="zh-CN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   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endParaRPr lang="en-US" altLang="zh-CN" sz="3200" b="1" dirty="0">
              <a:solidFill>
                <a:srgbClr val="FF0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r>
              <a:rPr lang="en-US" altLang="zh-CN" dirty="0" smtClean="0"/>
              <a:t>Red      </a:t>
            </a:r>
            <a:r>
              <a:rPr lang="en-US" altLang="zh-CN" dirty="0" smtClean="0">
                <a:solidFill>
                  <a:srgbClr val="FF0000"/>
                </a:solidFill>
              </a:rPr>
              <a:t>color </a:t>
            </a:r>
            <a:r>
              <a:rPr lang="en-US" altLang="zh-CN" dirty="0" smtClean="0"/>
              <a:t>      </a:t>
            </a:r>
            <a:r>
              <a:rPr lang="en-US" altLang="zh-CN" sz="3200" b="1" dirty="0" err="1" smtClean="0">
                <a:latin typeface="Tahoma" panose="020B0604030504040204" pitchFamily="34" charset="0"/>
                <a:ea typeface="隶书" panose="02010509060101010101" pitchFamily="49" charset="-122"/>
              </a:rPr>
              <a:t>hóng</a:t>
            </a:r>
            <a:r>
              <a:rPr lang="en-US" altLang="zh-CN" sz="3200" b="1" dirty="0" smtClean="0">
                <a:latin typeface="Tahoma" panose="020B0604030504040204" pitchFamily="34" charset="0"/>
                <a:ea typeface="隶书" panose="02010509060101010101" pitchFamily="49" charset="-122"/>
              </a:rPr>
              <a:t>   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endParaRPr lang="en-US" altLang="zh-CN" sz="3200" b="1" dirty="0" smtClean="0">
              <a:solidFill>
                <a:srgbClr val="FF0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r>
              <a:rPr lang="en-US" altLang="zh-CN" sz="3200" b="1" dirty="0" smtClean="0">
                <a:latin typeface="Tahoma" panose="020B0604030504040204" pitchFamily="34" charset="0"/>
                <a:ea typeface="隶书" panose="02010509060101010101" pitchFamily="49" charset="-122"/>
              </a:rPr>
              <a:t>…</a:t>
            </a:r>
            <a:endParaRPr lang="en-US" altLang="zh-CN" sz="3200" b="1" dirty="0"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642702" y="1354129"/>
            <a:ext cx="4495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Arial Black" panose="020B0A04020102020204" pitchFamily="34" charset="0"/>
              </a:rPr>
              <a:t>English</a:t>
            </a:r>
            <a:endParaRPr lang="zh-CN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38384" y="1389065"/>
            <a:ext cx="24961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 Black" panose="020B0A04020102020204" pitchFamily="34" charset="0"/>
              </a:rPr>
              <a:t>Chinese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内容占位符 2"/>
          <p:cNvSpPr txBox="1"/>
          <p:nvPr/>
        </p:nvSpPr>
        <p:spPr>
          <a:xfrm>
            <a:off x="1626833" y="2205450"/>
            <a:ext cx="2971722" cy="28895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469900" lvl="0" indent="-469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lvl="1" indent="-436245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lvl="2" indent="-39497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4180" lvl="3" indent="-3873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4230" lvl="4" indent="-39878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Black </a:t>
            </a:r>
          </a:p>
          <a:p>
            <a:r>
              <a:rPr lang="en-US" altLang="zh-CN" dirty="0"/>
              <a:t>White </a:t>
            </a:r>
          </a:p>
          <a:p>
            <a:r>
              <a:rPr lang="en-US" altLang="zh-CN" dirty="0"/>
              <a:t>Blue </a:t>
            </a:r>
          </a:p>
          <a:p>
            <a:r>
              <a:rPr lang="en-US" altLang="zh-CN" dirty="0"/>
              <a:t>Red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…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2694" y="0"/>
            <a:ext cx="5229225" cy="933450"/>
          </a:xfrm>
          <a:prstGeom prst="rect">
            <a:avLst/>
          </a:prstGeom>
        </p:spPr>
      </p:pic>
      <p:pic>
        <p:nvPicPr>
          <p:cNvPr id="8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56985" y="2096951"/>
            <a:ext cx="498894" cy="498894"/>
          </a:xfrm>
          <a:prstGeom prst="rect">
            <a:avLst/>
          </a:prstGeom>
        </p:spPr>
      </p:pic>
      <p:pic>
        <p:nvPicPr>
          <p:cNvPr id="9" name="已录下的声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03044" y="2665716"/>
            <a:ext cx="507521" cy="507521"/>
          </a:xfrm>
          <a:prstGeom prst="rect">
            <a:avLst/>
          </a:prstGeom>
        </p:spPr>
      </p:pic>
      <p:pic>
        <p:nvPicPr>
          <p:cNvPr id="10" name="已录下的声音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72399" y="3265471"/>
            <a:ext cx="508958" cy="508958"/>
          </a:xfrm>
          <a:prstGeom prst="rect">
            <a:avLst/>
          </a:prstGeom>
        </p:spPr>
      </p:pic>
      <p:pic>
        <p:nvPicPr>
          <p:cNvPr id="11" name="已录下的声音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75784" y="3866663"/>
            <a:ext cx="468329" cy="468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/>
          <p:nvPr/>
        </p:nvSpPr>
        <p:spPr>
          <a:xfrm>
            <a:off x="882328" y="476851"/>
            <a:ext cx="2334293" cy="1938992"/>
          </a:xfrm>
          <a:prstGeom prst="rect">
            <a:avLst/>
          </a:prstGeom>
          <a:noFill/>
          <a:ln w="1016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4000" b="1" dirty="0" err="1">
                <a:latin typeface="Tahoma" panose="020B0604030504040204" pitchFamily="34" charset="0"/>
                <a:ea typeface="隶书" panose="02010509060101010101" pitchFamily="49" charset="-122"/>
              </a:rPr>
              <a:t>hēi</a:t>
            </a:r>
            <a:r>
              <a:rPr lang="en-US" altLang="zh-CN" sz="4000" b="1" dirty="0">
                <a:latin typeface="Tahoma" panose="020B0604030504040204" pitchFamily="34" charset="0"/>
                <a:ea typeface="隶书" panose="02010509060101010101" pitchFamily="49" charset="-122"/>
              </a:rPr>
              <a:t>     </a:t>
            </a:r>
            <a:r>
              <a:rPr lang="en-US" altLang="zh-CN" sz="4000" b="1" dirty="0" err="1"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endParaRPr lang="en-US" altLang="zh-CN" sz="4000" b="1" dirty="0"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lvl="0" algn="ctr"/>
            <a:r>
              <a:rPr lang="zh-CN" altLang="en-US" sz="4000" b="1" dirty="0">
                <a:latin typeface="Tahoma" panose="020B0604030504040204" pitchFamily="34" charset="0"/>
                <a:ea typeface="隶书" panose="02010509060101010101" pitchFamily="49" charset="-122"/>
              </a:rPr>
              <a:t>黑  </a:t>
            </a:r>
            <a:r>
              <a:rPr lang="en-US" altLang="zh-CN" sz="4000" b="1" dirty="0">
                <a:latin typeface="Tahoma" panose="020B0604030504040204" pitchFamily="34" charset="0"/>
                <a:ea typeface="隶书" panose="02010509060101010101" pitchFamily="49" charset="-122"/>
              </a:rPr>
              <a:t>     </a:t>
            </a:r>
            <a:r>
              <a:rPr lang="zh-CN" altLang="en-US" sz="4000" b="1" dirty="0" smtClean="0">
                <a:latin typeface="Tahoma" panose="020B0604030504040204" pitchFamily="34" charset="0"/>
                <a:ea typeface="隶书" panose="02010509060101010101" pitchFamily="49" charset="-122"/>
              </a:rPr>
              <a:t>色</a:t>
            </a:r>
            <a:endParaRPr lang="en-US" altLang="zh-CN" sz="4000" b="1" dirty="0" smtClean="0"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lvl="0" algn="ctr"/>
            <a:r>
              <a:rPr lang="en-US" altLang="zh-CN" sz="4000" b="1" dirty="0" smtClean="0"/>
              <a:t>black</a:t>
            </a:r>
            <a:endParaRPr lang="zh-CN" altLang="en-US" sz="4000" b="1" dirty="0"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pic>
        <p:nvPicPr>
          <p:cNvPr id="11" name="内容占位符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699">
            <a:off x="9322734" y="14483"/>
            <a:ext cx="2714105" cy="40068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625" y="3411139"/>
            <a:ext cx="1931021" cy="3446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3024">
            <a:off x="1922168" y="3580314"/>
            <a:ext cx="1692718" cy="2004534"/>
          </a:xfrm>
          <a:prstGeom prst="rect">
            <a:avLst/>
          </a:prstGeom>
        </p:spPr>
      </p:pic>
      <p:sp>
        <p:nvSpPr>
          <p:cNvPr id="12" name="Text Box 6"/>
          <p:cNvSpPr txBox="1"/>
          <p:nvPr/>
        </p:nvSpPr>
        <p:spPr>
          <a:xfrm>
            <a:off x="9543752" y="4103713"/>
            <a:ext cx="2499402" cy="21236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016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lvl="0" algn="ctr"/>
            <a:r>
              <a:rPr lang="en-AU" altLang="zh-CN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</a:t>
            </a:r>
            <a:r>
              <a:rPr lang="en-AU" altLang="zh-CN" sz="4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bái</a:t>
            </a:r>
            <a:r>
              <a:rPr lang="en-AU" altLang="zh-CN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 </a:t>
            </a:r>
            <a:r>
              <a:rPr lang="en-AU" altLang="zh-CN" sz="4400" b="1" dirty="0" err="1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r>
              <a:rPr lang="en-AU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</a:t>
            </a:r>
          </a:p>
          <a:p>
            <a:pPr lvl="0" algn="ctr" eaLnBrk="1" hangingPunct="1"/>
            <a:r>
              <a:rPr lang="en-US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白  </a:t>
            </a:r>
            <a:r>
              <a:rPr lang="en-US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</a:t>
            </a:r>
            <a:r>
              <a:rPr lang="zh-CN" altLang="en-US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色</a:t>
            </a:r>
            <a:endParaRPr lang="en-US" altLang="zh-CN" sz="4400" b="1" dirty="0" smtClean="0">
              <a:solidFill>
                <a:schemeClr val="bg1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lvl="0" algn="ctr" eaLnBrk="1" hangingPunct="1"/>
            <a:r>
              <a:rPr lang="en-US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white</a:t>
            </a:r>
            <a:endParaRPr lang="zh-CN" altLang="en-US" sz="4400" b="1" dirty="0">
              <a:solidFill>
                <a:schemeClr val="bg1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4475700" y="1119449"/>
            <a:ext cx="3719025" cy="3783424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3610391" y="5619359"/>
            <a:ext cx="4905901" cy="1216025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熊（</a:t>
            </a:r>
            <a:r>
              <a:rPr lang="en-US" altLang="zh-CN" sz="4000" b="1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xióng</a:t>
            </a:r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）猫</a:t>
            </a:r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4000" b="1" dirty="0" err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māo</a:t>
            </a:r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 flipH="1" flipV="1">
            <a:off x="2082465" y="2539193"/>
            <a:ext cx="2393235" cy="797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8194725" y="2842620"/>
            <a:ext cx="2299317" cy="1060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33079" y="1219721"/>
            <a:ext cx="609600" cy="609600"/>
          </a:xfrm>
          <a:prstGeom prst="rect">
            <a:avLst/>
          </a:prstGeom>
        </p:spPr>
      </p:pic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25222" y="49584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u=923179503,1741686675&amp;fm=21&amp;gp=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0630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图片 4" descr="下载 (2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" y="2193787"/>
            <a:ext cx="2529639" cy="200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5668745" y="2318085"/>
            <a:ext cx="426888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100" dirty="0" smtClean="0">
                <a:solidFill>
                  <a:prstClr val="black"/>
                </a:solidFill>
              </a:rPr>
              <a:t> </a:t>
            </a:r>
            <a:r>
              <a:rPr lang="en-US" altLang="zh-CN" sz="2100" b="1" dirty="0">
                <a:solidFill>
                  <a:prstClr val="black"/>
                </a:solidFill>
              </a:rPr>
              <a:t>In China, </a:t>
            </a:r>
            <a:r>
              <a:rPr lang="en-US" altLang="zh-CN" sz="2100" b="1" dirty="0" err="1">
                <a:solidFill>
                  <a:srgbClr val="FF0000"/>
                </a:solidFill>
              </a:rPr>
              <a:t>hong</a:t>
            </a:r>
            <a:r>
              <a:rPr lang="en-US" altLang="zh-CN" sz="2100" b="1" dirty="0">
                <a:solidFill>
                  <a:srgbClr val="FF0000"/>
                </a:solidFill>
              </a:rPr>
              <a:t> se </a:t>
            </a:r>
            <a:r>
              <a:rPr lang="en-US" altLang="zh-CN" sz="2100" b="1" dirty="0">
                <a:solidFill>
                  <a:prstClr val="black"/>
                </a:solidFill>
              </a:rPr>
              <a:t>(</a:t>
            </a:r>
            <a:r>
              <a:rPr lang="zh-CN" altLang="en-US" sz="2100" b="1" dirty="0">
                <a:solidFill>
                  <a:srgbClr val="FF0000"/>
                </a:solidFill>
              </a:rPr>
              <a:t>红色</a:t>
            </a:r>
            <a:r>
              <a:rPr lang="zh-CN" altLang="en-US" sz="2100" b="1" dirty="0">
                <a:solidFill>
                  <a:prstClr val="black"/>
                </a:solidFill>
              </a:rPr>
              <a:t>）</a:t>
            </a:r>
            <a:r>
              <a:rPr lang="en-US" altLang="zh-CN" sz="2100" b="1" dirty="0">
                <a:solidFill>
                  <a:prstClr val="black"/>
                </a:solidFill>
              </a:rPr>
              <a:t> represents  </a:t>
            </a:r>
            <a:r>
              <a:rPr lang="en-US" altLang="zh-CN" sz="2100" b="1" dirty="0" smtClean="0">
                <a:solidFill>
                  <a:prstClr val="black"/>
                </a:solidFill>
              </a:rPr>
              <a:t>luck </a:t>
            </a:r>
            <a:r>
              <a:rPr lang="en-US" altLang="zh-CN" sz="2100" b="1" dirty="0">
                <a:solidFill>
                  <a:prstClr val="black"/>
                </a:solidFill>
              </a:rPr>
              <a:t>and  happiness, </a:t>
            </a:r>
            <a:r>
              <a:rPr lang="en-US" altLang="zh-CN" sz="2100" b="1" dirty="0" smtClean="0">
                <a:solidFill>
                  <a:prstClr val="black"/>
                </a:solidFill>
              </a:rPr>
              <a:t>and </a:t>
            </a:r>
            <a:r>
              <a:rPr lang="en-US" altLang="zh-CN" sz="2100" b="1" dirty="0">
                <a:solidFill>
                  <a:prstClr val="black"/>
                </a:solidFill>
              </a:rPr>
              <a:t>it can be used in many ways.</a:t>
            </a:r>
            <a:endParaRPr lang="zh-CN" altLang="en-US" sz="2100" b="1" dirty="0">
              <a:solidFill>
                <a:prstClr val="black"/>
              </a:solidFill>
            </a:endParaRPr>
          </a:p>
        </p:txBody>
      </p:sp>
      <p:pic>
        <p:nvPicPr>
          <p:cNvPr id="21508" name="图片 7" descr="u=1038856024,344405302&amp;fm=21&amp;gp=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008" y="-7820"/>
            <a:ext cx="267806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3190603" y="1699584"/>
            <a:ext cx="2528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Wedding dress</a:t>
            </a:r>
            <a:endParaRPr lang="zh-CN" altLang="en-US" dirty="0"/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370626" y="4043604"/>
            <a:ext cx="1943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100" b="1" dirty="0">
                <a:solidFill>
                  <a:prstClr val="black"/>
                </a:solidFill>
              </a:rPr>
              <a:t>Paper-cutting</a:t>
            </a:r>
            <a:endParaRPr lang="zh-CN" altLang="en-US" sz="2100" b="1" dirty="0">
              <a:solidFill>
                <a:prstClr val="black"/>
              </a:solidFill>
            </a:endParaRPr>
          </a:p>
        </p:txBody>
      </p:sp>
      <p:pic>
        <p:nvPicPr>
          <p:cNvPr id="21511" name="Picture 3" descr="C:\Users\Administrator\Desktop\课程用图\c8955b082af1d4c682e8a80e13d450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42" y="4689995"/>
            <a:ext cx="2983914" cy="209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/>
          <p:nvPr/>
        </p:nvSpPr>
        <p:spPr>
          <a:xfrm>
            <a:off x="2858905" y="2357834"/>
            <a:ext cx="2641462" cy="1938992"/>
          </a:xfrm>
          <a:prstGeom prst="rect">
            <a:avLst/>
          </a:prstGeom>
          <a:noFill/>
          <a:ln w="1016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4000" b="1" dirty="0" err="1">
                <a:solidFill>
                  <a:srgbClr val="FF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hóng</a:t>
            </a:r>
            <a:r>
              <a:rPr lang="en-US" altLang="zh-CN" sz="4000" b="1" dirty="0">
                <a:solidFill>
                  <a:srgbClr val="FF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 </a:t>
            </a:r>
            <a:r>
              <a:rPr lang="en-US" altLang="zh-CN" sz="4000" b="1" dirty="0" err="1">
                <a:solidFill>
                  <a:srgbClr val="FF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endParaRPr lang="en-US" altLang="zh-CN" sz="4000" b="1" dirty="0">
              <a:solidFill>
                <a:srgbClr val="FF0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lvl="0" algn="ctr"/>
            <a:r>
              <a:rPr lang="zh-CN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红 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色</a:t>
            </a:r>
            <a:endParaRPr lang="en-US" altLang="zh-CN" sz="4000" b="1" dirty="0" smtClean="0">
              <a:solidFill>
                <a:srgbClr val="FF0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lvl="0" algn="ctr"/>
            <a:r>
              <a:rPr lang="en-US" altLang="zh-CN" sz="4000" b="1" dirty="0" smtClean="0">
                <a:solidFill>
                  <a:srgbClr val="FF0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red   </a:t>
            </a:r>
            <a:endParaRPr lang="zh-CN" altLang="en-US" sz="4000" b="1" dirty="0">
              <a:solidFill>
                <a:srgbClr val="FF0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0151" y="-13948"/>
            <a:ext cx="2399968" cy="2095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66" y="-13948"/>
            <a:ext cx="2066925" cy="21509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191" y="-13948"/>
            <a:ext cx="2290960" cy="2158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6500" y="2035264"/>
            <a:ext cx="2153619" cy="2709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0799" y="4680469"/>
            <a:ext cx="3167744" cy="211182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23399" y="1749254"/>
            <a:ext cx="5900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</a:rPr>
              <a:t>Red clothing to keep bad luck away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456059" y="1732122"/>
            <a:ext cx="2402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National flag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10666246" y="4250772"/>
            <a:ext cx="2528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Red Wall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10096500" y="6279694"/>
            <a:ext cx="2528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Red Door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6889928" y="6301441"/>
            <a:ext cx="2528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Red lantern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670947"/>
            <a:ext cx="2944063" cy="21213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8905" y="4670947"/>
            <a:ext cx="3275618" cy="2111827"/>
          </a:xfrm>
          <a:prstGeom prst="rect">
            <a:avLst/>
          </a:prstGeom>
        </p:spPr>
      </p:pic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3120111" y="6263188"/>
            <a:ext cx="3502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Spring Festival Scrolls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499915" y="6312321"/>
            <a:ext cx="3502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400" b="1" dirty="0" smtClean="0">
                <a:solidFill>
                  <a:schemeClr val="bg1"/>
                </a:solidFill>
              </a:rPr>
              <a:t>Red packet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19142" y="3521000"/>
            <a:ext cx="390930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Can you think of the occasions when red is used in China?</a:t>
            </a:r>
            <a:endParaRPr lang="zh-CN" altLang="en-US" b="1" dirty="0"/>
          </a:p>
        </p:txBody>
      </p:sp>
      <p:pic>
        <p:nvPicPr>
          <p:cNvPr id="4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658708" y="36411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6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507" grpId="0"/>
      <p:bldP spid="21510" grpId="0"/>
      <p:bldP spid="11" grpId="0" animBg="1"/>
      <p:bldP spid="9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dministrator\Desktop\24511fd67187876080cc6f43727d4fe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650" y="1148780"/>
            <a:ext cx="2774367" cy="3583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536545" y="167710"/>
            <a:ext cx="41148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0FF"/>
                </a:solidFill>
              </a:rPr>
              <a:t>Blue and White Porcelain </a:t>
            </a:r>
            <a:endParaRPr kumimoji="1"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8865650" y="6140413"/>
            <a:ext cx="3178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 smtClean="0"/>
              <a:t>Descendants </a:t>
            </a:r>
            <a:r>
              <a:rPr lang="en-US" altLang="zh-CN" sz="1800" dirty="0"/>
              <a:t>of the Dragon</a:t>
            </a:r>
            <a:endParaRPr kumimoji="1" lang="zh-CN" altLang="en-US" sz="1800" dirty="0"/>
          </a:p>
        </p:txBody>
      </p:sp>
      <p:sp>
        <p:nvSpPr>
          <p:cNvPr id="2" name="文本框 1"/>
          <p:cNvSpPr txBox="1"/>
          <p:nvPr/>
        </p:nvSpPr>
        <p:spPr>
          <a:xfrm>
            <a:off x="8865650" y="4910959"/>
            <a:ext cx="3124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00FF"/>
                </a:solidFill>
              </a:rPr>
              <a:t>lán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3200" b="1" dirty="0" err="1" smtClean="0">
                <a:solidFill>
                  <a:srgbClr val="0000FF"/>
                </a:solidFill>
              </a:rPr>
              <a:t>sè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  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lóng</a:t>
            </a:r>
            <a:r>
              <a:rPr lang="en-US" altLang="zh-CN" sz="3200" b="1" dirty="0" smtClean="0"/>
              <a:t> </a:t>
            </a:r>
          </a:p>
          <a:p>
            <a:r>
              <a:rPr lang="zh-CN" altLang="en-US" sz="3200" b="1" dirty="0" smtClean="0">
                <a:solidFill>
                  <a:srgbClr val="0000FF"/>
                </a:solidFill>
              </a:rPr>
              <a:t> 蓝  色  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3200" b="1" dirty="0" smtClean="0"/>
              <a:t>   龙</a:t>
            </a:r>
            <a:endParaRPr lang="zh-CN" altLang="en-US" sz="3200" b="1" dirty="0"/>
          </a:p>
        </p:txBody>
      </p:sp>
      <p:sp>
        <p:nvSpPr>
          <p:cNvPr id="8" name="Text Box 14"/>
          <p:cNvSpPr txBox="1"/>
          <p:nvPr/>
        </p:nvSpPr>
        <p:spPr>
          <a:xfrm>
            <a:off x="5559292" y="3355882"/>
            <a:ext cx="2299027" cy="1938992"/>
          </a:xfrm>
          <a:prstGeom prst="rect">
            <a:avLst/>
          </a:prstGeom>
          <a:noFill/>
          <a:ln w="101600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rgbClr val="0000FF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lán</a:t>
            </a:r>
            <a:r>
              <a:rPr lang="en-US" altLang="zh-CN" sz="4000" b="1" dirty="0">
                <a:solidFill>
                  <a:srgbClr val="0000FF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 </a:t>
            </a:r>
            <a:r>
              <a:rPr lang="en-US" altLang="zh-CN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</a:t>
            </a:r>
            <a:r>
              <a:rPr lang="en-US" altLang="zh-CN" sz="4000" b="1" dirty="0" err="1">
                <a:solidFill>
                  <a:srgbClr val="0000FF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endParaRPr lang="en-US" altLang="zh-CN" sz="4000" b="1" dirty="0">
              <a:solidFill>
                <a:srgbClr val="0000FF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algn="ctr">
              <a:defRPr/>
            </a:pPr>
            <a:r>
              <a:rPr lang="zh-CN" altLang="en-US" sz="4000" b="1" dirty="0">
                <a:solidFill>
                  <a:srgbClr val="0000FF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蓝    </a:t>
            </a:r>
            <a:r>
              <a:rPr lang="en-US" altLang="zh-CN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 </a:t>
            </a:r>
            <a:r>
              <a:rPr lang="zh-CN" altLang="en-US" sz="4000" b="1" dirty="0" smtClean="0">
                <a:solidFill>
                  <a:srgbClr val="0000FF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色</a:t>
            </a:r>
            <a:endParaRPr lang="en-US" altLang="zh-CN" sz="4000" b="1" dirty="0" smtClean="0">
              <a:solidFill>
                <a:srgbClr val="0000FF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algn="ctr">
              <a:defRPr/>
            </a:pPr>
            <a:r>
              <a:rPr lang="en-US" altLang="zh-CN" sz="4000" b="1" dirty="0" smtClean="0">
                <a:solidFill>
                  <a:srgbClr val="0000FF"/>
                </a:solidFill>
              </a:rPr>
              <a:t>blue</a:t>
            </a:r>
            <a:endParaRPr lang="zh-CN" altLang="zh-CN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09" y="897595"/>
            <a:ext cx="4103353" cy="5242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1211459" y="6195712"/>
            <a:ext cx="2143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David Vases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28211" y="152321"/>
            <a:ext cx="2453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龙 </a:t>
            </a:r>
            <a:r>
              <a:rPr lang="en-US" altLang="zh-CN" sz="3200" b="1" dirty="0" smtClean="0"/>
              <a:t>long</a:t>
            </a:r>
          </a:p>
          <a:p>
            <a:r>
              <a:rPr lang="en-US" altLang="zh-CN" sz="3200" b="1" dirty="0" smtClean="0"/>
              <a:t>dragon </a:t>
            </a:r>
            <a:endParaRPr lang="zh-CN" altLang="en-US" sz="3200" b="1" dirty="0"/>
          </a:p>
        </p:txBody>
      </p:sp>
      <p:sp>
        <p:nvSpPr>
          <p:cNvPr id="17" name="Text Box 6"/>
          <p:cNvSpPr txBox="1"/>
          <p:nvPr/>
        </p:nvSpPr>
        <p:spPr>
          <a:xfrm>
            <a:off x="5459105" y="679505"/>
            <a:ext cx="2499402" cy="21236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016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lvl="0" algn="ctr"/>
            <a:r>
              <a:rPr lang="en-AU" altLang="zh-CN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</a:t>
            </a:r>
            <a:r>
              <a:rPr lang="en-AU" altLang="zh-CN" sz="4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bái</a:t>
            </a:r>
            <a:r>
              <a:rPr lang="en-AU" altLang="zh-CN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 </a:t>
            </a:r>
            <a:r>
              <a:rPr lang="en-AU" altLang="zh-CN" sz="4400" b="1" dirty="0" err="1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r>
              <a:rPr lang="en-AU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</a:t>
            </a:r>
          </a:p>
          <a:p>
            <a:pPr lvl="0" algn="ctr" eaLnBrk="1" hangingPunct="1"/>
            <a:r>
              <a:rPr lang="en-US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白  </a:t>
            </a:r>
            <a:r>
              <a:rPr lang="en-US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</a:t>
            </a:r>
            <a:r>
              <a:rPr lang="zh-CN" altLang="en-US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色</a:t>
            </a:r>
            <a:endParaRPr lang="en-US" altLang="zh-CN" sz="4400" b="1" dirty="0" smtClean="0">
              <a:solidFill>
                <a:schemeClr val="bg1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lvl="0" algn="ctr" eaLnBrk="1" hangingPunct="1"/>
            <a:r>
              <a:rPr lang="en-US" altLang="zh-CN" sz="4400" b="1" dirty="0">
                <a:solidFill>
                  <a:schemeClr val="bg1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white</a:t>
            </a:r>
            <a:endParaRPr lang="zh-CN" altLang="en-US" sz="4400" b="1" dirty="0">
              <a:solidFill>
                <a:schemeClr val="bg1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3907971" y="1534886"/>
            <a:ext cx="1551134" cy="24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4071257" y="3897086"/>
            <a:ext cx="1387848" cy="10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53707" y="2165123"/>
            <a:ext cx="609600" cy="609600"/>
          </a:xfrm>
          <a:prstGeom prst="rect">
            <a:avLst/>
          </a:prstGeom>
        </p:spPr>
      </p:pic>
      <p:pic>
        <p:nvPicPr>
          <p:cNvPr id="6" name="已录下的声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69342" y="46061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3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8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8436" grpId="0"/>
      <p:bldP spid="18437" grpId="0"/>
      <p:bldP spid="2" grpId="0"/>
      <p:bldP spid="8" grpId="0" animBg="1"/>
      <p:bldP spid="4" grpId="0"/>
      <p:bldP spid="9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3189288" y="620713"/>
            <a:ext cx="6291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/>
              <a:t>In China, yellow represents noble and wealth.</a:t>
            </a:r>
            <a:endParaRPr lang="zh-CN" altLang="en-US" sz="2400" b="1" dirty="0"/>
          </a:p>
        </p:txBody>
      </p:sp>
      <p:pic>
        <p:nvPicPr>
          <p:cNvPr id="19458" name="图片 6" descr="u=965104566,2887130856&amp;fm=21&amp;gp=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8" y="2496738"/>
            <a:ext cx="4331381" cy="39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C:\Users\Administrator\Desktop\b7d5fa2e743b8ffe5aef6f85a975399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50" y="1170013"/>
            <a:ext cx="3247705" cy="428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/>
          <p:nvPr/>
        </p:nvSpPr>
        <p:spPr>
          <a:xfrm>
            <a:off x="173065" y="304781"/>
            <a:ext cx="2874935" cy="1938992"/>
          </a:xfrm>
          <a:prstGeom prst="rect">
            <a:avLst/>
          </a:prstGeom>
          <a:noFill/>
          <a:ln w="762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rgbClr val="FFC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huáng</a:t>
            </a:r>
            <a:r>
              <a:rPr lang="en-US" altLang="zh-CN" sz="4000" b="1" dirty="0">
                <a:solidFill>
                  <a:srgbClr val="FFC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</a:t>
            </a:r>
            <a:r>
              <a:rPr lang="en-US" altLang="zh-CN" sz="4000" b="1" dirty="0" err="1" smtClean="0">
                <a:solidFill>
                  <a:srgbClr val="FFC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sè</a:t>
            </a:r>
            <a:endParaRPr lang="en-US" altLang="zh-CN" sz="4000" b="1" dirty="0">
              <a:solidFill>
                <a:srgbClr val="FFC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lvl="0" algn="ctr">
              <a:defRPr/>
            </a:pPr>
            <a:r>
              <a:rPr lang="zh-CN" altLang="en-US" sz="4000" b="1" dirty="0">
                <a:solidFill>
                  <a:srgbClr val="FFC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</a:t>
            </a:r>
            <a:r>
              <a:rPr lang="zh-CN" alt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黄    </a:t>
            </a:r>
            <a:r>
              <a:rPr lang="en-US" altLang="zh-CN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 </a:t>
            </a:r>
            <a:r>
              <a:rPr lang="zh-CN" altLang="en-US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色</a:t>
            </a:r>
            <a:endParaRPr lang="en-US" altLang="zh-CN" sz="4000" b="1" dirty="0" smtClean="0">
              <a:solidFill>
                <a:srgbClr val="FFC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lvl="0" algn="ctr">
              <a:defRPr/>
            </a:pPr>
            <a:r>
              <a:rPr lang="en-US" altLang="zh-CN" sz="4000" b="1" dirty="0" smtClean="0">
                <a:solidFill>
                  <a:srgbClr val="FFC000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 Yellow </a:t>
            </a:r>
            <a:endParaRPr lang="zh-CN" altLang="en-US" sz="4000" b="1" dirty="0">
              <a:solidFill>
                <a:srgbClr val="FFC000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8354" y="2734574"/>
            <a:ext cx="3847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Forbidden City </a:t>
            </a:r>
            <a:r>
              <a:rPr lang="zh-CN" altLang="en-US" sz="2400" b="1" dirty="0" smtClean="0"/>
              <a:t>故宫（</a:t>
            </a:r>
            <a:r>
              <a:rPr lang="zh-CN" altLang="zh-CN" sz="2400" b="1" dirty="0">
                <a:latin typeface="Arial Unicode MS"/>
                <a:ea typeface="inherit"/>
              </a:rPr>
              <a:t>Gùgōng</a:t>
            </a:r>
            <a:r>
              <a:rPr lang="zh-CN" altLang="zh-CN" sz="2400" b="1" dirty="0"/>
              <a:t> </a:t>
            </a:r>
            <a:r>
              <a:rPr lang="zh-CN" altLang="en-US" sz="2400" b="1" dirty="0" smtClean="0"/>
              <a:t>）</a:t>
            </a:r>
            <a:endParaRPr lang="zh-CN" altLang="en-US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5633049" y="5650302"/>
            <a:ext cx="1783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Emperor </a:t>
            </a:r>
            <a:r>
              <a:rPr lang="zh-CN" altLang="en-US" sz="2000" b="1" dirty="0" smtClean="0"/>
              <a:t>皇帝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    </a:t>
            </a:r>
            <a:r>
              <a:rPr lang="zh-CN" altLang="en-US" sz="2000" b="1" dirty="0" smtClean="0"/>
              <a:t>（</a:t>
            </a:r>
            <a:r>
              <a:rPr lang="en-US" altLang="zh-CN" sz="2000" b="1" dirty="0" err="1"/>
              <a:t>Huángdì</a:t>
            </a:r>
            <a:r>
              <a:rPr lang="zh-CN" altLang="en-US" sz="2000" b="1" dirty="0" smtClean="0"/>
              <a:t>）</a:t>
            </a:r>
            <a:endParaRPr lang="zh-CN" altLang="en-US" sz="2000" b="1" dirty="0"/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6675" y="11801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457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/>
          <p:nvPr/>
        </p:nvSpPr>
        <p:spPr>
          <a:xfrm>
            <a:off x="7843838" y="1695450"/>
            <a:ext cx="1371600" cy="12954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z="4000" smtClean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7567053" y="3214968"/>
            <a:ext cx="2057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lǜsè</a:t>
            </a:r>
            <a:endParaRPr lang="en-US" altLang="zh-CN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绿色</a:t>
            </a:r>
            <a:endParaRPr lang="en-US" altLang="zh-CN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3794312" y="3399634"/>
            <a:ext cx="2057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huángsè</a:t>
            </a:r>
            <a:endParaRPr lang="en-US" altLang="zh-CN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黄色</a:t>
            </a:r>
            <a:endParaRPr lang="en-US" altLang="zh-CN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7" name="Rounded Rectangle 14"/>
          <p:cNvSpPr/>
          <p:nvPr/>
        </p:nvSpPr>
        <p:spPr>
          <a:xfrm>
            <a:off x="3971365" y="1587687"/>
            <a:ext cx="1469791" cy="1510926"/>
          </a:xfrm>
          <a:prstGeom prst="roundRect">
            <a:avLst/>
          </a:prstGeom>
          <a:solidFill>
            <a:srgbClr val="FFD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z="4000" smtClean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6194192" y="1525776"/>
            <a:ext cx="91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505105" y="3214968"/>
            <a:ext cx="2057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lánsè</a:t>
            </a:r>
            <a:endParaRPr lang="en-US" altLang="zh-C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蓝色</a:t>
            </a:r>
            <a:endParaRPr lang="en-US" altLang="zh-C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</a:p>
        </p:txBody>
      </p:sp>
      <p:sp>
        <p:nvSpPr>
          <p:cNvPr id="10" name="Rounded Rectangle 18"/>
          <p:cNvSpPr/>
          <p:nvPr/>
        </p:nvSpPr>
        <p:spPr>
          <a:xfrm>
            <a:off x="763681" y="1587687"/>
            <a:ext cx="1540248" cy="150774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en-US" altLang="en-US" sz="4000" smtClean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772475" y="1879598"/>
            <a:ext cx="53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Book Antiqua" panose="0204060205030503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41084" y="218850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绿色</a:t>
            </a:r>
            <a:endParaRPr lang="en-US" altLang="zh-CN" dirty="0" smtClean="0"/>
          </a:p>
          <a:p>
            <a:r>
              <a:rPr lang="zh-CN" altLang="en-US" dirty="0" smtClean="0"/>
              <a:t>紫色</a:t>
            </a:r>
            <a:endParaRPr lang="en-US" altLang="zh-CN" dirty="0" smtClean="0"/>
          </a:p>
          <a:p>
            <a:r>
              <a:rPr lang="zh-CN" altLang="en-US" dirty="0"/>
              <a:t>橙色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650" y="2188570"/>
            <a:ext cx="4425350" cy="2622430"/>
          </a:xfrm>
          <a:prstGeom prst="rect">
            <a:avLst/>
          </a:prstGeom>
        </p:spPr>
      </p:pic>
      <p:pic>
        <p:nvPicPr>
          <p:cNvPr id="5" name="Picture 3" descr="C:\Users\Administrator\Desktop\bd308da94ff1fed42cbd9e6f9cdd4a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340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/>
          <p:nvPr/>
        </p:nvSpPr>
        <p:spPr>
          <a:xfrm>
            <a:off x="8918046" y="165403"/>
            <a:ext cx="1981148" cy="1938992"/>
          </a:xfrm>
          <a:prstGeom prst="rect">
            <a:avLst/>
          </a:prstGeom>
          <a:noFill/>
          <a:ln w="1016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solidFill>
                  <a:srgbClr val="00B050"/>
                </a:solidFill>
              </a:rPr>
              <a:t>l</a:t>
            </a:r>
            <a:r>
              <a:rPr lang="en-US" altLang="zh-CN" sz="4000" dirty="0" err="1">
                <a:solidFill>
                  <a:srgbClr val="00B050"/>
                </a:solidFill>
              </a:rPr>
              <a:t>ǜ</a:t>
            </a:r>
            <a:r>
              <a:rPr lang="en-US" altLang="zh-CN" sz="4000" dirty="0">
                <a:solidFill>
                  <a:srgbClr val="00B050"/>
                </a:solidFill>
              </a:rPr>
              <a:t> </a:t>
            </a:r>
            <a:r>
              <a:rPr lang="en-US" sz="4000" dirty="0">
                <a:solidFill>
                  <a:srgbClr val="00B050"/>
                </a:solidFill>
              </a:rPr>
              <a:t>     </a:t>
            </a:r>
            <a:r>
              <a:rPr lang="en-US" sz="4000" dirty="0" err="1">
                <a:solidFill>
                  <a:srgbClr val="00B050"/>
                </a:solidFill>
              </a:rPr>
              <a:t>s</a:t>
            </a:r>
            <a:r>
              <a:rPr lang="en-US" altLang="zh-CN" sz="4000" dirty="0" err="1">
                <a:solidFill>
                  <a:srgbClr val="00B050"/>
                </a:solidFill>
              </a:rPr>
              <a:t>è</a:t>
            </a:r>
            <a:endParaRPr lang="en-US" altLang="zh-CN" sz="4000" dirty="0">
              <a:solidFill>
                <a:srgbClr val="00B050"/>
              </a:solidFill>
            </a:endParaRPr>
          </a:p>
          <a:p>
            <a:pPr lvl="0" algn="ctr"/>
            <a:r>
              <a:rPr lang="zh-CN" altLang="en-US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rPr>
              <a:t>绿</a:t>
            </a:r>
            <a:r>
              <a:rPr lang="en-US" altLang="zh-CN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rPr>
              <a:t>    </a:t>
            </a:r>
            <a:r>
              <a:rPr lang="zh-CN" altLang="en-US" sz="4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rPr>
              <a:t>色</a:t>
            </a:r>
            <a:endParaRPr lang="en-US" altLang="zh-CN" sz="40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lvl="0" algn="ctr"/>
            <a:r>
              <a:rPr lang="en-US" altLang="zh-CN" sz="4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隶书" panose="02010509060101010101" pitchFamily="49" charset="-122"/>
              </a:rPr>
              <a:t>Green</a:t>
            </a:r>
            <a:endParaRPr lang="zh-CN" altLang="en-US" sz="4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75172" y="4965826"/>
            <a:ext cx="2579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绿茶</a:t>
            </a:r>
            <a:r>
              <a:rPr lang="en-US" altLang="zh-CN" sz="2400" b="1" dirty="0" smtClean="0"/>
              <a:t>Green tea</a:t>
            </a:r>
          </a:p>
          <a:p>
            <a:r>
              <a:rPr lang="en-US" altLang="zh-CN" sz="2400" b="1" dirty="0"/>
              <a:t>(</a:t>
            </a:r>
            <a:r>
              <a:rPr lang="en-US" altLang="zh-CN" sz="2400" b="1" dirty="0" err="1"/>
              <a:t>Lǜchá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7312044" y="5883215"/>
            <a:ext cx="468729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Do you know some other teas in China?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477185" y="2529194"/>
            <a:ext cx="3933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dirty="0"/>
              <a:t>绿</a:t>
            </a:r>
            <a:r>
              <a:rPr lang="en-US" altLang="zh-CN" dirty="0"/>
              <a:t>(</a:t>
            </a:r>
            <a:r>
              <a:rPr lang="en-US" altLang="zh-CN" dirty="0" err="1"/>
              <a:t>lǜ</a:t>
            </a:r>
            <a:r>
              <a:rPr lang="en-US" altLang="zh-CN" dirty="0"/>
              <a:t>)</a:t>
            </a:r>
            <a:r>
              <a:rPr lang="zh-CN" altLang="en-US" dirty="0"/>
              <a:t>茶</a:t>
            </a:r>
            <a:r>
              <a:rPr lang="en-US" altLang="zh-CN" dirty="0"/>
              <a:t>(</a:t>
            </a:r>
            <a:r>
              <a:rPr lang="en-US" altLang="zh-CN" dirty="0" err="1"/>
              <a:t>chá</a:t>
            </a:r>
            <a:r>
              <a:rPr lang="en-US" altLang="zh-CN" dirty="0"/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/>
              <a:t>Green Tea</a:t>
            </a:r>
          </a:p>
        </p:txBody>
      </p:sp>
      <p:pic>
        <p:nvPicPr>
          <p:cNvPr id="5" name="Picture 2" descr="C:\Users\Administrator\Desktop\tea\RT-GS-001-2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57" y="-13796"/>
            <a:ext cx="2232213" cy="22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89405" y="2529194"/>
            <a:ext cx="6877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200"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红</a:t>
            </a:r>
            <a:r>
              <a:rPr lang="en-US" altLang="zh-CN" dirty="0"/>
              <a:t>(</a:t>
            </a:r>
            <a:r>
              <a:rPr lang="en-US" altLang="zh-CN" dirty="0" err="1"/>
              <a:t>hónɡ</a:t>
            </a:r>
            <a:r>
              <a:rPr lang="en-US" altLang="zh-CN" dirty="0"/>
              <a:t>)</a:t>
            </a:r>
            <a:r>
              <a:rPr lang="zh-CN" altLang="en-US" dirty="0"/>
              <a:t>茶</a:t>
            </a:r>
            <a:r>
              <a:rPr lang="en-US" altLang="zh-CN" dirty="0"/>
              <a:t>(</a:t>
            </a:r>
            <a:r>
              <a:rPr lang="en-US" altLang="zh-CN" dirty="0" err="1"/>
              <a:t>chá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Black Tea</a:t>
            </a:r>
          </a:p>
          <a:p>
            <a:endParaRPr lang="zh-CN" altLang="en-US" dirty="0"/>
          </a:p>
        </p:txBody>
      </p:sp>
      <p:pic>
        <p:nvPicPr>
          <p:cNvPr id="7" name="Picture 2" descr="C:\Users\Administrator\Desktop\tea\PUBL-90-3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933" y="-13796"/>
            <a:ext cx="2440081" cy="244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290254" y="2310119"/>
            <a:ext cx="3751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200"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黑</a:t>
            </a:r>
            <a:r>
              <a:rPr lang="en-US" altLang="zh-CN" dirty="0"/>
              <a:t>(</a:t>
            </a:r>
            <a:r>
              <a:rPr lang="en-US" altLang="zh-CN" dirty="0" err="1"/>
              <a:t>hēi</a:t>
            </a:r>
            <a:r>
              <a:rPr lang="en-US" altLang="zh-CN" dirty="0"/>
              <a:t>)</a:t>
            </a:r>
            <a:r>
              <a:rPr lang="zh-CN" altLang="en-US" dirty="0"/>
              <a:t>茶</a:t>
            </a:r>
            <a:r>
              <a:rPr lang="en-US" altLang="zh-CN" dirty="0"/>
              <a:t>(</a:t>
            </a:r>
            <a:r>
              <a:rPr lang="en-US" altLang="zh-CN" dirty="0" err="1"/>
              <a:t>chá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Dark Tea</a:t>
            </a:r>
          </a:p>
        </p:txBody>
      </p:sp>
      <p:pic>
        <p:nvPicPr>
          <p:cNvPr id="9" name="Picture 2" descr="C:\Users\Administrator\Desktop\tea\SN-001-2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77" y="3606412"/>
            <a:ext cx="2169657" cy="216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-1573027" y="5805253"/>
            <a:ext cx="69294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200"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白</a:t>
            </a:r>
            <a:r>
              <a:rPr lang="en-US" altLang="zh-CN" dirty="0"/>
              <a:t>(</a:t>
            </a:r>
            <a:r>
              <a:rPr lang="en-US" altLang="zh-CN" dirty="0" err="1"/>
              <a:t>bái</a:t>
            </a:r>
            <a:r>
              <a:rPr lang="en-US" altLang="zh-CN" dirty="0"/>
              <a:t>)</a:t>
            </a:r>
            <a:r>
              <a:rPr lang="zh-CN" altLang="en-US" dirty="0"/>
              <a:t>茶</a:t>
            </a:r>
            <a:r>
              <a:rPr lang="en-US" altLang="zh-CN" dirty="0"/>
              <a:t>(</a:t>
            </a:r>
            <a:r>
              <a:rPr lang="en-US" altLang="zh-CN" dirty="0" err="1"/>
              <a:t>chá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White Tea</a:t>
            </a:r>
          </a:p>
        </p:txBody>
      </p:sp>
      <p:pic>
        <p:nvPicPr>
          <p:cNvPr id="11" name="Picture 2" descr="C:\Users\Administrator\Desktop\tea\STY-001-2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689" y="3387337"/>
            <a:ext cx="2274750" cy="22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943222" y="5781516"/>
            <a:ext cx="87868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200"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黄</a:t>
            </a:r>
            <a:r>
              <a:rPr lang="en-US" altLang="zh-CN" dirty="0"/>
              <a:t>(</a:t>
            </a:r>
            <a:r>
              <a:rPr lang="en-US" altLang="zh-CN" dirty="0" err="1"/>
              <a:t>huánɡ</a:t>
            </a:r>
            <a:r>
              <a:rPr lang="en-US" altLang="zh-CN" dirty="0"/>
              <a:t>)</a:t>
            </a:r>
            <a:r>
              <a:rPr lang="zh-CN" altLang="en-US" dirty="0"/>
              <a:t>茶</a:t>
            </a:r>
            <a:r>
              <a:rPr lang="en-US" altLang="zh-CN" dirty="0"/>
              <a:t>(</a:t>
            </a:r>
            <a:r>
              <a:rPr lang="en-US" altLang="zh-CN" dirty="0" err="1"/>
              <a:t>chá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Yellow Tea</a:t>
            </a:r>
          </a:p>
        </p:txBody>
      </p:sp>
      <p:pic>
        <p:nvPicPr>
          <p:cNvPr id="1026" name="Picture 2" descr="ç¸å³å¾ç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4" y="6910"/>
            <a:ext cx="3046365" cy="202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 PPT 演示文稿</Template>
  <TotalTime>32</TotalTime>
  <Words>371</Words>
  <Application>Microsoft Office PowerPoint</Application>
  <PresentationFormat>Custom</PresentationFormat>
  <Paragraphs>127</Paragraphs>
  <Slides>11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主题​​</vt:lpstr>
      <vt:lpstr>PowerPoint Presentation</vt:lpstr>
      <vt:lpstr>PowerPoint Presentation</vt:lpstr>
      <vt:lpstr>熊（xióng）猫（māo）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389478264@qq.com</dc:creator>
  <cp:lastModifiedBy>Angela</cp:lastModifiedBy>
  <cp:revision>46</cp:revision>
  <dcterms:created xsi:type="dcterms:W3CDTF">2018-11-28T13:37:00Z</dcterms:created>
  <dcterms:modified xsi:type="dcterms:W3CDTF">2020-05-07T11:08:30Z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