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75" r:id="rId4"/>
    <p:sldId id="308" r:id="rId5"/>
    <p:sldId id="309" r:id="rId6"/>
    <p:sldId id="307" r:id="rId7"/>
    <p:sldId id="279" r:id="rId8"/>
    <p:sldId id="310" r:id="rId9"/>
    <p:sldId id="312" r:id="rId10"/>
    <p:sldId id="311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99FF"/>
    <a:srgbClr val="FF9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478" y="-11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B1B0-2FD7-49B0-B8ED-FA048C31AC4A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433D-42D6-43F0-93F9-05C66E4C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6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0B4A-0904-4E9E-A428-EA3E6B848F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8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10B4A-0904-4E9E-A428-EA3E6B848F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0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61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94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60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2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1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06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1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13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64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7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4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0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f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ixt5VkYSL8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u4H-x-j-shQ" TargetMode="External"/><Relationship Id="rId4" Type="http://schemas.openxmlformats.org/officeDocument/2006/relationships/image" Target="../media/image12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image" Target="../media/image3.jfif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12.m4a"/><Relationship Id="rId18" Type="http://schemas.openxmlformats.org/officeDocument/2006/relationships/audio" Target="../media/media14.m4a"/><Relationship Id="rId3" Type="http://schemas.microsoft.com/office/2007/relationships/media" Target="../media/media7.m4a"/><Relationship Id="rId21" Type="http://schemas.openxmlformats.org/officeDocument/2006/relationships/slideLayout" Target="../slideLayouts/slideLayout7.xml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17" Type="http://schemas.microsoft.com/office/2007/relationships/media" Target="../media/media14.m4a"/><Relationship Id="rId2" Type="http://schemas.openxmlformats.org/officeDocument/2006/relationships/audio" Target="../media/media6.m4a"/><Relationship Id="rId16" Type="http://schemas.openxmlformats.org/officeDocument/2006/relationships/audio" Target="../media/media13.m4a"/><Relationship Id="rId20" Type="http://schemas.openxmlformats.org/officeDocument/2006/relationships/audio" Target="../media/media15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5" Type="http://schemas.microsoft.com/office/2007/relationships/media" Target="../media/media8.m4a"/><Relationship Id="rId15" Type="http://schemas.microsoft.com/office/2007/relationships/media" Target="../media/media13.m4a"/><Relationship Id="rId23" Type="http://schemas.openxmlformats.org/officeDocument/2006/relationships/image" Target="../media/image2.png"/><Relationship Id="rId10" Type="http://schemas.openxmlformats.org/officeDocument/2006/relationships/audio" Target="../media/media10.m4a"/><Relationship Id="rId19" Type="http://schemas.microsoft.com/office/2007/relationships/media" Target="../media/media15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audio" Target="../media/media12.m4a"/><Relationship Id="rId22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9.jf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130284"/>
            <a:ext cx="12122331" cy="6648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974471" y="1176952"/>
            <a:ext cx="7079810" cy="38472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The Second Class: </a:t>
            </a: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欢迎来到</a:t>
            </a:r>
            <a:endParaRPr lang="en-US" altLang="zh-CN" sz="44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4400" b="1" dirty="0" err="1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Huānyíng</a:t>
            </a:r>
            <a:r>
              <a:rPr lang="en-US" altLang="zh-CN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lái</a:t>
            </a:r>
            <a:r>
              <a:rPr lang="en-US" altLang="zh-CN" sz="4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dào</a:t>
            </a:r>
            <a:r>
              <a:rPr lang="en-US" altLang="zh-CN" sz="4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44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汉语课堂</a:t>
            </a:r>
            <a:endParaRPr lang="en-US" altLang="zh-CN" sz="44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4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hànyǔ </a:t>
            </a:r>
            <a:r>
              <a:rPr lang="en-US" altLang="zh-CN" sz="44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kètáng</a:t>
            </a:r>
            <a:endParaRPr lang="en-US" altLang="zh-CN" sz="4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Welcome to Mandarin Class</a:t>
            </a:r>
            <a:r>
              <a:rPr lang="zh-CN" altLang="en-US" sz="4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4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0420" y="5024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600" y="332509"/>
            <a:ext cx="3581400" cy="20224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58FD404-384D-4941-90DF-B07634FEC8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94" y="-337055"/>
            <a:ext cx="6182751" cy="3862400"/>
          </a:xfrm>
          <a:prstGeom prst="rect">
            <a:avLst/>
          </a:prstGeom>
        </p:spPr>
      </p:pic>
      <p:pic>
        <p:nvPicPr>
          <p:cNvPr id="8" name="Hixt5VkYSL8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74093" y="0"/>
            <a:ext cx="8785543" cy="4922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6290" y="5259748"/>
            <a:ext cx="781396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祝  你  生  日  快  乐！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6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2" y="254618"/>
            <a:ext cx="10145485" cy="5991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4184341" y="1389492"/>
            <a:ext cx="4742376" cy="2123658"/>
          </a:xfrm>
          <a:prstGeom prst="rect">
            <a:avLst/>
          </a:prstGeom>
          <a:solidFill>
            <a:srgbClr val="99CC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谢谢大家</a:t>
            </a:r>
            <a:endParaRPr lang="en-US" altLang="zh-CN" sz="66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6600" b="1" dirty="0" err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Xièxiè</a:t>
            </a:r>
            <a:r>
              <a:rPr lang="en-US" altLang="zh-CN" sz="6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dàjiā</a:t>
            </a:r>
            <a:endParaRPr lang="zh-CN" altLang="en-US" sz="66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2151" y="3986718"/>
            <a:ext cx="4777077" cy="646331"/>
          </a:xfrm>
          <a:prstGeom prst="rect">
            <a:avLst/>
          </a:prstGeom>
          <a:solidFill>
            <a:srgbClr val="99CCFF"/>
          </a:solidFill>
        </p:spPr>
        <p:txBody>
          <a:bodyPr wrap="non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Calibri"/>
                <a:hlinkClick r:id="rId5"/>
              </a:rPr>
              <a:t>More information about China: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dirty="0" smtClean="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Calibri"/>
                <a:hlinkClick r:id="rId5"/>
              </a:rPr>
              <a:t>https</a:t>
            </a:r>
            <a:r>
              <a:rPr lang="en-GB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cs typeface="Calibri"/>
                <a:hlinkClick r:id="rId5"/>
              </a:rPr>
              <a:t>://www.youtube.com/watch?v=u4H-x-j-shQ</a:t>
            </a:r>
            <a:endParaRPr lang="en-GB" altLang="zh-CN" dirty="0">
              <a:solidFill>
                <a:srgbClr val="000000"/>
              </a:solidFill>
              <a:latin typeface="Calibri"/>
              <a:ea typeface="宋体" panose="02010600030101010101" pitchFamily="2" charset="-122"/>
              <a:cs typeface="Calibri"/>
            </a:endParaRPr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228" y="2451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95795"/>
            <a:ext cx="1218329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2072641" y="847819"/>
            <a:ext cx="344859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</a:rPr>
              <a:t>你好（</a:t>
            </a:r>
            <a:r>
              <a:rPr lang="en-US" altLang="zh-CN" sz="4400" b="1" dirty="0" err="1" smtClean="0">
                <a:solidFill>
                  <a:srgbClr val="C00000"/>
                </a:solidFill>
              </a:rPr>
              <a:t>ní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</a:rPr>
              <a:t>hǎo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）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2641" y="2428345"/>
            <a:ext cx="447620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</a:rPr>
              <a:t>欢迎（</a:t>
            </a:r>
            <a:r>
              <a:rPr lang="en-US" altLang="zh-CN" sz="4400" b="1" dirty="0" err="1" smtClean="0">
                <a:solidFill>
                  <a:srgbClr val="C00000"/>
                </a:solidFill>
              </a:rPr>
              <a:t>huān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</a:rPr>
              <a:t>yíng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）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2641" y="3921629"/>
            <a:ext cx="454587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</a:rPr>
              <a:t>请坐（</a:t>
            </a:r>
            <a:r>
              <a:rPr lang="en-US" altLang="zh-CN" sz="4400" b="1" dirty="0" err="1" smtClean="0">
                <a:solidFill>
                  <a:srgbClr val="C00000"/>
                </a:solidFill>
              </a:rPr>
              <a:t>qǐng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</a:rPr>
              <a:t>zuò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）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6011" y="811441"/>
            <a:ext cx="2651760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Welcome</a:t>
            </a:r>
            <a:endParaRPr lang="zh-CN" altLang="en-US" sz="4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284720" y="2426999"/>
            <a:ext cx="2643051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Hello</a:t>
            </a:r>
            <a:endParaRPr lang="zh-CN" altLang="en-US" sz="4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276012" y="3822625"/>
            <a:ext cx="3931920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Take your seat</a:t>
            </a:r>
            <a:endParaRPr lang="zh-CN" altLang="en-US" sz="4400" b="1" dirty="0"/>
          </a:p>
        </p:txBody>
      </p:sp>
      <p:cxnSp>
        <p:nvCxnSpPr>
          <p:cNvPr id="10" name="直接连接符 9"/>
          <p:cNvCxnSpPr>
            <a:stCxn id="3" idx="3"/>
          </p:cNvCxnSpPr>
          <p:nvPr/>
        </p:nvCxnSpPr>
        <p:spPr>
          <a:xfrm>
            <a:off x="5521235" y="1232540"/>
            <a:ext cx="1754776" cy="16325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3"/>
            <a:endCxn id="6" idx="1"/>
          </p:cNvCxnSpPr>
          <p:nvPr/>
        </p:nvCxnSpPr>
        <p:spPr>
          <a:xfrm flipV="1">
            <a:off x="6548846" y="1196162"/>
            <a:ext cx="727165" cy="16169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435634" y="4293326"/>
            <a:ext cx="966652" cy="174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142309" y="5268434"/>
            <a:ext cx="440653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 （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xiè</a:t>
            </a:r>
            <a:r>
              <a:rPr lang="en-US" altLang="zh-CN" sz="4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xiè</a:t>
            </a:r>
            <a:r>
              <a:rPr lang="zh-CN" altLang="en-US" sz="4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4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>
            <a:stCxn id="16" idx="3"/>
          </p:cNvCxnSpPr>
          <p:nvPr/>
        </p:nvCxnSpPr>
        <p:spPr>
          <a:xfrm>
            <a:off x="6548846" y="5653155"/>
            <a:ext cx="940525" cy="7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65572" y="5164850"/>
            <a:ext cx="3352800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Thank you</a:t>
            </a:r>
            <a:endParaRPr lang="zh-CN" altLang="en-US" sz="4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9579428" y="6328880"/>
            <a:ext cx="2612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猜</a:t>
            </a:r>
            <a:r>
              <a:rPr lang="zh-CN" altLang="en-US" sz="1600" dirty="0" smtClean="0"/>
              <a:t>意思，</a:t>
            </a:r>
            <a:r>
              <a:rPr lang="en-US" altLang="zh-CN" sz="1600" dirty="0" smtClean="0"/>
              <a:t>T/S </a:t>
            </a:r>
            <a:r>
              <a:rPr lang="zh-CN" altLang="en-US" sz="1600" dirty="0" smtClean="0"/>
              <a:t>轮流做动作，集体说。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289711" y="162962"/>
            <a:ext cx="532343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Revision: Please match</a:t>
            </a:r>
            <a:endParaRPr lang="zh-CN" altLang="en-US" sz="3200" b="1" dirty="0"/>
          </a:p>
        </p:txBody>
      </p:sp>
      <p:pic>
        <p:nvPicPr>
          <p:cNvPr id="11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46508" y="933610"/>
            <a:ext cx="525101" cy="525101"/>
          </a:xfrm>
          <a:prstGeom prst="rect">
            <a:avLst/>
          </a:prstGeom>
        </p:spPr>
      </p:pic>
      <p:pic>
        <p:nvPicPr>
          <p:cNvPr id="12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36767" y="2540115"/>
            <a:ext cx="543208" cy="543208"/>
          </a:xfrm>
          <a:prstGeom prst="rect">
            <a:avLst/>
          </a:prstGeom>
        </p:spPr>
      </p:pic>
      <p:pic>
        <p:nvPicPr>
          <p:cNvPr id="14" name="已录下的声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36767" y="4111648"/>
            <a:ext cx="579422" cy="579422"/>
          </a:xfrm>
          <a:prstGeom prst="rect">
            <a:avLst/>
          </a:prstGeom>
        </p:spPr>
      </p:pic>
      <p:pic>
        <p:nvPicPr>
          <p:cNvPr id="17" name="已录下的声音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18660" y="5347983"/>
            <a:ext cx="561315" cy="5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4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4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1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" y="104115"/>
            <a:ext cx="1227037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3622421" y="619388"/>
            <a:ext cx="170757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Yī</a:t>
            </a:r>
          </a:p>
          <a:p>
            <a:r>
              <a:rPr lang="zh-CN" altLang="en-US" sz="2800" b="1" dirty="0" smtClean="0"/>
              <a:t>一  </a:t>
            </a:r>
            <a:r>
              <a:rPr lang="en-US" altLang="zh-CN" sz="2800" b="1" dirty="0" smtClean="0"/>
              <a:t>one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622421" y="1780706"/>
            <a:ext cx="170757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Èr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二 </a:t>
            </a:r>
            <a:r>
              <a:rPr lang="en-US" altLang="zh-CN" sz="2800" b="1" dirty="0" smtClean="0"/>
              <a:t>two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622421" y="4200643"/>
            <a:ext cx="170757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Sì</a:t>
            </a:r>
            <a:endParaRPr lang="en-US" altLang="zh-CN" sz="3200" b="1" dirty="0"/>
          </a:p>
          <a:p>
            <a:r>
              <a:rPr lang="zh-CN" altLang="en-US" sz="3200" b="1" dirty="0" smtClean="0"/>
              <a:t>四</a:t>
            </a:r>
            <a:r>
              <a:rPr lang="en-US" altLang="zh-CN" sz="3200" b="1" dirty="0" smtClean="0"/>
              <a:t>four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3622421" y="3052230"/>
            <a:ext cx="174343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Sān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三</a:t>
            </a:r>
            <a:r>
              <a:rPr lang="en-US" altLang="zh-CN" sz="2800" b="1" dirty="0" smtClean="0"/>
              <a:t>three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3622421" y="5485072"/>
            <a:ext cx="170757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/>
              <a:t>Wǔ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五</a:t>
            </a:r>
            <a:r>
              <a:rPr lang="en-US" altLang="zh-CN" sz="3200" b="1" dirty="0" smtClean="0"/>
              <a:t>five </a:t>
            </a:r>
            <a:endParaRPr lang="zh-CN" altLang="en-US" sz="32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964034" y="468096"/>
            <a:ext cx="152667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Liù</a:t>
            </a:r>
            <a:endParaRPr lang="en-US" altLang="zh-CN" sz="3200" b="1" dirty="0"/>
          </a:p>
          <a:p>
            <a:r>
              <a:rPr lang="zh-CN" altLang="en-US" sz="3200" b="1" dirty="0" smtClean="0"/>
              <a:t>六</a:t>
            </a:r>
            <a:r>
              <a:rPr lang="en-US" altLang="zh-CN" sz="3200" b="1" dirty="0" smtClean="0"/>
              <a:t>six</a:t>
            </a:r>
            <a:endParaRPr lang="zh-CN" altLang="en-US" sz="3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964034" y="1766959"/>
            <a:ext cx="171679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Qī</a:t>
            </a:r>
            <a:endParaRPr lang="en-US" altLang="zh-CN" sz="3200" b="1" dirty="0"/>
          </a:p>
          <a:p>
            <a:r>
              <a:rPr lang="zh-CN" altLang="en-US" sz="3200" b="1" dirty="0" smtClean="0"/>
              <a:t>七</a:t>
            </a:r>
            <a:r>
              <a:rPr lang="en-US" altLang="zh-CN" sz="3200" b="1" dirty="0" smtClean="0"/>
              <a:t>seven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991840" y="3050934"/>
            <a:ext cx="1812247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/>
              <a:t>Bā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八</a:t>
            </a:r>
            <a:r>
              <a:rPr lang="en-US" altLang="zh-CN" sz="3200" b="1" dirty="0" smtClean="0"/>
              <a:t>eight</a:t>
            </a:r>
            <a:endParaRPr lang="zh-CN" altLang="en-US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5964033" y="4291664"/>
            <a:ext cx="184005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err="1"/>
              <a:t>Jiǔ</a:t>
            </a:r>
            <a:endParaRPr lang="en-US" altLang="zh-CN" sz="3200" b="1" dirty="0"/>
          </a:p>
          <a:p>
            <a:r>
              <a:rPr lang="zh-CN" altLang="en-US" sz="3200" b="1" dirty="0" smtClean="0"/>
              <a:t>九</a:t>
            </a:r>
            <a:r>
              <a:rPr lang="en-US" altLang="zh-CN" sz="3200" b="1" dirty="0" smtClean="0"/>
              <a:t>nine</a:t>
            </a:r>
            <a:endParaRPr lang="zh-CN" altLang="en-US" sz="3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5991840" y="5556069"/>
            <a:ext cx="181224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Shí</a:t>
            </a:r>
          </a:p>
          <a:p>
            <a:r>
              <a:rPr lang="zh-CN" altLang="en-US" sz="3200" b="1" dirty="0" smtClean="0"/>
              <a:t>十</a:t>
            </a:r>
            <a:r>
              <a:rPr lang="en-US" altLang="zh-CN" sz="3200" b="1" dirty="0" smtClean="0"/>
              <a:t>ten 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61727" y="353085"/>
            <a:ext cx="2344847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Numbers in mandarin:</a:t>
            </a:r>
            <a:endParaRPr lang="zh-CN" altLang="en-US" sz="2800" b="1" dirty="0"/>
          </a:p>
        </p:txBody>
      </p:sp>
      <p:pic>
        <p:nvPicPr>
          <p:cNvPr id="1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88378" y="780586"/>
            <a:ext cx="530918" cy="530918"/>
          </a:xfrm>
          <a:prstGeom prst="rect">
            <a:avLst/>
          </a:prstGeom>
        </p:spPr>
      </p:pic>
      <p:pic>
        <p:nvPicPr>
          <p:cNvPr id="15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88378" y="2043017"/>
            <a:ext cx="525101" cy="525101"/>
          </a:xfrm>
          <a:prstGeom prst="rect">
            <a:avLst/>
          </a:prstGeom>
        </p:spPr>
      </p:pic>
      <p:pic>
        <p:nvPicPr>
          <p:cNvPr id="16" name="已录下的声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06162" y="3349158"/>
            <a:ext cx="525101" cy="525101"/>
          </a:xfrm>
          <a:prstGeom prst="rect">
            <a:avLst/>
          </a:prstGeom>
        </p:spPr>
      </p:pic>
      <p:pic>
        <p:nvPicPr>
          <p:cNvPr id="17" name="已录下的声音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875199" y="4605771"/>
            <a:ext cx="556063" cy="556063"/>
          </a:xfrm>
          <a:prstGeom prst="rect">
            <a:avLst/>
          </a:prstGeom>
        </p:spPr>
      </p:pic>
      <p:pic>
        <p:nvPicPr>
          <p:cNvPr id="18" name="已录下的声音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06162" y="5940769"/>
            <a:ext cx="436767" cy="436767"/>
          </a:xfrm>
          <a:prstGeom prst="rect">
            <a:avLst/>
          </a:prstGeom>
        </p:spPr>
      </p:pic>
      <p:pic>
        <p:nvPicPr>
          <p:cNvPr id="19" name="已录下的声音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80830" y="688616"/>
            <a:ext cx="493843" cy="493843"/>
          </a:xfrm>
          <a:prstGeom prst="rect">
            <a:avLst/>
          </a:prstGeom>
        </p:spPr>
      </p:pic>
      <p:pic>
        <p:nvPicPr>
          <p:cNvPr id="20" name="已录下的声音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804086" y="2043017"/>
            <a:ext cx="436767" cy="436767"/>
          </a:xfrm>
          <a:prstGeom prst="rect">
            <a:avLst/>
          </a:prstGeom>
        </p:spPr>
      </p:pic>
      <p:pic>
        <p:nvPicPr>
          <p:cNvPr id="21" name="已录下的声音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876125" y="3268300"/>
            <a:ext cx="478021" cy="478021"/>
          </a:xfrm>
          <a:prstGeom prst="rect">
            <a:avLst/>
          </a:prstGeom>
        </p:spPr>
      </p:pic>
      <p:pic>
        <p:nvPicPr>
          <p:cNvPr id="22" name="已录下的声音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874636" y="4534837"/>
            <a:ext cx="480998" cy="480998"/>
          </a:xfrm>
          <a:prstGeom prst="rect">
            <a:avLst/>
          </a:prstGeom>
        </p:spPr>
      </p:pic>
      <p:pic>
        <p:nvPicPr>
          <p:cNvPr id="23" name="已录下的声音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934174" y="6021095"/>
            <a:ext cx="480998" cy="4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6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22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5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95795"/>
            <a:ext cx="1218329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2198959" y="847818"/>
            <a:ext cx="180267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4400" b="1" dirty="0" smtClean="0"/>
              <a:t>Yī </a:t>
            </a:r>
            <a:r>
              <a:rPr lang="zh-CN" altLang="en-US" sz="4400" b="1" dirty="0" smtClean="0"/>
              <a:t>一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2679" y="2470542"/>
            <a:ext cx="192899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/>
              <a:t>Èr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二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2641" y="3921629"/>
            <a:ext cx="192899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/>
              <a:t>Sān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三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6011" y="811441"/>
            <a:ext cx="2651760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two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4720" y="2426999"/>
            <a:ext cx="2643051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one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76012" y="3822625"/>
            <a:ext cx="3931920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three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001632" y="1232539"/>
            <a:ext cx="3328808" cy="17989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6" idx="1"/>
          </p:cNvCxnSpPr>
          <p:nvPr/>
        </p:nvCxnSpPr>
        <p:spPr>
          <a:xfrm flipV="1">
            <a:off x="4641669" y="1196162"/>
            <a:ext cx="2634342" cy="1668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5" idx="3"/>
          </p:cNvCxnSpPr>
          <p:nvPr/>
        </p:nvCxnSpPr>
        <p:spPr>
          <a:xfrm flipV="1">
            <a:off x="4001632" y="4293327"/>
            <a:ext cx="3400654" cy="1302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142309" y="5268434"/>
            <a:ext cx="151529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/>
              <a:t>Sì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四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518263" y="5660571"/>
            <a:ext cx="39711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65572" y="5164850"/>
            <a:ext cx="3352800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four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79428" y="6328880"/>
            <a:ext cx="2612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意思，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T/S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轮流做动作，集体说。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711" y="162962"/>
            <a:ext cx="37119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Please match: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1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95795"/>
            <a:ext cx="12183291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2072641" y="847819"/>
            <a:ext cx="221197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/>
              <a:t>Wǔ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五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2641" y="2428345"/>
            <a:ext cx="192899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/>
              <a:t>Liù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六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2641" y="3921629"/>
            <a:ext cx="192899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/>
              <a:t>Qī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84720" y="889463"/>
            <a:ext cx="2569072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seven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4720" y="2426999"/>
            <a:ext cx="2643051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eight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76012" y="3822625"/>
            <a:ext cx="3931920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six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>
            <a:endCxn id="21" idx="1"/>
          </p:cNvCxnSpPr>
          <p:nvPr/>
        </p:nvCxnSpPr>
        <p:spPr>
          <a:xfrm>
            <a:off x="4084320" y="1196162"/>
            <a:ext cx="3481252" cy="43534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701143" y="2854913"/>
            <a:ext cx="3583577" cy="12076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701143" y="1389995"/>
            <a:ext cx="3690258" cy="291204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142309" y="5268434"/>
            <a:ext cx="185932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 err="1" smtClean="0"/>
              <a:t>Bā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18" name="直接连接符 17"/>
          <p:cNvCxnSpPr>
            <a:endCxn id="7" idx="1"/>
          </p:cNvCxnSpPr>
          <p:nvPr/>
        </p:nvCxnSpPr>
        <p:spPr>
          <a:xfrm flipV="1">
            <a:off x="3701143" y="2811720"/>
            <a:ext cx="3583577" cy="2840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65572" y="5164850"/>
            <a:ext cx="3352800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five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79428" y="6328880"/>
            <a:ext cx="2612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意思，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T/S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轮流做动作，集体说。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711" y="162962"/>
            <a:ext cx="37119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Please match: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6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9.png" descr="gir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59113"/>
            <a:ext cx="2286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6867" name="Shape 233"/>
          <p:cNvSpPr>
            <a:spLocks noChangeArrowheads="1"/>
          </p:cNvSpPr>
          <p:nvPr/>
        </p:nvSpPr>
        <p:spPr bwMode="auto">
          <a:xfrm>
            <a:off x="1864531" y="237987"/>
            <a:ext cx="2840904" cy="769441"/>
          </a:xfrm>
          <a:prstGeom prst="rect">
            <a:avLst/>
          </a:prstGeom>
          <a:solidFill>
            <a:srgbClr val="CC99FF"/>
          </a:solidFill>
          <a:ln>
            <a:noFill/>
          </a:ln>
          <a:extLst/>
        </p:spPr>
        <p:txBody>
          <a:bodyPr wrap="non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Flash cards!</a:t>
            </a:r>
          </a:p>
        </p:txBody>
      </p:sp>
      <p:sp>
        <p:nvSpPr>
          <p:cNvPr id="234" name="Shape 234"/>
          <p:cNvSpPr/>
          <p:nvPr/>
        </p:nvSpPr>
        <p:spPr>
          <a:xfrm>
            <a:off x="3146111" y="1567725"/>
            <a:ext cx="2301875" cy="830997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三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" name="Shape 235"/>
          <p:cNvSpPr>
            <a:spLocks noChangeArrowheads="1"/>
          </p:cNvSpPr>
          <p:nvPr/>
        </p:nvSpPr>
        <p:spPr bwMode="auto">
          <a:xfrm>
            <a:off x="205099" y="1240514"/>
            <a:ext cx="1107653" cy="830997"/>
          </a:xfrm>
          <a:prstGeom prst="rect">
            <a:avLst/>
          </a:prstGeom>
          <a:solidFill>
            <a:srgbClr val="FFC0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>
                <a:solidFill>
                  <a:prstClr val="black"/>
                </a:solidFill>
                <a:ea typeface="等线" panose="02010600030101010101" pitchFamily="2" charset="-122"/>
              </a:rPr>
              <a:t>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6" name="Shape 236"/>
          <p:cNvSpPr>
            <a:spLocks noChangeArrowheads="1"/>
          </p:cNvSpPr>
          <p:nvPr/>
        </p:nvSpPr>
        <p:spPr bwMode="auto">
          <a:xfrm>
            <a:off x="4589465" y="4837113"/>
            <a:ext cx="1412984" cy="769441"/>
          </a:xfrm>
          <a:prstGeom prst="rect">
            <a:avLst/>
          </a:prstGeom>
          <a:solidFill>
            <a:srgbClr val="FFC0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二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589465" y="2661719"/>
            <a:ext cx="1132326" cy="830997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8" name="Shape 238"/>
          <p:cNvSpPr>
            <a:spLocks noChangeArrowheads="1"/>
          </p:cNvSpPr>
          <p:nvPr/>
        </p:nvSpPr>
        <p:spPr bwMode="auto">
          <a:xfrm>
            <a:off x="6190537" y="748506"/>
            <a:ext cx="2493963" cy="830997"/>
          </a:xfrm>
          <a:prstGeom prst="rect">
            <a:avLst/>
          </a:prstGeom>
          <a:solidFill>
            <a:srgbClr val="FFC0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五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9" name="Shape 239"/>
          <p:cNvSpPr>
            <a:spLocks noChangeArrowheads="1"/>
          </p:cNvSpPr>
          <p:nvPr/>
        </p:nvSpPr>
        <p:spPr bwMode="auto">
          <a:xfrm>
            <a:off x="62305" y="3182601"/>
            <a:ext cx="1461695" cy="769441"/>
          </a:xfrm>
          <a:prstGeom prst="rect">
            <a:avLst/>
          </a:prstGeom>
          <a:solidFill>
            <a:srgbClr val="FFC0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0" name="Shape 240"/>
          <p:cNvSpPr>
            <a:spLocks noChangeArrowheads="1"/>
          </p:cNvSpPr>
          <p:nvPr/>
        </p:nvSpPr>
        <p:spPr bwMode="auto">
          <a:xfrm>
            <a:off x="344688" y="4837113"/>
            <a:ext cx="886583" cy="769441"/>
          </a:xfrm>
          <a:prstGeom prst="rect">
            <a:avLst/>
          </a:prstGeom>
          <a:solidFill>
            <a:srgbClr val="FFC0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六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3898460" y="3743119"/>
            <a:ext cx="1478765" cy="769441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rPr>
              <a:t>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2" name="Shape 242"/>
          <p:cNvSpPr>
            <a:spLocks noChangeArrowheads="1"/>
          </p:cNvSpPr>
          <p:nvPr/>
        </p:nvSpPr>
        <p:spPr bwMode="auto">
          <a:xfrm>
            <a:off x="6750050" y="5160963"/>
            <a:ext cx="1189839" cy="769441"/>
          </a:xfrm>
          <a:prstGeom prst="rect">
            <a:avLst/>
          </a:prstGeom>
          <a:solidFill>
            <a:srgbClr val="FFC0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rPr>
              <a:t>一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3" name="Shape 243"/>
          <p:cNvSpPr>
            <a:spLocks noChangeArrowheads="1"/>
          </p:cNvSpPr>
          <p:nvPr/>
        </p:nvSpPr>
        <p:spPr bwMode="auto">
          <a:xfrm>
            <a:off x="8096251" y="3079750"/>
            <a:ext cx="2301875" cy="830997"/>
          </a:xfrm>
          <a:prstGeom prst="rect">
            <a:avLst/>
          </a:prstGeom>
          <a:solidFill>
            <a:srgbClr val="FFC0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  <a:sym typeface="Calibri" panose="020F0502020204030204" pitchFamily="34" charset="0"/>
              </a:rPr>
              <a:t>七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4" name="Shape 244"/>
          <p:cNvSpPr>
            <a:spLocks noChangeArrowheads="1"/>
          </p:cNvSpPr>
          <p:nvPr/>
        </p:nvSpPr>
        <p:spPr bwMode="auto">
          <a:xfrm>
            <a:off x="8813801" y="506414"/>
            <a:ext cx="1584325" cy="830997"/>
          </a:xfrm>
          <a:prstGeom prst="rect">
            <a:avLst/>
          </a:prstGeom>
          <a:solidFill>
            <a:srgbClr val="FFC00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60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750" fill="hold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" dur="750" fill="hold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500" fill="hold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750" fill="hold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0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1" dur="750" fill="hold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9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0" dur="750" fill="hold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9" dur="500" fill="hold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fill="hold" grpId="0" nodeType="click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9" presetClass="exit" fill="hold" grpId="1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8" dur="750" fill="hold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7" dur="500" fill="hold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1" dur="500" fill="hold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 advAuto="0"/>
      <p:bldP spid="234" grpId="1" animBg="1" advAuto="0"/>
      <p:bldP spid="235" grpId="0" animBg="1"/>
      <p:bldP spid="235" grpId="1" animBg="1"/>
      <p:bldP spid="236" grpId="0" animBg="1" advAuto="0"/>
      <p:bldP spid="236" grpId="1" animBg="1" advAuto="0"/>
      <p:bldP spid="237" grpId="0" animBg="1" advAuto="0"/>
      <p:bldP spid="237" grpId="1" animBg="1" advAuto="0"/>
      <p:bldP spid="238" grpId="0" animBg="1" advAuto="0"/>
      <p:bldP spid="238" grpId="1" animBg="1" advAuto="0"/>
      <p:bldP spid="239" grpId="0" animBg="1" advAuto="0"/>
      <p:bldP spid="239" grpId="1" animBg="1" advAuto="0"/>
      <p:bldP spid="240" grpId="0" animBg="1" advAuto="0"/>
      <p:bldP spid="240" grpId="1" animBg="1" advAuto="0"/>
      <p:bldP spid="241" grpId="0" animBg="1" advAuto="0"/>
      <p:bldP spid="241" grpId="1" animBg="1" advAuto="0"/>
      <p:bldP spid="242" grpId="0" animBg="1" advAuto="0"/>
      <p:bldP spid="242" grpId="1" animBg="1" advAuto="0"/>
      <p:bldP spid="243" grpId="0" animBg="1" advAuto="0"/>
      <p:bldP spid="243" grpId="1" animBg="1" advAuto="0"/>
      <p:bldP spid="244" grpId="0" animBg="1" advAuto="0"/>
      <p:bldP spid="24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095" y="41808"/>
            <a:ext cx="4285261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Xìng</a:t>
            </a:r>
            <a:r>
              <a:rPr lang="en-US" altLang="zh-CN" sz="2800" b="1" dirty="0"/>
              <a:t>  </a:t>
            </a:r>
            <a:r>
              <a:rPr lang="en-US" altLang="zh-CN" sz="2800" b="1" dirty="0" err="1"/>
              <a:t>yùn</a:t>
            </a:r>
            <a:r>
              <a:rPr lang="en-US" altLang="zh-CN" sz="2800" b="1" dirty="0"/>
              <a:t>   </a:t>
            </a:r>
            <a:r>
              <a:rPr lang="en-US" altLang="zh-CN" sz="2800" b="1" dirty="0" err="1"/>
              <a:t>shù</a:t>
            </a:r>
            <a:r>
              <a:rPr lang="en-US" altLang="zh-CN" sz="2800" b="1" dirty="0"/>
              <a:t>  </a:t>
            </a:r>
            <a:r>
              <a:rPr lang="en-US" altLang="zh-CN" sz="2800" b="1" dirty="0" err="1" smtClean="0"/>
              <a:t>zì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 幸     运      数   字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lucky numbers</a:t>
            </a:r>
            <a:r>
              <a:rPr lang="zh-CN" altLang="en-US" sz="2800" b="1" dirty="0" smtClean="0"/>
              <a:t>）</a:t>
            </a:r>
            <a:endParaRPr lang="en-US" altLang="zh-CN" sz="2800" b="1" dirty="0" smtClean="0"/>
          </a:p>
          <a:p>
            <a:r>
              <a:rPr lang="en-US" sz="2800" b="1" dirty="0" smtClean="0"/>
              <a:t>Can you guess the lucky numbers in Chinese numbers? 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4095" y="2899100"/>
            <a:ext cx="86590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六</a:t>
            </a:r>
            <a:endParaRPr lang="en-GB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95" y="3957733"/>
            <a:ext cx="88657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八</a:t>
            </a:r>
            <a:endParaRPr lang="en-GB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4762" y="4992366"/>
            <a:ext cx="86590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九</a:t>
            </a:r>
            <a:endParaRPr lang="en-GB" sz="48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1865014" y="2923098"/>
            <a:ext cx="95966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err="1"/>
              <a:t>Liù</a:t>
            </a:r>
            <a:endParaRPr lang="zh-CN" altLang="en-US" sz="4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865014" y="4040583"/>
            <a:ext cx="99588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err="1"/>
              <a:t>Bā</a:t>
            </a:r>
            <a:endParaRPr lang="zh-CN" altLang="en-US" sz="36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865014" y="5126124"/>
            <a:ext cx="75143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err="1"/>
              <a:t>Jiǔ</a:t>
            </a:r>
            <a:endParaRPr lang="zh-CN" altLang="en-US" sz="3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5405673" y="197428"/>
            <a:ext cx="640985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Can you guess why they are lucky numbers in China? </a:t>
            </a:r>
            <a:endParaRPr lang="zh-CN" altLang="en-US" sz="28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423026" y="1348966"/>
            <a:ext cx="647322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Because their pronunciation in Chinese is similar to those of the words which symbolize good luck in China. </a:t>
            </a:r>
            <a:endParaRPr lang="zh-CN" altLang="en-US" sz="2400" b="1" dirty="0"/>
          </a:p>
        </p:txBody>
      </p:sp>
      <p:sp>
        <p:nvSpPr>
          <p:cNvPr id="18" name="右箭头 17"/>
          <p:cNvSpPr/>
          <p:nvPr/>
        </p:nvSpPr>
        <p:spPr>
          <a:xfrm>
            <a:off x="2916725" y="3123446"/>
            <a:ext cx="1148281" cy="3055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265" y="5298499"/>
            <a:ext cx="1170533" cy="34140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548" y="4193045"/>
            <a:ext cx="1170533" cy="34140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07081" y="2941608"/>
            <a:ext cx="215791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smooth</a:t>
            </a:r>
            <a:endParaRPr lang="zh-CN" altLang="en-US" sz="32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4131421" y="3939540"/>
            <a:ext cx="2616452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Make fortune, become rich </a:t>
            </a:r>
            <a:endParaRPr lang="zh-CN" altLang="en-US" sz="28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3998611" y="5187680"/>
            <a:ext cx="268286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Last forever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590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8"/>
            <a:ext cx="12261669" cy="769837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60894" y="836023"/>
            <a:ext cx="7505323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What is one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 of the most important days </a:t>
            </a:r>
            <a:r>
              <a:rPr lang="en-US" altLang="zh-CN" sz="4000" b="1" dirty="0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for you?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0894" y="2420983"/>
            <a:ext cx="5598146" cy="70788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Can it be your birthday?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09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261669" cy="769837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15886" y="592183"/>
            <a:ext cx="7608360" cy="64633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生日快乐歌</a:t>
            </a:r>
            <a:endParaRPr kumimoji="0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Shēngrì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kuài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yuè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gē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祝你</a:t>
            </a: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生日快乐</a:t>
            </a:r>
            <a:endParaRPr kumimoji="0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Zhù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nǐ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shēngrì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kuàilè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4560" y="5059680"/>
            <a:ext cx="6148251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Let’s learn to sing Happy Birthday song in mandarin!</a:t>
            </a:r>
            <a:endParaRPr lang="zh-CN" altLang="en-US" sz="2800" b="1" dirty="0"/>
          </a:p>
        </p:txBody>
      </p: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95041" y="818583"/>
            <a:ext cx="525101" cy="525101"/>
          </a:xfrm>
          <a:prstGeom prst="rect">
            <a:avLst/>
          </a:prstGeom>
        </p:spPr>
      </p:pic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8309" y="4156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319</Words>
  <Application>Microsoft Office PowerPoint</Application>
  <PresentationFormat>Custom</PresentationFormat>
  <Paragraphs>103</Paragraphs>
  <Slides>11</Slides>
  <Notes>2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Angela</cp:lastModifiedBy>
  <cp:revision>89</cp:revision>
  <dcterms:created xsi:type="dcterms:W3CDTF">2019-10-01T16:31:39Z</dcterms:created>
  <dcterms:modified xsi:type="dcterms:W3CDTF">2020-05-07T11:07:03Z</dcterms:modified>
</cp:coreProperties>
</file>