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5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6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8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91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79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2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4FE5-61E8-4AE2-BFB4-51147ED104A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831C1-248D-441F-9030-74C5C32FD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image" Target="../media/image1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microsoft.com/office/2007/relationships/media" Target="../media/media8.wav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13" Type="http://schemas.microsoft.com/office/2007/relationships/media" Target="../media/media17.wav"/><Relationship Id="rId18" Type="http://schemas.openxmlformats.org/officeDocument/2006/relationships/image" Target="../media/image1.png"/><Relationship Id="rId3" Type="http://schemas.microsoft.com/office/2007/relationships/media" Target="../media/media12.wav"/><Relationship Id="rId7" Type="http://schemas.microsoft.com/office/2007/relationships/media" Target="../media/media14.wav"/><Relationship Id="rId12" Type="http://schemas.openxmlformats.org/officeDocument/2006/relationships/audio" Target="../media/media16.wav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6" Type="http://schemas.openxmlformats.org/officeDocument/2006/relationships/audio" Target="../media/media18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microsoft.com/office/2007/relationships/media" Target="../media/media16.wav"/><Relationship Id="rId5" Type="http://schemas.microsoft.com/office/2007/relationships/media" Target="../media/media13.wav"/><Relationship Id="rId15" Type="http://schemas.microsoft.com/office/2007/relationships/media" Target="../media/media18.wav"/><Relationship Id="rId10" Type="http://schemas.openxmlformats.org/officeDocument/2006/relationships/audio" Target="../media/media15.wav"/><Relationship Id="rId19" Type="http://schemas.openxmlformats.org/officeDocument/2006/relationships/image" Target="../media/image2.png"/><Relationship Id="rId4" Type="http://schemas.openxmlformats.org/officeDocument/2006/relationships/audio" Target="../media/media12.wav"/><Relationship Id="rId9" Type="http://schemas.microsoft.com/office/2007/relationships/media" Target="../media/media15.wav"/><Relationship Id="rId14" Type="http://schemas.openxmlformats.org/officeDocument/2006/relationships/audio" Target="../media/media17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0.wav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0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audio" Target="../media/media23.wav"/><Relationship Id="rId5" Type="http://schemas.microsoft.com/office/2007/relationships/media" Target="../media/media23.wav"/><Relationship Id="rId4" Type="http://schemas.openxmlformats.org/officeDocument/2006/relationships/audio" Target="../media/media2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wav"/><Relationship Id="rId3" Type="http://schemas.microsoft.com/office/2007/relationships/media" Target="../media/media25.wav"/><Relationship Id="rId7" Type="http://schemas.microsoft.com/office/2007/relationships/media" Target="../media/media27.wav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audio" Target="../media/media26.wav"/><Relationship Id="rId5" Type="http://schemas.microsoft.com/office/2007/relationships/media" Target="../media/media26.wav"/><Relationship Id="rId10" Type="http://schemas.openxmlformats.org/officeDocument/2006/relationships/image" Target="../media/image1.png"/><Relationship Id="rId4" Type="http://schemas.openxmlformats.org/officeDocument/2006/relationships/audio" Target="../media/media25.wav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27936"/>
              </p:ext>
            </p:extLst>
          </p:nvPr>
        </p:nvGraphicFramePr>
        <p:xfrm>
          <a:off x="251520" y="260648"/>
          <a:ext cx="8568952" cy="652052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130207"/>
                <a:gridCol w="5438745"/>
              </a:tblGrid>
              <a:tr h="345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Greetings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SPANISH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3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See you tomorrow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Hasta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ñ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ana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mahn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-YA-nah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See you later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Hasta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luego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AH-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loo-AY-go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 you?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¿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ú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TOO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Personal Information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1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many brothers/sisters do you have?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¿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án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hermanos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hermanas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tienes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GB" sz="1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KWAHN-</a:t>
                      </a:r>
                      <a:r>
                        <a:rPr lang="en-GB" sz="1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toce</a:t>
                      </a:r>
                      <a:r>
                        <a:rPr lang="en-GB" sz="1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ayr</a:t>
                      </a:r>
                      <a:r>
                        <a:rPr lang="en-GB" sz="1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-MAH-</a:t>
                      </a:r>
                      <a:r>
                        <a:rPr lang="en-GB" sz="1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noce</a:t>
                      </a:r>
                      <a:r>
                        <a:rPr lang="en-GB" sz="1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1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ayr</a:t>
                      </a:r>
                      <a:r>
                        <a:rPr lang="en-GB" sz="1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-MAH-</a:t>
                      </a:r>
                      <a:r>
                        <a:rPr lang="en-GB" sz="1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nahs</a:t>
                      </a:r>
                      <a:r>
                        <a:rPr lang="en-GB" sz="1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tee-EN-</a:t>
                      </a:r>
                      <a:r>
                        <a:rPr lang="en-GB" sz="1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nace</a:t>
                      </a:r>
                      <a:r>
                        <a:rPr lang="en-GB" sz="1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 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have ….brother(s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sister(s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Tengo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hermano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)/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hermana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TENG-go</a:t>
                      </a:r>
                      <a:r>
                        <a:rPr lang="en-GB" sz="20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20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doce</a:t>
                      </a:r>
                      <a:r>
                        <a:rPr lang="en-GB" sz="20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20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ayr</a:t>
                      </a:r>
                      <a:r>
                        <a:rPr lang="en-GB" sz="20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-MAH-</a:t>
                      </a:r>
                      <a:r>
                        <a:rPr lang="en-GB" sz="20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noce</a:t>
                      </a:r>
                      <a:r>
                        <a:rPr lang="en-GB" sz="20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20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ayr</a:t>
                      </a:r>
                      <a:r>
                        <a:rPr lang="en-GB" sz="20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-MAH-</a:t>
                      </a:r>
                      <a:r>
                        <a:rPr lang="en-GB" sz="20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nahs</a:t>
                      </a:r>
                      <a:r>
                        <a:rPr lang="en-GB" sz="20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I have no brothers or sisters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tengo hermanos o </a:t>
                      </a:r>
                      <a:r>
                        <a:rPr lang="es-E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hermanas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GB" sz="20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TENG</a:t>
                      </a:r>
                      <a:r>
                        <a:rPr lang="en-GB" sz="20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-go</a:t>
                      </a:r>
                      <a:r>
                        <a:rPr lang="en-GB" sz="20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ayr</a:t>
                      </a:r>
                      <a:r>
                        <a:rPr lang="en-GB" sz="20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-MAH-</a:t>
                      </a:r>
                      <a:r>
                        <a:rPr lang="en-GB" sz="20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noce</a:t>
                      </a:r>
                      <a:r>
                        <a:rPr lang="en-GB" sz="20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20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ayr</a:t>
                      </a:r>
                      <a:r>
                        <a:rPr lang="en-GB" sz="20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-MAH-</a:t>
                      </a:r>
                      <a:r>
                        <a:rPr lang="en-GB" sz="20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nahs</a:t>
                      </a:r>
                      <a:r>
                        <a:rPr lang="en-GB" sz="20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GB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04448" y="692696"/>
            <a:ext cx="430088" cy="430088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884368" y="1124744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6176" y="1628800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40152" y="3789040"/>
            <a:ext cx="432048" cy="432048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92280" y="3789040"/>
            <a:ext cx="432048" cy="432048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72400" y="4437112"/>
            <a:ext cx="520824" cy="520824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244408" y="4869160"/>
            <a:ext cx="648072" cy="648072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7240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09861"/>
              </p:ext>
            </p:extLst>
          </p:nvPr>
        </p:nvGraphicFramePr>
        <p:xfrm>
          <a:off x="323528" y="332656"/>
          <a:ext cx="7560840" cy="39014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24991"/>
                <a:gridCol w="4535849"/>
              </a:tblGrid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Calendar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When is your birthday?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¿Cuándo es tu cumpleaños</a:t>
                      </a:r>
                      <a:r>
                        <a:rPr lang="es-E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KWAHN-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doh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ace</a:t>
                      </a:r>
                      <a:r>
                        <a:rPr lang="es-ES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too</a:t>
                      </a:r>
                      <a:r>
                        <a:rPr lang="es-ES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koom</a:t>
                      </a:r>
                      <a:r>
                        <a:rPr lang="es-ES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S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play</a:t>
                      </a:r>
                      <a:r>
                        <a:rPr lang="es-ES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-AHN-yos?</a:t>
                      </a:r>
                      <a:r>
                        <a:rPr lang="es-E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My birthday is…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 cumpleaños es </a:t>
                      </a:r>
                      <a:r>
                        <a:rPr lang="es-E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Mee </a:t>
                      </a:r>
                      <a:r>
                        <a:rPr lang="es-ES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koom</a:t>
                      </a:r>
                      <a:r>
                        <a:rPr lang="es-ES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S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play</a:t>
                      </a:r>
                      <a:r>
                        <a:rPr lang="es-ES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-AHN-yos </a:t>
                      </a:r>
                      <a:r>
                        <a:rPr lang="es-ES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ace</a:t>
                      </a:r>
                      <a:r>
                        <a:rPr lang="es-ES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0192" y="908720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0232" y="3717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27707"/>
              </p:ext>
            </p:extLst>
          </p:nvPr>
        </p:nvGraphicFramePr>
        <p:xfrm>
          <a:off x="251520" y="404664"/>
          <a:ext cx="8280920" cy="55382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54560"/>
                <a:gridCol w="6326360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Classroom Nouns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papelera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s-ES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pah</a:t>
                      </a:r>
                      <a:r>
                        <a:rPr lang="es-ES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S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pay</a:t>
                      </a:r>
                      <a:r>
                        <a:rPr lang="es-ES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-LAY-</a:t>
                      </a:r>
                      <a:r>
                        <a:rPr lang="es-ES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Sharpener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sacapuntas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ES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s-ES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sah-</a:t>
                      </a:r>
                      <a:r>
                        <a:rPr lang="es-ES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kah</a:t>
                      </a:r>
                      <a:r>
                        <a:rPr lang="es-ES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-POON-</a:t>
                      </a:r>
                      <a:r>
                        <a:rPr lang="es-ES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Ruler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regla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3200" b="0" i="1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</a:rPr>
                        <a:t>lah</a:t>
                      </a:r>
                      <a:r>
                        <a:rPr lang="es-ES" sz="32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</a:rPr>
                        <a:t> RAY-</a:t>
                      </a:r>
                      <a:r>
                        <a:rPr lang="es-ES" sz="3200" b="0" i="1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</a:rPr>
                        <a:t>gla</a:t>
                      </a:r>
                      <a:endParaRPr lang="es-ES" sz="3200" b="0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mochila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ES" sz="3200" b="0" i="1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</a:rPr>
                        <a:t>lah</a:t>
                      </a:r>
                      <a:r>
                        <a:rPr lang="es-ES" sz="32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s-ES" sz="3200" b="0" i="1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</a:rPr>
                        <a:t>moh</a:t>
                      </a:r>
                      <a:r>
                        <a:rPr lang="es-ES" sz="32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</a:rPr>
                        <a:t>-CHEE-</a:t>
                      </a:r>
                      <a:r>
                        <a:rPr lang="es-ES" sz="3200" b="0" i="1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</a:rPr>
                        <a:t>lah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is this?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¿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é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es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esto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? </a:t>
                      </a:r>
                      <a:r>
                        <a:rPr lang="es-ES" sz="3200" b="0" i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KAY </a:t>
                      </a:r>
                      <a:r>
                        <a:rPr lang="es-ES" sz="3200" b="0" i="1" u="none" strike="noStrik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ace</a:t>
                      </a:r>
                      <a:r>
                        <a:rPr lang="es-ES" sz="3200" b="0" i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ACE-</a:t>
                      </a:r>
                      <a:r>
                        <a:rPr lang="es-ES" sz="3200" b="0" i="1" u="none" strike="noStrik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to</a:t>
                      </a:r>
                      <a:r>
                        <a:rPr lang="es-ES" sz="3200" b="0" i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??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a…..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Esto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un/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 </a:t>
                      </a:r>
                      <a:r>
                        <a:rPr lang="es-ES" sz="2800" b="0" i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ACE-</a:t>
                      </a:r>
                      <a:r>
                        <a:rPr lang="es-ES" sz="2800" b="0" i="1" u="none" strike="noStrik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to</a:t>
                      </a:r>
                      <a:r>
                        <a:rPr lang="es-ES" sz="2800" b="0" i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s-ES" sz="2800" b="0" i="1" u="none" strike="noStrik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ace</a:t>
                      </a:r>
                      <a:r>
                        <a:rPr lang="es-ES" sz="2800" b="0" i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s-ES" sz="2800" b="0" i="1" u="none" strike="noStrik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oon</a:t>
                      </a:r>
                      <a:r>
                        <a:rPr lang="es-ES" sz="2800" b="0" i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/</a:t>
                      </a:r>
                      <a:r>
                        <a:rPr lang="es-ES" sz="2800" b="0" i="1" u="none" strike="noStrik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oonah</a:t>
                      </a:r>
                      <a:endParaRPr lang="es-ES" sz="2800" b="0" i="1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b="0" i="1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Raise your hand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Levantad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mano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lay-</a:t>
                      </a:r>
                      <a:r>
                        <a:rPr lang="en-GB" sz="2800" i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bahn</a:t>
                      </a:r>
                      <a:r>
                        <a:rPr lang="en-GB" sz="28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-TAHD</a:t>
                      </a:r>
                      <a:r>
                        <a:rPr lang="en-GB" sz="28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 MAH-</a:t>
                      </a:r>
                      <a:r>
                        <a:rPr lang="en-GB" sz="2800" i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noh</a:t>
                      </a:r>
                      <a:r>
                        <a:rPr lang="en-GB" sz="28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64288" y="1052736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96336" y="1451248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6136" y="2060848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668344" y="3356992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580112" y="4149080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668344" y="4149080"/>
            <a:ext cx="609600" cy="609600"/>
          </a:xfrm>
          <a:prstGeom prst="rect">
            <a:avLst/>
          </a:prstGeom>
        </p:spPr>
      </p:pic>
      <p:pic>
        <p:nvPicPr>
          <p:cNvPr id="10" name="Sound 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80312" y="2780928"/>
            <a:ext cx="504056" cy="504056"/>
          </a:xfrm>
          <a:prstGeom prst="rect">
            <a:avLst/>
          </a:prstGeom>
        </p:spPr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16216" y="515719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0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92164"/>
              </p:ext>
            </p:extLst>
          </p:nvPr>
        </p:nvGraphicFramePr>
        <p:xfrm>
          <a:off x="251520" y="404664"/>
          <a:ext cx="8280920" cy="2804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54560"/>
                <a:gridCol w="6326360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Classroom Nouns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 lunch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comida escolar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-MEE-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thah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ace-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-LAR</a:t>
                      </a:r>
                      <a:endParaRPr lang="en-GB" sz="2800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packed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lunch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comida en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bolsa</a:t>
                      </a:r>
                      <a:endParaRPr lang="en-GB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-MEE-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thah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ane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BOL-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sah</a:t>
                      </a:r>
                      <a:endParaRPr lang="en-GB" sz="28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Sound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4048" y="1052736"/>
            <a:ext cx="360000" cy="360000"/>
          </a:xfrm>
          <a:prstGeom prst="rect">
            <a:avLst/>
          </a:prstGeom>
        </p:spPr>
      </p:pic>
      <p:pic>
        <p:nvPicPr>
          <p:cNvPr id="12" name="Sound 1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0" y="2492896"/>
            <a:ext cx="334392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5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78883"/>
              </p:ext>
            </p:extLst>
          </p:nvPr>
        </p:nvGraphicFramePr>
        <p:xfrm>
          <a:off x="323528" y="260648"/>
          <a:ext cx="8424936" cy="2804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24991"/>
                <a:gridCol w="5399945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Weather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frosty.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escarcha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EYE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ace-CAR-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chah</a:t>
                      </a:r>
                      <a:endParaRPr lang="en-GB" sz="28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is f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oggy.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niebla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EYE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nee-AY-blah</a:t>
                      </a:r>
                      <a:endParaRPr lang="en-GB" sz="3200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snowing.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Nieva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Nee-AY-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2400" y="836712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0392" y="1412776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0392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75749"/>
              </p:ext>
            </p:extLst>
          </p:nvPr>
        </p:nvGraphicFramePr>
        <p:xfrm>
          <a:off x="251520" y="476672"/>
          <a:ext cx="8280920" cy="2804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24991"/>
                <a:gridCol w="5255929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Pets and Animals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Dog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perro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PAY-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rro</a:t>
                      </a:r>
                      <a:endParaRPr lang="en-GB" sz="3200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gato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GAH-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toh</a:t>
                      </a:r>
                      <a:endParaRPr lang="en-GB" sz="3200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Mouse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ó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RRA-tone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Hamster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á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mster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HAHM-stair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68344" y="1052736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68344" y="1556792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68344" y="2132856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12360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ails xmlns="6936fd13-2b92-4741-a6ee-c4bdaa2ede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B979323CE5F419CF00D716B9B3803" ma:contentTypeVersion="12" ma:contentTypeDescription="Create a new document." ma:contentTypeScope="" ma:versionID="9e114151af73c0a24e23c7c30ec91d8c">
  <xsd:schema xmlns:xsd="http://www.w3.org/2001/XMLSchema" xmlns:xs="http://www.w3.org/2001/XMLSchema" xmlns:p="http://schemas.microsoft.com/office/2006/metadata/properties" xmlns:ns2="c8a7503c-63d9-4671-b6a1-64a977c95395" xmlns:ns3="e92d3f56-b8f5-4fd1-b5e8-e292fb5b5843" xmlns:ns4="6936fd13-2b92-4741-a6ee-c4bdaa2ede4e" targetNamespace="http://schemas.microsoft.com/office/2006/metadata/properties" ma:root="true" ma:fieldsID="d7aa3b317f2c6f83ad7f4452e26e0b6b" ns2:_="" ns3:_="" ns4:_="">
    <xsd:import namespace="c8a7503c-63d9-4671-b6a1-64a977c95395"/>
    <xsd:import namespace="e92d3f56-b8f5-4fd1-b5e8-e292fb5b5843"/>
    <xsd:import namespace="6936fd13-2b92-4741-a6ee-c4bdaa2ede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7503c-63d9-4671-b6a1-64a977c953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d3f56-b8f5-4fd1-b5e8-e292fb5b5843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6fd13-2b92-4741-a6ee-c4bdaa2ede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Details" ma:index="19" nillable="true" ma:displayName="Details" ma:format="Dropdown" ma:internalName="Detail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5FC2AA-7237-4E96-BFC2-B4BA290C0ECE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6936fd13-2b92-4741-a6ee-c4bdaa2ede4e"/>
    <ds:schemaRef ds:uri="e92d3f56-b8f5-4fd1-b5e8-e292fb5b5843"/>
    <ds:schemaRef ds:uri="c8a7503c-63d9-4671-b6a1-64a977c95395"/>
  </ds:schemaRefs>
</ds:datastoreItem>
</file>

<file path=customXml/itemProps2.xml><?xml version="1.0" encoding="utf-8"?>
<ds:datastoreItem xmlns:ds="http://schemas.openxmlformats.org/officeDocument/2006/customXml" ds:itemID="{01F421BF-77FC-4A82-AF19-CB1B4ED09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7503c-63d9-4671-b6a1-64a977c95395"/>
    <ds:schemaRef ds:uri="e92d3f56-b8f5-4fd1-b5e8-e292fb5b5843"/>
    <ds:schemaRef ds:uri="6936fd13-2b92-4741-a6ee-c4bdaa2ed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27F0BD-88B5-48FC-9E37-DAB10FAA1B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239</Words>
  <Application>Microsoft Office PowerPoint</Application>
  <PresentationFormat>On-screen Show (4:3)</PresentationFormat>
  <Paragraphs>70</Paragraphs>
  <Slides>6</Slides>
  <Notes>0</Notes>
  <HiddenSlides>0</HiddenSlides>
  <MMClips>27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Marie Moore</dc:creator>
  <cp:lastModifiedBy>Angela</cp:lastModifiedBy>
  <cp:revision>16</cp:revision>
  <dcterms:created xsi:type="dcterms:W3CDTF">2015-05-28T11:40:52Z</dcterms:created>
  <dcterms:modified xsi:type="dcterms:W3CDTF">2020-04-27T14:34:15Z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0x010100DACB979323CE5F419CF00D716B9B3803</vt:lpwstr>
  </property>
</Properties>
</file>