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97" r:id="rId5"/>
    <p:sldId id="280" r:id="rId6"/>
    <p:sldId id="295" r:id="rId7"/>
    <p:sldId id="327" r:id="rId8"/>
    <p:sldId id="328" r:id="rId9"/>
    <p:sldId id="286" r:id="rId10"/>
    <p:sldId id="290" r:id="rId11"/>
    <p:sldId id="282" r:id="rId12"/>
    <p:sldId id="291" r:id="rId13"/>
    <p:sldId id="281" r:id="rId14"/>
    <p:sldId id="262" r:id="rId15"/>
    <p:sldId id="324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323" r:id="rId30"/>
    <p:sldId id="317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25" r:id="rId40"/>
    <p:sldId id="326" r:id="rId41"/>
    <p:sldId id="313" r:id="rId42"/>
    <p:sldId id="314" r:id="rId43"/>
    <p:sldId id="315" r:id="rId44"/>
    <p:sldId id="316" r:id="rId45"/>
    <p:sldId id="318" r:id="rId46"/>
    <p:sldId id="319" r:id="rId47"/>
    <p:sldId id="320" r:id="rId48"/>
    <p:sldId id="321" r:id="rId49"/>
    <p:sldId id="32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0E0"/>
    <a:srgbClr val="FC2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8495" autoAdjust="0"/>
  </p:normalViewPr>
  <p:slideViewPr>
    <p:cSldViewPr snapToGrid="0">
      <p:cViewPr>
        <p:scale>
          <a:sx n="61" d="100"/>
          <a:sy n="61" d="100"/>
        </p:scale>
        <p:origin x="-1912" y="-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37252-89BF-0342-9121-427D3593DF38}" type="datetimeFigureOut">
              <a:rPr lang="en-US" smtClean="0"/>
              <a:t>22/04/2020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79D30-0C2D-9C4E-AB87-66F47AE15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4936B-DE38-484C-8F1C-E3F4F60F8715}" type="datetimeFigureOut">
              <a:rPr lang="en-US" smtClean="0"/>
              <a:t>22/04/2020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DA3A6-38FB-3A48-B3D1-F81DFA22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3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entrance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2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exit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music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4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toilets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9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classroom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7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art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</a:t>
            </a:r>
            <a:r>
              <a:rPr lang="en-US" dirty="0" smtClean="0"/>
              <a:t>loakroom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07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Early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15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Staff</a:t>
            </a:r>
            <a:r>
              <a:rPr lang="en-US" baseline="0" dirty="0" smtClean="0"/>
              <a:t>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IT classroom/suite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1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are you?</a:t>
            </a:r>
          </a:p>
          <a:p>
            <a:endParaRPr lang="en-US" dirty="0" smtClean="0"/>
          </a:p>
          <a:p>
            <a:r>
              <a:rPr lang="en-US" dirty="0" smtClean="0"/>
              <a:t>I</a:t>
            </a:r>
            <a:r>
              <a:rPr lang="en-US" baseline="0" dirty="0" smtClean="0"/>
              <a:t> am </a:t>
            </a:r>
            <a:r>
              <a:rPr lang="en-US" baseline="0" dirty="0" smtClean="0"/>
              <a:t>sad.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0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road/the</a:t>
            </a:r>
            <a:r>
              <a:rPr lang="en-US" baseline="0" dirty="0" smtClean="0"/>
              <a:t> street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2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1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museum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0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shopping mall/</a:t>
            </a:r>
            <a:r>
              <a:rPr lang="en-US" dirty="0" err="1" smtClean="0"/>
              <a:t>centre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1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 smtClean="0">
                <a:latin typeface="Comic Sans MS" panose="030F0702030302020204" pitchFamily="66" charset="0"/>
              </a:rPr>
              <a:t>multisports</a:t>
            </a:r>
            <a:r>
              <a:rPr lang="en-US" sz="2000" baseline="0" dirty="0" smtClean="0">
                <a:latin typeface="Comic Sans MS" panose="030F0702030302020204" pitchFamily="66" charset="0"/>
              </a:rPr>
              <a:t> </a:t>
            </a:r>
            <a:r>
              <a:rPr lang="en-US" sz="2000" baseline="0" dirty="0" err="1" smtClean="0">
                <a:latin typeface="Comic Sans MS" panose="030F0702030302020204" pitchFamily="66" charset="0"/>
              </a:rPr>
              <a:t>centre</a:t>
            </a:r>
            <a:endParaRPr lang="en-US" sz="2000" baseline="0" dirty="0" smtClean="0"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 smtClean="0">
                <a:latin typeface="Comic Sans MS" panose="030F0702030302020204" pitchFamily="66" charset="0"/>
              </a:rPr>
              <a:t>ʛ </a:t>
            </a:r>
            <a:r>
              <a:rPr lang="en-US" sz="2000" dirty="0" smtClean="0">
                <a:latin typeface="Comic Sans MS" panose="030F0702030302020204" pitchFamily="66" charset="0"/>
              </a:rPr>
              <a:t>is</a:t>
            </a:r>
            <a:r>
              <a:rPr lang="en-US" sz="2000" baseline="0" dirty="0" smtClean="0">
                <a:latin typeface="Comic Sans MS" panose="030F0702030302020204" pitchFamily="66" charset="0"/>
              </a:rPr>
              <a:t> the symbol for galleons (Wizard currency) – in Spanish they call 1 galleon, un </a:t>
            </a:r>
            <a:r>
              <a:rPr lang="en-US" sz="2000" baseline="0" dirty="0" err="1" smtClean="0">
                <a:latin typeface="Comic Sans MS" panose="030F0702030302020204" pitchFamily="66" charset="0"/>
              </a:rPr>
              <a:t>galeón</a:t>
            </a:r>
            <a:r>
              <a:rPr lang="en-US" sz="2000" baseline="0" dirty="0" smtClean="0">
                <a:latin typeface="Comic Sans MS" panose="030F0702030302020204" pitchFamily="66" charset="0"/>
              </a:rPr>
              <a:t>, and plural is </a:t>
            </a:r>
            <a:r>
              <a:rPr lang="en-US" sz="2000" baseline="0" dirty="0" err="1" smtClean="0">
                <a:latin typeface="Comic Sans MS" panose="030F0702030302020204" pitchFamily="66" charset="0"/>
              </a:rPr>
              <a:t>unos</a:t>
            </a:r>
            <a:r>
              <a:rPr lang="en-US" sz="2000" baseline="0" dirty="0" smtClean="0">
                <a:latin typeface="Comic Sans MS" panose="030F0702030302020204" pitchFamily="66" charset="0"/>
              </a:rPr>
              <a:t> </a:t>
            </a:r>
            <a:r>
              <a:rPr lang="en-US" sz="2000" b="1" baseline="0" dirty="0" err="1" smtClean="0">
                <a:latin typeface="Comic Sans MS" panose="030F0702030302020204" pitchFamily="66" charset="0"/>
              </a:rPr>
              <a:t>galeones</a:t>
            </a:r>
            <a:r>
              <a:rPr lang="en-US" sz="2000" b="1" baseline="0" dirty="0" smtClean="0">
                <a:latin typeface="Comic Sans MS" panose="030F0702030302020204" pitchFamily="66" charset="0"/>
              </a:rPr>
              <a:t> </a:t>
            </a:r>
            <a:endParaRPr lang="es-ES" sz="2000" b="1" dirty="0" smtClean="0">
              <a:latin typeface="Comic Sans MS" panose="030F0702030302020204" pitchFamily="66" charset="0"/>
            </a:endParaRP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23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 (not castle)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64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cinema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03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Subject Pronouns are words that replace a noun acting as the subject of the sentence/clause.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4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04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7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is Harry?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8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the road!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</a:t>
            </a:r>
            <a:r>
              <a:rPr lang="en-US" smtClean="0"/>
              <a:t>the street!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0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</a:t>
            </a:r>
            <a:r>
              <a:rPr lang="en-US" u="sng" dirty="0" smtClean="0"/>
              <a:t>straight on</a:t>
            </a:r>
            <a:r>
              <a:rPr lang="en-US" dirty="0" smtClean="0"/>
              <a:t>!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94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</a:t>
            </a:r>
            <a:r>
              <a:rPr lang="en-US" u="sng" dirty="0" smtClean="0"/>
              <a:t>to the left!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</a:t>
            </a:r>
            <a:r>
              <a:rPr lang="en-US" u="sng" dirty="0" smtClean="0"/>
              <a:t>to</a:t>
            </a:r>
            <a:r>
              <a:rPr lang="en-US" u="sng" baseline="0" dirty="0" smtClean="0"/>
              <a:t> the right!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6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ARE Harry, Ron and Hermione?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7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4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closet/store</a:t>
            </a:r>
            <a:r>
              <a:rPr lang="en-US" baseline="0" dirty="0" smtClean="0"/>
              <a:t> cupboard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06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gymnasium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DA3A6-38FB-3A48-B3D1-F81DFA2204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43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24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0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31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40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12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6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44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0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4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9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C58-BB7C-47D4-BFE6-51C234DB2C91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8D18C-7A77-48DB-A375-4ED597E4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41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jpg"/><Relationship Id="rId6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jpg"/><Relationship Id="rId6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jpg"/><Relationship Id="rId6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jpg"/><Relationship Id="rId6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1.jpg"/><Relationship Id="rId6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2.jpg"/><Relationship Id="rId6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3.jpg"/><Relationship Id="rId6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4.jpg"/><Relationship Id="rId6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5.jpg"/><Relationship Id="rId6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6.jpg"/><Relationship Id="rId6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7.jpg"/><Relationship Id="rId6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8.jpg"/><Relationship Id="rId6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microsoft.com/office/2007/relationships/hdphoto" Target="../media/hdphoto3.wdp"/><Relationship Id="rId8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21.jpg"/><Relationship Id="rId6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22.jpg"/><Relationship Id="rId6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3.jpg"/><Relationship Id="rId6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4.jpg"/><Relationship Id="rId6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29.jpg"/><Relationship Id="rId6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30.jpg"/><Relationship Id="rId6" Type="http://schemas.openxmlformats.org/officeDocument/2006/relationships/image" Target="../media/image2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2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2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31.png"/><Relationship Id="rId6" Type="http://schemas.openxmlformats.org/officeDocument/2006/relationships/image" Target="../media/image2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31.png"/><Relationship Id="rId6" Type="http://schemas.openxmlformats.org/officeDocument/2006/relationships/image" Target="../media/image2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32.jpg"/><Relationship Id="rId6" Type="http://schemas.openxmlformats.org/officeDocument/2006/relationships/image" Target="../media/image2.png"/><Relationship Id="rId1" Type="http://schemas.microsoft.com/office/2007/relationships/media" Target="../media/media40.wav"/><Relationship Id="rId2" Type="http://schemas.openxmlformats.org/officeDocument/2006/relationships/audio" Target="../media/media40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33.jpg"/><Relationship Id="rId6" Type="http://schemas.openxmlformats.org/officeDocument/2006/relationships/image" Target="../media/image2.png"/><Relationship Id="rId1" Type="http://schemas.microsoft.com/office/2007/relationships/media" Target="../media/media41.wav"/><Relationship Id="rId2" Type="http://schemas.openxmlformats.org/officeDocument/2006/relationships/audio" Target="../media/media4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33.jpg"/><Relationship Id="rId6" Type="http://schemas.openxmlformats.org/officeDocument/2006/relationships/image" Target="../media/image2.png"/><Relationship Id="rId1" Type="http://schemas.microsoft.com/office/2007/relationships/media" Target="../media/media42.wav"/><Relationship Id="rId2" Type="http://schemas.openxmlformats.org/officeDocument/2006/relationships/audio" Target="../media/media4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6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By the end of this lesson you will: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Be able to ask where something/someone is.</a:t>
            </a:r>
          </a:p>
          <a:p>
            <a:r>
              <a:rPr lang="en-US" dirty="0">
                <a:latin typeface="Comic Sans MS" panose="030F0702030302020204" pitchFamily="66" charset="0"/>
              </a:rPr>
              <a:t>Say where something/someone is.</a:t>
            </a:r>
            <a:endParaRPr lang="es-E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Be able to give basic directions (turn, cross, go, left, right, straight).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Use some place vocabulary in context.</a:t>
            </a:r>
          </a:p>
        </p:txBody>
      </p:sp>
    </p:spTree>
    <p:extLst>
      <p:ext uri="{BB962C8B-B14F-4D97-AF65-F5344CB8AC3E}">
        <p14:creationId xmlns:p14="http://schemas.microsoft.com/office/powerpoint/2010/main" val="190947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52" y="722895"/>
            <a:ext cx="1185262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Harry, Ron </a:t>
            </a:r>
            <a:r>
              <a:rPr lang="es-ES_tradnl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y Hermione</a:t>
            </a:r>
            <a:r>
              <a:rPr lang="es-ES_tradnl" dirty="0">
                <a:effectLst>
                  <a:glow rad="101600">
                    <a:srgbClr val="FC2BF7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s-ES_tradnl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sont</a:t>
            </a:r>
            <a:r>
              <a:rPr lang="es-ES_tradnl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s-ES_tradnl" u="sng" dirty="0" err="1" smtClean="0">
                <a:effectLst>
                  <a:glow rad="101600">
                    <a:srgbClr val="FC2BF7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dans</a:t>
            </a:r>
            <a:r>
              <a:rPr lang="es-ES_tradnl" dirty="0" smtClean="0">
                <a:latin typeface="Comic Sans MS"/>
                <a:cs typeface="Comic Sans MS"/>
              </a:rPr>
              <a:t> </a:t>
            </a:r>
            <a:r>
              <a:rPr lang="en-US" dirty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la </a:t>
            </a:r>
            <a:r>
              <a:rPr lang="en-US" dirty="0" err="1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bibliothèque</a:t>
            </a:r>
            <a:r>
              <a:rPr lang="en-US" dirty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.</a:t>
            </a:r>
            <a:r>
              <a:rPr lang="es-ES_tradnl" dirty="0">
                <a:latin typeface="Comic Sans MS"/>
                <a:cs typeface="Comic Sans MS"/>
              </a:rPr>
              <a:t/>
            </a:r>
            <a:br>
              <a:rPr lang="es-ES_tradnl" dirty="0">
                <a:latin typeface="Comic Sans MS"/>
                <a:cs typeface="Comic Sans MS"/>
              </a:rPr>
            </a:b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1536" y="57222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i="1" dirty="0"/>
          </a:p>
        </p:txBody>
      </p:sp>
      <p:pic>
        <p:nvPicPr>
          <p:cNvPr id="8" name="Picture 7" descr="download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67" y="1821123"/>
            <a:ext cx="4125957" cy="4125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162" y="5912697"/>
            <a:ext cx="11765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Harry, Ron y Hermione </a:t>
            </a:r>
            <a:r>
              <a:rPr lang="es-ES_tradnl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s-ES_tradnl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are</a:t>
            </a:r>
            <a:r>
              <a:rPr lang="es-ES_tradnl" sz="4000" dirty="0" smtClean="0">
                <a:latin typeface="Comic Sans MS"/>
                <a:cs typeface="Comic Sans MS"/>
              </a:rPr>
              <a:t> </a:t>
            </a:r>
            <a:r>
              <a:rPr lang="es-ES_tradnl" sz="4000" u="sng" dirty="0"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in</a:t>
            </a:r>
            <a:r>
              <a:rPr lang="es-ES_tradnl" sz="4000" dirty="0">
                <a:latin typeface="Comic Sans MS"/>
                <a:cs typeface="Comic Sans MS"/>
              </a:rPr>
              <a:t> </a:t>
            </a:r>
            <a:r>
              <a:rPr lang="en-GB" sz="4000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the library</a:t>
            </a:r>
            <a:r>
              <a:rPr lang="es-ES_tradnl" sz="4000" dirty="0" smtClean="0">
                <a:latin typeface="Comic Sans MS"/>
                <a:cs typeface="Comic Sans MS"/>
              </a:rPr>
              <a:t>.</a:t>
            </a:r>
            <a:r>
              <a:rPr lang="es-ES_tradnl" sz="4000" i="1" dirty="0">
                <a:latin typeface="Comic Sans MS"/>
                <a:cs typeface="Comic Sans MS"/>
              </a:rPr>
              <a:t/>
            </a:r>
            <a:br>
              <a:rPr lang="es-ES_tradnl" sz="4000" i="1" dirty="0">
                <a:latin typeface="Comic Sans MS"/>
                <a:cs typeface="Comic Sans MS"/>
              </a:rPr>
            </a:br>
            <a:endParaRPr lang="en-US" sz="40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2887" y="2293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6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 concierge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f93a6e45aa13dcfc7d255ab24594ed1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44" y="1463474"/>
            <a:ext cx="3960363" cy="487103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4700" y="13777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0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À </a:t>
            </a:r>
            <a:r>
              <a:rPr lang="en-US" dirty="0" err="1">
                <a:latin typeface="Berlin Sans FB" panose="020E0602020502020306" pitchFamily="34" charset="0"/>
              </a:rPr>
              <a:t>l'école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smtClean="0">
                <a:latin typeface="Berlin Sans FB" panose="020E0602020502020306" pitchFamily="34" charset="0"/>
              </a:rPr>
              <a:t>/à </a:t>
            </a:r>
            <a:r>
              <a:rPr lang="en-US" dirty="0" err="1">
                <a:latin typeface="Berlin Sans FB" panose="020E0602020502020306" pitchFamily="34" charset="0"/>
              </a:rPr>
              <a:t>l'institut</a:t>
            </a:r>
            <a:endParaRPr lang="es-ES" dirty="0"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the school / In the high school</a:t>
            </a:r>
            <a:endParaRPr lang="es-E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4043" y="52088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3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e placard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c0e7ba6c886f595a6c27fa8dc5e74c84--witch-broom-harry-potter-birthd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5" y="1665209"/>
            <a:ext cx="4165599" cy="506579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8794" y="961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latin typeface="Comic Sans MS" panose="030F0702030302020204" pitchFamily="66" charset="0"/>
              </a:rPr>
              <a:t>bibliothèque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images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39" y="2936920"/>
            <a:ext cx="8243548" cy="319694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8149" y="753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a </a:t>
            </a:r>
            <a:r>
              <a:rPr lang="en-US" dirty="0" err="1" smtClean="0">
                <a:latin typeface="Comic Sans MS" panose="030F0702030302020204" pitchFamily="66" charset="0"/>
              </a:rPr>
              <a:t>salle</a:t>
            </a:r>
            <a:r>
              <a:rPr lang="en-US" dirty="0" smtClean="0">
                <a:latin typeface="Comic Sans MS" panose="030F0702030302020204" pitchFamily="66" charset="0"/>
              </a:rPr>
              <a:t> de gym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5bbfce0faab73.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" y="2045229"/>
            <a:ext cx="9525000" cy="413543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6162" y="6073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Comic Sans MS" panose="030F0702030302020204" pitchFamily="66" charset="0"/>
              </a:rPr>
              <a:t>l'entrée</a:t>
            </a:r>
            <a:r>
              <a:rPr lang="en-US" dirty="0" smtClean="0">
                <a:latin typeface="Comic Sans MS" panose="030F0702030302020204" pitchFamily="66" charset="0"/>
              </a:rPr>
              <a:t> (la </a:t>
            </a:r>
            <a:r>
              <a:rPr lang="en-US" dirty="0" err="1">
                <a:latin typeface="Comic Sans MS" panose="030F0702030302020204" pitchFamily="66" charset="0"/>
              </a:rPr>
              <a:t>porte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d'entrée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download-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2292350"/>
            <a:ext cx="3179233" cy="424444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2069" y="2168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2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Comic Sans MS" panose="030F0702030302020204" pitchFamily="66" charset="0"/>
              </a:rPr>
              <a:t>la sortie (la porte de sortie)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441ebb91c9ea9440e3114536383309bd--the-great-hall-hogwarts-broken-insi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67" y="1981200"/>
            <a:ext cx="2997200" cy="416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5867" y="23354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latin typeface="Comic Sans MS" panose="030F0702030302020204" pitchFamily="66" charset="0"/>
              </a:rPr>
              <a:t>salle</a:t>
            </a:r>
            <a:r>
              <a:rPr lang="en-US" dirty="0" smtClean="0">
                <a:latin typeface="Comic Sans MS" panose="030F0702030302020204" pitchFamily="66" charset="0"/>
              </a:rPr>
              <a:t>  de </a:t>
            </a:r>
            <a:r>
              <a:rPr lang="en-US" dirty="0" err="1" smtClean="0">
                <a:latin typeface="Comic Sans MS" panose="030F0702030302020204" pitchFamily="66" charset="0"/>
              </a:rPr>
              <a:t>musique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download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22" y="2006989"/>
            <a:ext cx="8139551" cy="4069776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1250" y="690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les toilettes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download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2275415"/>
            <a:ext cx="11023996" cy="398991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5963" y="7739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0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91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9800" i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Où</a:t>
            </a:r>
            <a:r>
              <a:rPr lang="es-ES_tradnl" sz="98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?</a:t>
            </a:r>
            <a:br>
              <a:rPr lang="es-ES_tradnl" sz="98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</a:br>
            <a:r>
              <a:rPr lang="es-ES_tradnl" dirty="0">
                <a:latin typeface="Comic Sans MS"/>
                <a:cs typeface="Comic Sans MS"/>
              </a:rPr>
              <a:t/>
            </a:r>
            <a:br>
              <a:rPr lang="es-ES_tradnl" dirty="0">
                <a:latin typeface="Comic Sans MS"/>
                <a:cs typeface="Comic Sans MS"/>
              </a:rPr>
            </a:br>
            <a:endParaRPr lang="en-US" dirty="0"/>
          </a:p>
        </p:txBody>
      </p:sp>
      <p:pic>
        <p:nvPicPr>
          <p:cNvPr id="3" name="Picture 2" descr="download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68" y="2060809"/>
            <a:ext cx="6198652" cy="456618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974" y="54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7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latin typeface="Comic Sans MS" panose="030F0702030302020204" pitchFamily="66" charset="0"/>
              </a:rPr>
              <a:t>salle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download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5" y="2063748"/>
            <a:ext cx="12044305" cy="4370917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0702" y="6073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9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la </a:t>
            </a:r>
            <a:r>
              <a:rPr lang="en-GB" dirty="0" err="1">
                <a:latin typeface="Comic Sans MS" panose="030F0702030302020204" pitchFamily="66" charset="0"/>
              </a:rPr>
              <a:t>salle</a:t>
            </a:r>
            <a:r>
              <a:rPr lang="en-GB" dirty="0">
                <a:latin typeface="Comic Sans MS" panose="030F0702030302020204" pitchFamily="66" charset="0"/>
              </a:rPr>
              <a:t> d'art</a:t>
            </a:r>
          </a:p>
        </p:txBody>
      </p:sp>
      <p:pic>
        <p:nvPicPr>
          <p:cNvPr id="5" name="Picture 4" descr="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4" y="1474610"/>
            <a:ext cx="7831666" cy="496005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9883" y="4199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6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e </a:t>
            </a:r>
            <a:r>
              <a:rPr lang="en-US" dirty="0" err="1" smtClean="0">
                <a:latin typeface="Comic Sans MS" panose="030F0702030302020204" pitchFamily="66" charset="0"/>
              </a:rPr>
              <a:t>vestiaire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images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17" y="1801282"/>
            <a:ext cx="7418916" cy="4936951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5692" y="54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Comic Sans MS" panose="030F0702030302020204" pitchFamily="66" charset="0"/>
              </a:rPr>
              <a:t>l</a:t>
            </a:r>
            <a:r>
              <a:rPr lang="en-US" dirty="0" err="1" smtClean="0">
                <a:latin typeface="Comic Sans MS" panose="030F0702030302020204" pitchFamily="66" charset="0"/>
              </a:rPr>
              <a:t>’école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maternelle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" name="Picture 1" descr="download-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1" y="1449916"/>
            <a:ext cx="5111750" cy="511175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1075" y="7947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0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latin typeface="Comic Sans MS" panose="030F0702030302020204" pitchFamily="66" charset="0"/>
              </a:rPr>
              <a:t>salle</a:t>
            </a:r>
            <a:r>
              <a:rPr lang="en-US" dirty="0" smtClean="0">
                <a:latin typeface="Comic Sans MS" panose="030F0702030302020204" pitchFamily="66" charset="0"/>
              </a:rPr>
              <a:t> des </a:t>
            </a:r>
            <a:r>
              <a:rPr lang="en-US" dirty="0" err="1" smtClean="0">
                <a:latin typeface="Comic Sans MS" panose="030F0702030302020204" pitchFamily="66" charset="0"/>
              </a:rPr>
              <a:t>professeurs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download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70" y="1696060"/>
            <a:ext cx="6768462" cy="516194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4176" y="7322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latin typeface="Comic Sans MS" panose="030F0702030302020204" pitchFamily="66" charset="0"/>
              </a:rPr>
              <a:t>salle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d’informatique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28" y="2737485"/>
            <a:ext cx="4341879" cy="2780446"/>
          </a:xfrm>
          <a:prstGeom prst="rect">
            <a:avLst/>
          </a:prstGeom>
        </p:spPr>
      </p:pic>
      <p:pic>
        <p:nvPicPr>
          <p:cNvPr id="8" name="Picture 7" descr="images-1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14" y="2643260"/>
            <a:ext cx="887665" cy="823731"/>
          </a:xfrm>
          <a:prstGeom prst="rect">
            <a:avLst/>
          </a:prstGeom>
        </p:spPr>
      </p:pic>
      <p:pic>
        <p:nvPicPr>
          <p:cNvPr id="9" name="Picture 8" descr="images-1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8307" y="2448819"/>
            <a:ext cx="887665" cy="823731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0900" y="919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Berlin Sans FB" panose="020E0602020502020306" pitchFamily="34" charset="0"/>
              </a:rPr>
              <a:t>En</a:t>
            </a:r>
            <a:r>
              <a:rPr lang="en-US" dirty="0" smtClean="0">
                <a:latin typeface="Berlin Sans FB" panose="020E0602020502020306" pitchFamily="34" charset="0"/>
              </a:rPr>
              <a:t> </a:t>
            </a:r>
            <a:r>
              <a:rPr lang="en-US" dirty="0" err="1" smtClean="0">
                <a:latin typeface="Berlin Sans FB" panose="020E0602020502020306" pitchFamily="34" charset="0"/>
              </a:rPr>
              <a:t>ville</a:t>
            </a:r>
            <a:r>
              <a:rPr lang="en-US" dirty="0" smtClean="0">
                <a:latin typeface="Berlin Sans FB" panose="020E0602020502020306" pitchFamily="34" charset="0"/>
              </a:rPr>
              <a:t>/au village</a:t>
            </a:r>
            <a:endParaRPr lang="es-ES" dirty="0"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the city/In the town</a:t>
            </a:r>
            <a:endParaRPr lang="es-E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6337" y="8155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la route/la rue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04" y="1943363"/>
            <a:ext cx="5781192" cy="37952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910143">
            <a:off x="3282653" y="5470635"/>
            <a:ext cx="2522483" cy="53602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1894" y="4615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’ </a:t>
            </a:r>
            <a:r>
              <a:rPr lang="en-US" dirty="0" err="1" smtClean="0">
                <a:latin typeface="Comic Sans MS" panose="030F0702030302020204" pitchFamily="66" charset="0"/>
              </a:rPr>
              <a:t>église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98" y="2406541"/>
            <a:ext cx="4579204" cy="314292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7035" y="4615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 </a:t>
            </a:r>
            <a:r>
              <a:rPr lang="en-US" dirty="0" err="1" smtClean="0">
                <a:latin typeface="Comic Sans MS" panose="030F0702030302020204" pitchFamily="66" charset="0"/>
              </a:rPr>
              <a:t>musée</a:t>
            </a:r>
            <a:endParaRPr lang="en-GB" dirty="0">
              <a:latin typeface="Comic Sans MS" panose="030F0702030302020204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95247" y="1690688"/>
            <a:ext cx="6654362" cy="4436241"/>
            <a:chOff x="2695247" y="1690688"/>
            <a:chExt cx="6654362" cy="4436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247" y="1690688"/>
              <a:ext cx="6654362" cy="44362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76802" y="3058512"/>
              <a:ext cx="2711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MUSEUM</a:t>
              </a:r>
              <a:endParaRPr lang="es-ES" sz="2000" dirty="0"/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679" y="54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983606"/>
              </p:ext>
            </p:extLst>
          </p:nvPr>
        </p:nvGraphicFramePr>
        <p:xfrm>
          <a:off x="2121433" y="1492872"/>
          <a:ext cx="8370957" cy="3640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7"/>
                <a:gridCol w="2933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76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1st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Je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vais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I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go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vas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You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go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lang="en-GB" sz="3200" b="1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l</a:t>
                      </a:r>
                      <a:r>
                        <a:rPr lang="en-GB" sz="3200" b="1" baseline="0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va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He</a:t>
                      </a:r>
                      <a:r>
                        <a:rPr lang="en-GB" sz="3200" b="1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goes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Elle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va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She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goes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ALLER </a:t>
            </a:r>
            <a:r>
              <a:rPr lang="en-US" dirty="0">
                <a:latin typeface="Comic Sans MS"/>
                <a:cs typeface="Comic Sans MS"/>
              </a:rPr>
              <a:t>= TO </a:t>
            </a:r>
            <a:r>
              <a:rPr lang="en-US" dirty="0" smtClean="0">
                <a:latin typeface="Comic Sans MS"/>
                <a:cs typeface="Comic Sans MS"/>
              </a:rPr>
              <a:t>GO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276" y="3158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0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 </a:t>
            </a:r>
            <a:r>
              <a:rPr lang="en-US" dirty="0" err="1" smtClean="0">
                <a:latin typeface="Comic Sans MS" panose="030F0702030302020204" pitchFamily="66" charset="0"/>
              </a:rPr>
              <a:t>centre</a:t>
            </a:r>
            <a:r>
              <a:rPr lang="en-US" dirty="0" smtClean="0">
                <a:latin typeface="Comic Sans MS" panose="030F0702030302020204" pitchFamily="66" charset="0"/>
              </a:rPr>
              <a:t> commercial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33" y="1690688"/>
            <a:ext cx="7142108" cy="475649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2713" y="648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 </a:t>
            </a:r>
            <a:r>
              <a:rPr lang="en-US" dirty="0" err="1" smtClean="0">
                <a:latin typeface="Comic Sans MS" panose="030F0702030302020204" pitchFamily="66" charset="0"/>
              </a:rPr>
              <a:t>centre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sportif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31" y="4644191"/>
            <a:ext cx="2954423" cy="1959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41" y="4644192"/>
            <a:ext cx="2941490" cy="19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50" y="4644191"/>
            <a:ext cx="2941490" cy="1959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50" y="960713"/>
            <a:ext cx="8837404" cy="3682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750177">
            <a:off x="-272441" y="5068903"/>
            <a:ext cx="2732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C00E0"/>
                </a:solidFill>
                <a:latin typeface="Comic Sans MS" panose="030F0702030302020204" pitchFamily="66" charset="0"/>
              </a:rPr>
              <a:t>clase</a:t>
            </a:r>
            <a:r>
              <a:rPr lang="en-US" sz="1600" dirty="0" smtClean="0">
                <a:solidFill>
                  <a:srgbClr val="FC00E0"/>
                </a:solidFill>
                <a:latin typeface="Comic Sans MS" panose="030F0702030302020204" pitchFamily="66" charset="0"/>
              </a:rPr>
              <a:t> de yoga con </a:t>
            </a:r>
            <a:r>
              <a:rPr lang="en-US" sz="1600" dirty="0" err="1" smtClean="0">
                <a:solidFill>
                  <a:srgbClr val="FC00E0"/>
                </a:solidFill>
                <a:latin typeface="Comic Sans MS" panose="030F0702030302020204" pitchFamily="66" charset="0"/>
              </a:rPr>
              <a:t>varitas</a:t>
            </a:r>
            <a:endParaRPr lang="en-US" sz="1600" dirty="0" smtClean="0">
              <a:solidFill>
                <a:srgbClr val="FC00E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600" dirty="0" smtClean="0">
                <a:solidFill>
                  <a:srgbClr val="FC00E0"/>
                </a:solidFill>
                <a:latin typeface="Comic Sans MS" panose="030F0702030302020204" pitchFamily="66" charset="0"/>
              </a:rPr>
              <a:t>24ʛ </a:t>
            </a:r>
            <a:r>
              <a:rPr lang="en-US" sz="1600" dirty="0">
                <a:solidFill>
                  <a:srgbClr val="FC00E0"/>
                </a:solidFill>
                <a:latin typeface="Comic Sans MS" panose="030F0702030302020204" pitchFamily="66" charset="0"/>
              </a:rPr>
              <a:t>/</a:t>
            </a:r>
            <a:r>
              <a:rPr lang="en-US" sz="1600" dirty="0" err="1">
                <a:solidFill>
                  <a:srgbClr val="FC00E0"/>
                </a:solidFill>
                <a:latin typeface="Comic Sans MS" panose="030F0702030302020204" pitchFamily="66" charset="0"/>
              </a:rPr>
              <a:t>clase</a:t>
            </a:r>
            <a:endParaRPr lang="es-ES" sz="1600" dirty="0">
              <a:solidFill>
                <a:srgbClr val="FC00E0"/>
              </a:solidFill>
              <a:latin typeface="Comic Sans MS" panose="030F0702030302020204" pitchFamily="66" charset="0"/>
            </a:endParaRPr>
          </a:p>
          <a:p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217644">
            <a:off x="9859777" y="4326458"/>
            <a:ext cx="2732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jugar</a:t>
            </a:r>
            <a:r>
              <a:rPr lang="en-US" sz="1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al </a:t>
            </a:r>
            <a:r>
              <a:rPr lang="en-US" sz="16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quidditch</a:t>
            </a:r>
            <a:r>
              <a:rPr lang="en-US" sz="1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en</a:t>
            </a:r>
            <a:r>
              <a:rPr lang="en-US" sz="1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piscine o </a:t>
            </a:r>
            <a:r>
              <a:rPr lang="en-US" sz="16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gimnasio</a:t>
            </a:r>
            <a:endParaRPr lang="en-US" sz="1600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27</a:t>
            </a:r>
            <a:r>
              <a:rPr lang="es-ES" sz="16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ʛ </a:t>
            </a:r>
            <a:r>
              <a:rPr lang="en-US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/</a:t>
            </a:r>
            <a:r>
              <a:rPr lang="en-US" sz="16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clase</a:t>
            </a:r>
            <a:endParaRPr lang="es-ES" sz="1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750177">
            <a:off x="28906" y="2468569"/>
            <a:ext cx="197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clase</a:t>
            </a:r>
            <a:r>
              <a:rPr lang="en-US" sz="1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de </a:t>
            </a:r>
            <a:r>
              <a:rPr lang="en-US" sz="16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escoba</a:t>
            </a:r>
            <a:endParaRPr 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30</a:t>
            </a:r>
            <a:r>
              <a:rPr lang="es-ES" sz="1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ʛ </a:t>
            </a:r>
            <a:r>
              <a:rPr lang="en-US" sz="1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/</a:t>
            </a:r>
            <a:r>
              <a:rPr lang="en-US" sz="16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clase</a:t>
            </a:r>
            <a:endParaRPr lang="es-E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676" y="349228"/>
            <a:ext cx="11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069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Comic Sans MS" panose="030F0702030302020204" pitchFamily="66" charset="0"/>
              </a:rPr>
              <a:t>l'école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3760" y="399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 </a:t>
            </a:r>
            <a:r>
              <a:rPr lang="en-US" dirty="0" err="1" smtClean="0">
                <a:latin typeface="Comic Sans MS" panose="030F0702030302020204" pitchFamily="66" charset="0"/>
              </a:rPr>
              <a:t>cinéma</a:t>
            </a:r>
            <a:r>
              <a:rPr lang="en-US" dirty="0" smtClean="0">
                <a:latin typeface="Comic Sans MS" panose="030F0702030302020204" pitchFamily="66" charset="0"/>
              </a:rPr>
              <a:t>/</a:t>
            </a:r>
            <a:r>
              <a:rPr lang="en-US" dirty="0">
                <a:latin typeface="Comic Sans MS" panose="030F0702030302020204" pitchFamily="66" charset="0"/>
              </a:rPr>
              <a:t>le </a:t>
            </a:r>
            <a:r>
              <a:rPr lang="en-US" dirty="0" err="1">
                <a:latin typeface="Comic Sans MS" panose="030F0702030302020204" pitchFamily="66" charset="0"/>
              </a:rPr>
              <a:t>ciné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7" y="1944414"/>
            <a:ext cx="5738648" cy="430398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8095" y="399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08227"/>
              </p:ext>
            </p:extLst>
          </p:nvPr>
        </p:nvGraphicFramePr>
        <p:xfrm>
          <a:off x="861213" y="1384137"/>
          <a:ext cx="9984231" cy="461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554"/>
                <a:gridCol w="1284521"/>
                <a:gridCol w="2138382"/>
                <a:gridCol w="3143711"/>
                <a:gridCol w="2279063"/>
              </a:tblGrid>
              <a:tr h="651867">
                <a:tc>
                  <a:txBody>
                    <a:bodyPr/>
                    <a:lstStyle/>
                    <a:p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36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828106"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1st</a:t>
                      </a:r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Je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I 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Nous</a:t>
                      </a: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We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</a:tr>
              <a:tr h="828106"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You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You (all)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828106"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Il</a:t>
                      </a:r>
                      <a:endParaRPr lang="es-ES" sz="3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He</a:t>
                      </a:r>
                      <a:endParaRPr lang="es-ES" sz="3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Ils</a:t>
                      </a:r>
                      <a:endParaRPr lang="es-ES" sz="3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They</a:t>
                      </a:r>
                      <a:endParaRPr lang="es-ES" sz="3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828106"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Elle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She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err="1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Elles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They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51867"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6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---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It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---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They</a:t>
                      </a:r>
                      <a:endParaRPr lang="es-ES" sz="36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3153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Subject Pronouns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0901" y="357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52984"/>
            <a:ext cx="9144000" cy="2387600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Let’s review some bossy words from P6!</a:t>
            </a: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5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12032"/>
              </p:ext>
            </p:extLst>
          </p:nvPr>
        </p:nvGraphicFramePr>
        <p:xfrm>
          <a:off x="1524001" y="1492872"/>
          <a:ext cx="8968390" cy="197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257"/>
                <a:gridCol w="31433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50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Entre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Come in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 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Entrez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 all)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Come in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 smtClean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Comic Sans MS"/>
                <a:cs typeface="Comic Sans MS"/>
              </a:rPr>
              <a:t>Entrer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= </a:t>
            </a:r>
            <a:r>
              <a:rPr lang="en-US" dirty="0" smtClean="0">
                <a:latin typeface="Comic Sans MS"/>
                <a:cs typeface="Comic Sans MS"/>
              </a:rPr>
              <a:t>to come in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8137" y="48548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1434" y="1492872"/>
          <a:ext cx="11634952" cy="197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329"/>
                <a:gridCol w="4077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14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Sors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Leave 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from…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Sortez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 all)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Leave 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from…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Comic Sans MS"/>
                <a:cs typeface="Comic Sans MS"/>
              </a:rPr>
              <a:t>Sortir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= To leave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1238" y="47715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5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269814"/>
              </p:ext>
            </p:extLst>
          </p:nvPr>
        </p:nvGraphicFramePr>
        <p:xfrm>
          <a:off x="2121433" y="1492872"/>
          <a:ext cx="8370957" cy="197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7"/>
                <a:gridCol w="2933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76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Va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à</a:t>
                      </a:r>
                      <a:r>
                        <a:rPr lang="mr-IN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…</a:t>
                      </a:r>
                      <a:r>
                        <a:rPr lang="en-US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rgbClr val="FFFF00"/>
                        </a:solidFill>
                        <a:latin typeface="Comic Sans MS"/>
                        <a:cs typeface="Comic Sans MS"/>
                      </a:endParaRPr>
                    </a:p>
                    <a:p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Go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 to</a:t>
                      </a:r>
                      <a:r>
                        <a:rPr lang="mr-IN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…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>
                        <a:solidFill>
                          <a:srgbClr val="000000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Allez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à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 smtClean="0">
                        <a:solidFill>
                          <a:srgbClr val="FF0000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 all)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Go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 to</a:t>
                      </a:r>
                      <a:r>
                        <a:rPr lang="mr-IN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…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 smtClean="0">
                        <a:solidFill>
                          <a:srgbClr val="000000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Comic Sans MS"/>
                <a:cs typeface="Comic Sans MS"/>
              </a:rPr>
              <a:t>Aller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à </a:t>
            </a:r>
            <a:r>
              <a:rPr lang="en-US" dirty="0" smtClean="0">
                <a:latin typeface="Comic Sans MS"/>
                <a:cs typeface="Comic Sans MS"/>
              </a:rPr>
              <a:t>= To go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43759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4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2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And here’s a new </a:t>
            </a:r>
            <a:r>
              <a:rPr lang="en-US" b="1" dirty="0" smtClean="0">
                <a:latin typeface="Comic Sans MS" panose="030F0702030302020204" pitchFamily="66" charset="0"/>
              </a:rPr>
              <a:t>‘bossy word’</a:t>
            </a:r>
            <a:r>
              <a:rPr lang="en-US" dirty="0" smtClean="0">
                <a:latin typeface="Comic Sans MS" panose="030F0702030302020204" pitchFamily="66" charset="0"/>
              </a:rPr>
              <a:t>…</a:t>
            </a:r>
            <a:endParaRPr lang="es-ES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353676"/>
              </p:ext>
            </p:extLst>
          </p:nvPr>
        </p:nvGraphicFramePr>
        <p:xfrm>
          <a:off x="1718477" y="3049474"/>
          <a:ext cx="8370957" cy="197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7"/>
                <a:gridCol w="2933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76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Tourne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Turn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Tournez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 smtClean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 all)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Turn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38200" y="10693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C2BF7"/>
                </a:solidFill>
                <a:latin typeface="Comic Sans MS"/>
                <a:cs typeface="Comic Sans MS"/>
              </a:rPr>
              <a:t>Tourner</a:t>
            </a:r>
            <a:r>
              <a:rPr lang="en-US" dirty="0" smtClean="0">
                <a:latin typeface="Comic Sans MS"/>
                <a:cs typeface="Comic Sans MS"/>
              </a:rPr>
              <a:t> = </a:t>
            </a:r>
            <a:r>
              <a:rPr lang="en-US" i="1" dirty="0" smtClean="0">
                <a:latin typeface="Comic Sans MS"/>
                <a:cs typeface="Comic Sans MS"/>
              </a:rPr>
              <a:t>To turn</a:t>
            </a:r>
            <a:endParaRPr lang="en-US" i="1" dirty="0">
              <a:latin typeface="Comic Sans MS"/>
              <a:cs typeface="Comic Sans MS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2068" y="12527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4438"/>
              </p:ext>
            </p:extLst>
          </p:nvPr>
        </p:nvGraphicFramePr>
        <p:xfrm>
          <a:off x="2121433" y="1492872"/>
          <a:ext cx="8370957" cy="3640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7"/>
                <a:gridCol w="2933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7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1st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Je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suis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I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AM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es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You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ARE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lang="en-GB" sz="3200" b="1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l</a:t>
                      </a:r>
                      <a:r>
                        <a:rPr lang="en-GB" sz="3200" b="1" baseline="0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est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He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IS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Elle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est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She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IS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Comic Sans MS"/>
                <a:cs typeface="Comic Sans MS"/>
              </a:rPr>
              <a:t>être</a:t>
            </a:r>
            <a:r>
              <a:rPr lang="en-US" dirty="0">
                <a:latin typeface="Comic Sans MS"/>
                <a:cs typeface="Comic Sans MS"/>
              </a:rPr>
              <a:t> = TO </a:t>
            </a:r>
            <a:r>
              <a:rPr lang="en-US" dirty="0" smtClean="0">
                <a:latin typeface="Comic Sans MS"/>
                <a:cs typeface="Comic Sans MS"/>
              </a:rPr>
              <a:t>BE (singular)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1912" y="6274030"/>
            <a:ext cx="1007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‘</a:t>
            </a:r>
            <a:r>
              <a:rPr lang="en-US" dirty="0" err="1">
                <a:latin typeface="Comic Sans MS"/>
                <a:cs typeface="Comic Sans MS"/>
              </a:rPr>
              <a:t>être</a:t>
            </a:r>
            <a:r>
              <a:rPr lang="en-US" dirty="0">
                <a:latin typeface="Comic Sans MS"/>
                <a:cs typeface="Comic Sans MS"/>
              </a:rPr>
              <a:t>’ </a:t>
            </a:r>
            <a:r>
              <a:rPr lang="en-US" dirty="0" smtClean="0">
                <a:latin typeface="Comic Sans MS"/>
                <a:cs typeface="Comic Sans MS"/>
              </a:rPr>
              <a:t>Used to describe location, feelings and conditions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2363" y="440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2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And one more </a:t>
            </a:r>
            <a:r>
              <a:rPr lang="en-US" b="1" dirty="0" smtClean="0">
                <a:latin typeface="Comic Sans MS" panose="030F0702030302020204" pitchFamily="66" charset="0"/>
              </a:rPr>
              <a:t>‘bossy word’</a:t>
            </a:r>
            <a:r>
              <a:rPr lang="en-US" dirty="0" smtClean="0">
                <a:latin typeface="Comic Sans MS" panose="030F0702030302020204" pitchFamily="66" charset="0"/>
              </a:rPr>
              <a:t>…</a:t>
            </a:r>
            <a:endParaRPr lang="es-ES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844342"/>
              </p:ext>
            </p:extLst>
          </p:nvPr>
        </p:nvGraphicFramePr>
        <p:xfrm>
          <a:off x="1147585" y="2394883"/>
          <a:ext cx="10206215" cy="197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7"/>
                <a:gridCol w="4164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0244">
                <a:tc>
                  <a:txBody>
                    <a:bodyPr/>
                    <a:lstStyle/>
                    <a:p>
                      <a:pPr algn="l"/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SINGULAR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PLURAL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0244">
                <a:tc>
                  <a:txBody>
                    <a:bodyPr/>
                    <a:lstStyle/>
                    <a:p>
                      <a:pPr algn="l"/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Tu</a:t>
                      </a:r>
                      <a:r>
                        <a:rPr lang="en-GB" sz="3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Traverse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Cross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lang="en-GB" sz="3200" b="1" baseline="0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rgbClr val="FC2BF7"/>
                          </a:solidFill>
                          <a:latin typeface="Comic Sans MS"/>
                          <a:cs typeface="Comic Sans MS"/>
                        </a:rPr>
                        <a:t>Traversez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s-ES" sz="3200" b="1" dirty="0" smtClean="0">
                        <a:solidFill>
                          <a:schemeClr val="tx1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omic Sans MS"/>
                        <a:cs typeface="Comic Sans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baseline="0" dirty="0" smtClean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(You all) </a:t>
                      </a:r>
                      <a:r>
                        <a:rPr lang="en-GB" sz="3200" b="1" baseline="0" dirty="0" smtClean="0">
                          <a:solidFill>
                            <a:srgbClr val="FC2BF7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omic Sans MS"/>
                          <a:cs typeface="Comic Sans MS"/>
                        </a:rPr>
                        <a:t>Cross</a:t>
                      </a:r>
                      <a:r>
                        <a:rPr lang="en-GB" sz="3200" b="1" baseline="0" dirty="0" smtClean="0">
                          <a:solidFill>
                            <a:srgbClr val="FFFF00"/>
                          </a:solidFill>
                          <a:latin typeface="Comic Sans MS"/>
                          <a:cs typeface="Comic Sans MS"/>
                        </a:rPr>
                        <a:t>!</a:t>
                      </a:r>
                      <a:endParaRPr lang="en-GB" sz="3200" b="1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38200" y="10693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C2BF7"/>
                </a:solidFill>
                <a:latin typeface="Comic Sans MS"/>
                <a:cs typeface="Comic Sans MS"/>
              </a:rPr>
              <a:t>Traverser</a:t>
            </a:r>
            <a:r>
              <a:rPr lang="en-US" dirty="0" smtClean="0">
                <a:latin typeface="Comic Sans MS"/>
                <a:cs typeface="Comic Sans MS"/>
              </a:rPr>
              <a:t> = </a:t>
            </a:r>
            <a:r>
              <a:rPr lang="en-US" i="1" dirty="0" smtClean="0">
                <a:latin typeface="Comic Sans MS"/>
                <a:cs typeface="Comic Sans MS"/>
              </a:rPr>
              <a:t>To cross</a:t>
            </a:r>
            <a:endParaRPr lang="en-US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6005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9236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à</a:t>
            </a:r>
            <a:r>
              <a:rPr lang="en-US" sz="36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gauche</a:t>
            </a:r>
            <a:endParaRPr lang="es-ES" sz="3600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987158" y="2312276"/>
            <a:ext cx="2217683" cy="128751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5400000">
            <a:off x="588579" y="2081048"/>
            <a:ext cx="2217683" cy="128751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9270123" y="2081047"/>
            <a:ext cx="2217683" cy="1287517"/>
          </a:xfrm>
          <a:prstGeom prst="downArrow">
            <a:avLst/>
          </a:prstGeom>
          <a:solidFill>
            <a:srgbClr val="FC2BF7"/>
          </a:solidFill>
          <a:ln>
            <a:solidFill>
              <a:srgbClr val="FC0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70837" y="953182"/>
            <a:ext cx="3134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tout droit</a:t>
            </a:r>
            <a:endParaRPr lang="es-ES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442436" y="365125"/>
            <a:ext cx="3134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FC00E0"/>
                </a:solidFill>
                <a:latin typeface="Comic Sans MS" panose="030F0702030302020204" pitchFamily="66" charset="0"/>
              </a:rPr>
              <a:t>à </a:t>
            </a:r>
            <a:r>
              <a:rPr lang="en-US" sz="3600" b="1" dirty="0" err="1" smtClean="0">
                <a:solidFill>
                  <a:srgbClr val="FC00E0"/>
                </a:solidFill>
                <a:latin typeface="Comic Sans MS" panose="030F0702030302020204" pitchFamily="66" charset="0"/>
              </a:rPr>
              <a:t>droite</a:t>
            </a:r>
            <a:endParaRPr lang="es-ES" sz="3600" b="1" u="sng" dirty="0">
              <a:solidFill>
                <a:srgbClr val="FC00E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1" y="4006960"/>
            <a:ext cx="3134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 </a:t>
            </a:r>
            <a:r>
              <a:rPr lang="en-US" sz="36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 left</a:t>
            </a:r>
            <a:endParaRPr lang="es-ES" sz="36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28644" y="3633324"/>
            <a:ext cx="3134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straight on</a:t>
            </a:r>
            <a:endParaRPr lang="es-ES" sz="3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68560" y="4004852"/>
            <a:ext cx="3134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C00E0"/>
                </a:solidFill>
                <a:latin typeface="Comic Sans MS" panose="030F0702030302020204" pitchFamily="66" charset="0"/>
              </a:rPr>
              <a:t>to </a:t>
            </a:r>
            <a:r>
              <a:rPr lang="en-US" sz="3600" u="sng" dirty="0" smtClean="0">
                <a:solidFill>
                  <a:srgbClr val="FC00E0"/>
                </a:solidFill>
                <a:latin typeface="Comic Sans MS" panose="030F0702030302020204" pitchFamily="66" charset="0"/>
              </a:rPr>
              <a:t>the right</a:t>
            </a:r>
            <a:endParaRPr lang="es-ES" sz="3600" u="sng" dirty="0">
              <a:solidFill>
                <a:srgbClr val="FC00E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5506" y="5333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0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Comic Sans MS" panose="030F0702030302020204" pitchFamily="66" charset="0"/>
              </a:rPr>
              <a:t>Traversez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la route!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3" y="1384798"/>
            <a:ext cx="6088446" cy="457207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3357" y="8571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Comic Sans MS" panose="030F0702030302020204" pitchFamily="66" charset="0"/>
              </a:rPr>
              <a:t>Traversez</a:t>
            </a:r>
            <a:r>
              <a:rPr lang="en-US" dirty="0">
                <a:latin typeface="Comic Sans MS" panose="030F0702030302020204" pitchFamily="66" charset="0"/>
              </a:rPr>
              <a:t> la </a:t>
            </a:r>
            <a:r>
              <a:rPr lang="en-US" dirty="0" smtClean="0">
                <a:latin typeface="Comic Sans MS" panose="030F0702030302020204" pitchFamily="66" charset="0"/>
              </a:rPr>
              <a:t>rue!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9733" y="1384798"/>
            <a:ext cx="6088446" cy="457207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4525" y="8988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err="1">
                <a:latin typeface="Comic Sans MS" panose="030F0702030302020204" pitchFamily="66" charset="0"/>
              </a:rPr>
              <a:t>Allez</a:t>
            </a:r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dirty="0" err="1">
                <a:latin typeface="Comic Sans MS" panose="030F0702030302020204" pitchFamily="66" charset="0"/>
              </a:rPr>
              <a:t>tout</a:t>
            </a:r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dirty="0" err="1">
                <a:latin typeface="Comic Sans MS" panose="030F0702030302020204" pitchFamily="66" charset="0"/>
              </a:rPr>
              <a:t>droit</a:t>
            </a:r>
            <a:r>
              <a:rPr lang="es-ES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72" y="1690688"/>
            <a:ext cx="5133055" cy="366646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5108027" y="5486400"/>
            <a:ext cx="2217683" cy="128751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444" y="1065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0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Comic Sans MS" panose="030F0702030302020204" pitchFamily="66" charset="0"/>
              </a:rPr>
              <a:t>Tournez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à gauche!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910" y="2575035"/>
            <a:ext cx="10058400" cy="314325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5400000">
            <a:off x="830317" y="557048"/>
            <a:ext cx="2217683" cy="128751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431" y="690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Comic Sans MS" panose="030F0702030302020204" pitchFamily="66" charset="0"/>
              </a:rPr>
              <a:t>Tournez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à </a:t>
            </a:r>
            <a:r>
              <a:rPr lang="en-US" dirty="0" err="1">
                <a:latin typeface="Comic Sans MS" panose="030F0702030302020204" pitchFamily="66" charset="0"/>
              </a:rPr>
              <a:t>droite</a:t>
            </a:r>
            <a:r>
              <a:rPr lang="en-US" dirty="0">
                <a:latin typeface="Comic Sans MS" panose="030F0702030302020204" pitchFamily="66" charset="0"/>
              </a:rPr>
              <a:t>!</a:t>
            </a: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0" y="2575035"/>
            <a:ext cx="10058400" cy="314325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6200000" flipH="1">
            <a:off x="8544910" y="588579"/>
            <a:ext cx="2217683" cy="128751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2D05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206" y="961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5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429395"/>
              </p:ext>
            </p:extLst>
          </p:nvPr>
        </p:nvGraphicFramePr>
        <p:xfrm>
          <a:off x="2121433" y="1489123"/>
          <a:ext cx="8370957" cy="334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644"/>
                <a:gridCol w="4373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0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6631">
                <a:tc>
                  <a:txBody>
                    <a:bodyPr/>
                    <a:lstStyle/>
                    <a:p>
                      <a:r>
                        <a:rPr lang="es-ES" sz="28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1st</a:t>
                      </a:r>
                      <a:endParaRPr lang="es-ES" sz="28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Nous </a:t>
                      </a:r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sommes</a:t>
                      </a:r>
                      <a:endParaRPr lang="es-ES" sz="28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rgbClr val="800080"/>
                          </a:solidFill>
                          <a:latin typeface="Comic Sans MS"/>
                          <a:cs typeface="Comic Sans MS"/>
                        </a:rPr>
                        <a:t>We </a:t>
                      </a:r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ARE</a:t>
                      </a:r>
                      <a:endParaRPr lang="es-ES" sz="28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6631">
                <a:tc>
                  <a:txBody>
                    <a:bodyPr/>
                    <a:lstStyle/>
                    <a:p>
                      <a:r>
                        <a:rPr lang="es-ES" sz="28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2nd</a:t>
                      </a:r>
                      <a:endParaRPr lang="es-ES" sz="28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Vous</a:t>
                      </a:r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28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êtes</a:t>
                      </a:r>
                      <a:endParaRPr lang="es-ES" sz="28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You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ARE</a:t>
                      </a:r>
                      <a:endParaRPr lang="es-ES" sz="28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5773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*3rd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baseline="0" dirty="0" err="1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Ils</a:t>
                      </a:r>
                      <a:r>
                        <a:rPr lang="en-GB" sz="3200" b="1" baseline="0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sont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0070C0"/>
                          </a:solidFill>
                          <a:latin typeface="Comic Sans MS"/>
                          <a:cs typeface="Comic Sans MS"/>
                        </a:rPr>
                        <a:t>They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ARE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5773">
                <a:tc>
                  <a:txBody>
                    <a:bodyPr/>
                    <a:lstStyle/>
                    <a:p>
                      <a:r>
                        <a:rPr lang="es-ES" sz="3200" b="1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*3rd</a:t>
                      </a:r>
                      <a:endParaRPr lang="es-ES" sz="3200" b="1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err="1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Elles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GB" sz="32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cs typeface="Comic Sans MS"/>
                        </a:rPr>
                        <a:t>sont</a:t>
                      </a:r>
                      <a:endParaRPr lang="es-ES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solidFill>
                            <a:srgbClr val="FF00FF"/>
                          </a:solidFill>
                          <a:latin typeface="Comic Sans MS"/>
                          <a:cs typeface="Comic Sans MS"/>
                        </a:rPr>
                        <a:t>They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ARE</a:t>
                      </a:r>
                      <a:endParaRPr lang="es-ES" sz="32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Comic Sans MS"/>
                <a:cs typeface="Comic Sans MS"/>
              </a:rPr>
              <a:t>être</a:t>
            </a:r>
            <a:r>
              <a:rPr lang="en-US" dirty="0">
                <a:latin typeface="Comic Sans MS"/>
                <a:cs typeface="Comic Sans MS"/>
              </a:rPr>
              <a:t> = TO </a:t>
            </a:r>
            <a:r>
              <a:rPr lang="en-US" dirty="0" smtClean="0">
                <a:latin typeface="Comic Sans MS"/>
                <a:cs typeface="Comic Sans MS"/>
              </a:rPr>
              <a:t>BE (plural)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379" y="6063623"/>
            <a:ext cx="1007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‘</a:t>
            </a:r>
            <a:r>
              <a:rPr lang="en-US" dirty="0" err="1">
                <a:latin typeface="Comic Sans MS"/>
                <a:cs typeface="Comic Sans MS"/>
              </a:rPr>
              <a:t>être</a:t>
            </a:r>
            <a:r>
              <a:rPr lang="en-US" dirty="0">
                <a:latin typeface="Comic Sans MS"/>
                <a:cs typeface="Comic Sans MS"/>
              </a:rPr>
              <a:t>’ </a:t>
            </a:r>
            <a:r>
              <a:rPr lang="en-US" dirty="0" smtClean="0">
                <a:latin typeface="Comic Sans MS"/>
                <a:cs typeface="Comic Sans MS"/>
              </a:rPr>
              <a:t>Used to describe location, feelings and conditions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9088" y="274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0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Can you think of times when you already use 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‘je </a:t>
            </a:r>
            <a:r>
              <a:rPr lang="en-US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suis</a:t>
            </a:r>
            <a:r>
              <a:rPr lang="en-US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’ </a:t>
            </a:r>
            <a:r>
              <a:rPr lang="en-US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‘</a:t>
            </a:r>
            <a:r>
              <a:rPr lang="en-US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tu</a:t>
            </a:r>
            <a:r>
              <a:rPr lang="en-US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n-US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</a:t>
            </a:r>
            <a:r>
              <a:rPr lang="en-US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’</a:t>
            </a:r>
            <a:r>
              <a:rPr lang="en-US" dirty="0" smtClean="0">
                <a:latin typeface="Comic Sans MS"/>
                <a:cs typeface="Comic Sans MS"/>
              </a:rPr>
              <a:t>?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48" y="2146809"/>
            <a:ext cx="10515600" cy="1721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err="1" smtClean="0">
                <a:solidFill>
                  <a:srgbClr val="00B0F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Ça</a:t>
            </a:r>
            <a:r>
              <a:rPr lang="en-US" sz="8800" dirty="0" smtClean="0">
                <a:solidFill>
                  <a:srgbClr val="00B0F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n-US" sz="8800" dirty="0" err="1" smtClean="0">
                <a:solidFill>
                  <a:srgbClr val="00B0F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va</a:t>
            </a:r>
            <a:r>
              <a:rPr lang="en-US" sz="8800" dirty="0" smtClean="0">
                <a:solidFill>
                  <a:srgbClr val="00B0F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?</a:t>
            </a:r>
            <a:endParaRPr lang="en-US" sz="8800" dirty="0">
              <a:solidFill>
                <a:srgbClr val="00B0F0"/>
              </a:solidFill>
              <a:effectLst>
                <a:glow rad="228600">
                  <a:srgbClr val="FC00E0">
                    <a:alpha val="40000"/>
                  </a:srgb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9248" y="4324924"/>
            <a:ext cx="10515600" cy="172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dirty="0" smtClean="0">
                <a:solidFill>
                  <a:srgbClr val="FFFF0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Non, je </a:t>
            </a:r>
            <a:r>
              <a:rPr lang="en-US" sz="8800" dirty="0" err="1" smtClean="0">
                <a:solidFill>
                  <a:srgbClr val="FFFF0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suis</a:t>
            </a:r>
            <a:r>
              <a:rPr lang="en-US" sz="8800" dirty="0" smtClean="0">
                <a:solidFill>
                  <a:srgbClr val="FFFF00"/>
                </a:solidFill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 triste.</a:t>
            </a:r>
            <a:endParaRPr lang="en-US" sz="8800" dirty="0">
              <a:solidFill>
                <a:srgbClr val="FFFF00"/>
              </a:solidFill>
              <a:effectLst>
                <a:glow rad="228600">
                  <a:srgbClr val="FC00E0">
                    <a:alpha val="40000"/>
                  </a:srgbClr>
                </a:glow>
              </a:effectLst>
              <a:latin typeface="Comic Sans MS"/>
              <a:cs typeface="Comic Sans MS"/>
            </a:endParaRPr>
          </a:p>
        </p:txBody>
      </p:sp>
      <p:pic>
        <p:nvPicPr>
          <p:cNvPr id="1026" name="Picture 2" descr="C:\Users\Angela\AppData\Local\Microsoft\Windows\Temporary Internet Files\Content.IE5\AZADI23B\sad-monkey-face-2-hi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79" y="2200415"/>
            <a:ext cx="1716609" cy="161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951" y="23771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91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8000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Où</a:t>
            </a:r>
            <a:r>
              <a:rPr lang="es-ES_tradnl" sz="8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s-ES_tradnl" sz="8000" u="sng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est</a:t>
            </a:r>
            <a:r>
              <a:rPr lang="es-ES_tradnl" sz="8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s-ES_tradnl" sz="8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</a:t>
            </a:r>
            <a:r>
              <a:rPr lang="es-ES_tradnl" sz="8000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?</a:t>
            </a:r>
            <a:r>
              <a:rPr lang="es-ES_tradnl" sz="98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/>
            </a:r>
            <a:br>
              <a:rPr lang="es-ES_tradnl" sz="98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</a:br>
            <a:r>
              <a:rPr lang="es-ES_tradnl" dirty="0">
                <a:latin typeface="Comic Sans MS"/>
                <a:cs typeface="Comic Sans MS"/>
              </a:rPr>
              <a:t/>
            </a:r>
            <a:br>
              <a:rPr lang="es-ES_tradnl" dirty="0">
                <a:latin typeface="Comic Sans MS"/>
                <a:cs typeface="Comic Sans MS"/>
              </a:rPr>
            </a:br>
            <a:endParaRPr lang="en-US" dirty="0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24" y="2008217"/>
            <a:ext cx="3124298" cy="435757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075" y="14401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60546"/>
          </a:xfrm>
        </p:spPr>
        <p:txBody>
          <a:bodyPr>
            <a:normAutofit/>
          </a:bodyPr>
          <a:lstStyle/>
          <a:p>
            <a:pPr algn="ctr"/>
            <a:r>
              <a:rPr lang="es-ES_tradnl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</a:t>
            </a:r>
            <a:r>
              <a:rPr lang="es-ES_tradnl" dirty="0" smtClean="0">
                <a:latin typeface="Comic Sans MS"/>
                <a:cs typeface="Comic Sans MS"/>
              </a:rPr>
              <a:t> </a:t>
            </a:r>
            <a:r>
              <a:rPr lang="es-ES_tradnl" u="sng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est</a:t>
            </a:r>
            <a:r>
              <a:rPr lang="es-ES_tradnl" dirty="0" smtClean="0">
                <a:latin typeface="Comic Sans MS"/>
                <a:cs typeface="Comic Sans MS"/>
              </a:rPr>
              <a:t> </a:t>
            </a:r>
            <a:r>
              <a:rPr lang="es-ES_tradnl" u="sng" dirty="0" err="1" smtClean="0">
                <a:effectLst>
                  <a:glow rad="101600">
                    <a:srgbClr val="FC2BF7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dans</a:t>
            </a:r>
            <a:r>
              <a:rPr lang="es-ES_tradnl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la </a:t>
            </a:r>
            <a:r>
              <a:rPr lang="en-US" dirty="0" err="1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bibliothèque</a:t>
            </a:r>
            <a:r>
              <a:rPr 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.</a:t>
            </a:r>
            <a:r>
              <a:rPr lang="es-ES_tradnl" dirty="0">
                <a:latin typeface="Comic Sans MS"/>
                <a:cs typeface="Comic Sans MS"/>
              </a:rPr>
              <a:t/>
            </a:r>
            <a:br>
              <a:rPr lang="es-ES_tradnl" dirty="0">
                <a:latin typeface="Comic Sans MS"/>
                <a:cs typeface="Comic Sans MS"/>
              </a:rPr>
            </a:br>
            <a:endParaRPr lang="en-US" dirty="0">
              <a:latin typeface="Abadi MT Condensed Light"/>
              <a:cs typeface="Abadi MT Condensed Light"/>
            </a:endParaRP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59" y="1599438"/>
            <a:ext cx="3124298" cy="4357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503" y="5898098"/>
            <a:ext cx="9429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</a:t>
            </a:r>
            <a:r>
              <a:rPr lang="es-ES_tradnl" sz="4800" dirty="0" smtClean="0">
                <a:latin typeface="Comic Sans MS"/>
                <a:cs typeface="Comic Sans MS"/>
              </a:rPr>
              <a:t> </a:t>
            </a:r>
            <a:r>
              <a:rPr lang="es-ES_tradnl" sz="4800" u="sng" dirty="0" err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is</a:t>
            </a:r>
            <a:r>
              <a:rPr lang="es-ES_tradnl" sz="4800" dirty="0">
                <a:latin typeface="Comic Sans MS"/>
                <a:cs typeface="Comic Sans MS"/>
              </a:rPr>
              <a:t> </a:t>
            </a:r>
            <a:r>
              <a:rPr lang="es-ES_tradnl" sz="4800" u="sng" dirty="0">
                <a:effectLst>
                  <a:glow rad="228600">
                    <a:srgbClr val="FC00E0">
                      <a:alpha val="40000"/>
                    </a:srgbClr>
                  </a:glow>
                </a:effectLst>
                <a:latin typeface="Comic Sans MS"/>
                <a:cs typeface="Comic Sans MS"/>
              </a:rPr>
              <a:t>in</a:t>
            </a:r>
            <a:r>
              <a:rPr lang="es-ES_tradnl" sz="4800" dirty="0">
                <a:latin typeface="Comic Sans MS"/>
                <a:cs typeface="Comic Sans MS"/>
              </a:rPr>
              <a:t> </a:t>
            </a:r>
            <a:r>
              <a:rPr lang="en-GB" sz="4800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Comic Sans MS" panose="030F0702030302020204" pitchFamily="66" charset="0"/>
              </a:rPr>
              <a:t>the library</a:t>
            </a:r>
            <a:r>
              <a:rPr lang="es-ES_tradnl" sz="4800" dirty="0" smtClean="0">
                <a:latin typeface="Comic Sans MS"/>
                <a:cs typeface="Comic Sans MS"/>
              </a:rPr>
              <a:t>.</a:t>
            </a:r>
            <a:r>
              <a:rPr lang="es-ES_tradnl" sz="4800" i="1" dirty="0">
                <a:latin typeface="Comic Sans MS"/>
                <a:cs typeface="Comic Sans MS"/>
              </a:rPr>
              <a:t/>
            </a:r>
            <a:br>
              <a:rPr lang="es-ES_tradnl" sz="4800" i="1" dirty="0">
                <a:latin typeface="Comic Sans MS"/>
                <a:cs typeface="Comic Sans MS"/>
              </a:rPr>
            </a:br>
            <a:endParaRPr lang="en-US" sz="4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8323" y="2585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13" y="7755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_tradnl" sz="6000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Où</a:t>
            </a:r>
            <a:r>
              <a:rPr lang="es-ES_tradnl" sz="6000" dirty="0" smtClean="0">
                <a:latin typeface="Comic Sans MS"/>
                <a:cs typeface="Comic Sans MS"/>
              </a:rPr>
              <a:t> </a:t>
            </a:r>
            <a:r>
              <a:rPr lang="es-ES_tradnl" sz="6000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sont</a:t>
            </a:r>
            <a:r>
              <a:rPr lang="es-ES_tradnl" sz="6000" dirty="0" smtClean="0">
                <a:latin typeface="Comic Sans MS"/>
                <a:cs typeface="Comic Sans MS"/>
              </a:rPr>
              <a:t> </a:t>
            </a:r>
            <a:br>
              <a:rPr lang="es-ES_tradnl" sz="6000" dirty="0" smtClean="0">
                <a:latin typeface="Comic Sans MS"/>
                <a:cs typeface="Comic Sans MS"/>
              </a:rPr>
            </a:br>
            <a:r>
              <a:rPr lang="es-ES_tradnl" sz="6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Harry</a:t>
            </a:r>
            <a:r>
              <a:rPr lang="es-ES_tradnl" sz="6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, Ron </a:t>
            </a:r>
            <a:r>
              <a:rPr lang="es-ES_tradnl" sz="6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et </a:t>
            </a:r>
            <a:r>
              <a:rPr lang="es-ES_tradnl" sz="6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/>
                <a:cs typeface="Comic Sans MS"/>
              </a:rPr>
              <a:t>Hermione</a:t>
            </a:r>
            <a:r>
              <a:rPr lang="es-ES_tradnl" sz="6000" dirty="0">
                <a:latin typeface="Comic Sans MS"/>
                <a:cs typeface="Comic Sans MS"/>
              </a:rPr>
              <a:t>?</a:t>
            </a:r>
            <a:br>
              <a:rPr lang="es-ES_tradnl" sz="6000" dirty="0">
                <a:latin typeface="Comic Sans MS"/>
                <a:cs typeface="Comic Sans MS"/>
              </a:rPr>
            </a:br>
            <a:r>
              <a:rPr lang="es-ES_tradnl" sz="2800" dirty="0">
                <a:latin typeface="Comic Sans MS"/>
                <a:cs typeface="Comic Sans MS"/>
              </a:rPr>
              <a:t/>
            </a:r>
            <a:br>
              <a:rPr lang="es-ES_tradnl" sz="2800" dirty="0">
                <a:latin typeface="Comic Sans MS"/>
                <a:cs typeface="Comic Sans MS"/>
              </a:rPr>
            </a:br>
            <a:endParaRPr lang="en-US" sz="2800" dirty="0"/>
          </a:p>
        </p:txBody>
      </p:sp>
      <p:pic>
        <p:nvPicPr>
          <p:cNvPr id="5" name="Picture 4" descr="download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8" y="2434291"/>
            <a:ext cx="4125957" cy="412595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2069" y="2897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88AC4D9D74E428BEC9B538C3F3B44" ma:contentTypeVersion="7" ma:contentTypeDescription="Create a new document." ma:contentTypeScope="" ma:versionID="a8bb61977e26535bb225a4ee5cdb0c1f">
  <xsd:schema xmlns:xsd="http://www.w3.org/2001/XMLSchema" xmlns:xs="http://www.w3.org/2001/XMLSchema" xmlns:p="http://schemas.microsoft.com/office/2006/metadata/properties" xmlns:ns2="2981d41f-1130-41a1-849e-3f4bf3d7810c" xmlns:ns3="9593936d-3030-47ab-b8c7-fb8dfb40115a" targetNamespace="http://schemas.microsoft.com/office/2006/metadata/properties" ma:root="true" ma:fieldsID="67db1f8e9c87eac2a65bbc2194f485e1" ns2:_="" ns3:_="">
    <xsd:import namespace="2981d41f-1130-41a1-849e-3f4bf3d7810c"/>
    <xsd:import namespace="9593936d-3030-47ab-b8c7-fb8dfb401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d41f-1130-41a1-849e-3f4bf3d781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3936d-3030-47ab-b8c7-fb8dfb401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EB4A0C-7BB8-4770-B625-538F65178241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2981d41f-1130-41a1-849e-3f4bf3d7810c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9593936d-3030-47ab-b8c7-fb8dfb40115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7EC8B6-7A56-4055-8277-8AECD8D7C1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CB2B2B-C093-4326-AC03-03C6F663B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1d41f-1130-41a1-849e-3f4bf3d7810c"/>
    <ds:schemaRef ds:uri="9593936d-3030-47ab-b8c7-fb8dfb401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6291</TotalTime>
  <Words>771</Words>
  <Application>Microsoft Macintosh PowerPoint</Application>
  <PresentationFormat>Custom</PresentationFormat>
  <Paragraphs>237</Paragraphs>
  <Slides>46</Slides>
  <Notes>34</Notes>
  <HiddenSlides>0</HiddenSlides>
  <MMClips>42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By the end of this lesson you will:</vt:lpstr>
      <vt:lpstr>Où?  </vt:lpstr>
      <vt:lpstr>ALLER = TO GO</vt:lpstr>
      <vt:lpstr>être = TO BE (singular)</vt:lpstr>
      <vt:lpstr>être = TO BE (plural)</vt:lpstr>
      <vt:lpstr>Can you think of times when you already use ‘je suis’ or ‘tu es’?</vt:lpstr>
      <vt:lpstr>Où est Harry?  </vt:lpstr>
      <vt:lpstr>Harry est dans la bibliothèque. </vt:lpstr>
      <vt:lpstr>Où sont  Harry, Ron et Hermione?  </vt:lpstr>
      <vt:lpstr>Harry, Ron y Hermione sont dans la bibliothèque.  </vt:lpstr>
      <vt:lpstr>le concierge</vt:lpstr>
      <vt:lpstr>À l'école /à l'institut</vt:lpstr>
      <vt:lpstr>le placard</vt:lpstr>
      <vt:lpstr>la bibliothèque</vt:lpstr>
      <vt:lpstr>la salle de gym</vt:lpstr>
      <vt:lpstr>l'entrée (la porte d'entrée)</vt:lpstr>
      <vt:lpstr>la sortie (la porte de sortie)</vt:lpstr>
      <vt:lpstr>la salle  de musique</vt:lpstr>
      <vt:lpstr>les toilettes</vt:lpstr>
      <vt:lpstr>la salle</vt:lpstr>
      <vt:lpstr>la salle d'art</vt:lpstr>
      <vt:lpstr>le vestiaire</vt:lpstr>
      <vt:lpstr>l’école maternelle</vt:lpstr>
      <vt:lpstr>la salle des professeurs</vt:lpstr>
      <vt:lpstr>la salle d’informatique</vt:lpstr>
      <vt:lpstr>En ville/au village</vt:lpstr>
      <vt:lpstr>la route/la rue</vt:lpstr>
      <vt:lpstr>l’ église</vt:lpstr>
      <vt:lpstr>le musée</vt:lpstr>
      <vt:lpstr>le centre commercial</vt:lpstr>
      <vt:lpstr>le centre sportif</vt:lpstr>
      <vt:lpstr>l'école</vt:lpstr>
      <vt:lpstr>le cinéma/le ciné</vt:lpstr>
      <vt:lpstr>Subject Pronouns</vt:lpstr>
      <vt:lpstr>Let’s review some bossy words from P6!</vt:lpstr>
      <vt:lpstr>Entrer = to come in</vt:lpstr>
      <vt:lpstr>Sortir = To leave</vt:lpstr>
      <vt:lpstr>Aller à = To go to</vt:lpstr>
      <vt:lpstr>And here’s a new ‘bossy word’…</vt:lpstr>
      <vt:lpstr>And one more ‘bossy word’…</vt:lpstr>
      <vt:lpstr>à gauche</vt:lpstr>
      <vt:lpstr>Traversez la route!</vt:lpstr>
      <vt:lpstr>Traversez la rue!</vt:lpstr>
      <vt:lpstr>Allez tout droit!</vt:lpstr>
      <vt:lpstr>Tournez à gauche!</vt:lpstr>
      <vt:lpstr>Tournez à droite!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Forkman</dc:creator>
  <cp:lastModifiedBy>Spanish</cp:lastModifiedBy>
  <cp:revision>101</cp:revision>
  <cp:lastPrinted>2016-12-13T10:43:58Z</cp:lastPrinted>
  <dcterms:created xsi:type="dcterms:W3CDTF">2016-12-12T14:17:14Z</dcterms:created>
  <dcterms:modified xsi:type="dcterms:W3CDTF">2020-04-22T10:25:17Z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0x01010044E88AC4D9D74E428BEC9B538C3F3B44</vt:lpwstr>
  </property>
</Properties>
</file>