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9"/>
  </p:notesMasterIdLst>
  <p:sldIdLst>
    <p:sldId id="312" r:id="rId5"/>
    <p:sldId id="313" r:id="rId6"/>
    <p:sldId id="256" r:id="rId7"/>
    <p:sldId id="315" r:id="rId8"/>
    <p:sldId id="266" r:id="rId9"/>
    <p:sldId id="265" r:id="rId10"/>
    <p:sldId id="259" r:id="rId11"/>
    <p:sldId id="258" r:id="rId12"/>
    <p:sldId id="260" r:id="rId13"/>
    <p:sldId id="267" r:id="rId14"/>
    <p:sldId id="269" r:id="rId15"/>
    <p:sldId id="268" r:id="rId16"/>
    <p:sldId id="262" r:id="rId17"/>
    <p:sldId id="263" r:id="rId18"/>
    <p:sldId id="264" r:id="rId19"/>
    <p:sldId id="300" r:id="rId20"/>
    <p:sldId id="319" r:id="rId21"/>
    <p:sldId id="322" r:id="rId22"/>
    <p:sldId id="326" r:id="rId23"/>
    <p:sldId id="314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309" r:id="rId37"/>
    <p:sldId id="282" r:id="rId38"/>
    <p:sldId id="283" r:id="rId39"/>
    <p:sldId id="284" r:id="rId40"/>
    <p:sldId id="285" r:id="rId41"/>
    <p:sldId id="286" r:id="rId42"/>
    <p:sldId id="287" r:id="rId43"/>
    <p:sldId id="310" r:id="rId44"/>
    <p:sldId id="311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320" r:id="rId55"/>
    <p:sldId id="321" r:id="rId56"/>
    <p:sldId id="324" r:id="rId57"/>
    <p:sldId id="325" r:id="rId5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18" autoAdjust="0"/>
    <p:restoredTop sz="98629" autoAdjust="0"/>
  </p:normalViewPr>
  <p:slideViewPr>
    <p:cSldViewPr snapToGrid="0">
      <p:cViewPr>
        <p:scale>
          <a:sx n="100" d="100"/>
          <a:sy n="100" d="100"/>
        </p:scale>
        <p:origin x="-1092" y="-4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B2F628-9D46-A944-BE0A-76DEFC1DD59D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ABD8-2341-F446-8C82-F7666053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00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7ABD8-2341-F446-8C82-F7666053C2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05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jeans</a:t>
            </a: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FBAEA7-3016-7943-A85F-90671BD3A486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92795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cardigan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7D48913-B360-4146-A947-41F6DF24A15B}" type="slidenum">
              <a:rPr lang="en-US" sz="1200"/>
              <a:pPr eaLnBrk="1" hangingPunct="1"/>
              <a:t>28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21898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dress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A1D21F-CA6A-4243-B801-C50BFC7988BE}" type="slidenum">
              <a:rPr lang="en-US" sz="1200"/>
              <a:pPr eaLnBrk="1" hangingPunct="1"/>
              <a:t>29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5110948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vest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B3C3BD-E7EA-2A48-8142-BEDA22364FE1}" type="slidenum">
              <a:rPr lang="en-US" sz="1200"/>
              <a:pPr eaLnBrk="1" hangingPunct="1"/>
              <a:t>30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40513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socks</a:t>
            </a: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AF9C92-FD85-8B44-B246-39E3F2E12600}" type="slidenum">
              <a:rPr lang="en-US" sz="1200"/>
              <a:pPr eaLnBrk="1" hangingPunct="1"/>
              <a:t>31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087178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hat</a:t>
            </a: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392020E-1BB1-6541-ADC9-29F3126D9A74}" type="slidenum">
              <a:rPr lang="en-US" sz="1200"/>
              <a:pPr eaLnBrk="1" hangingPunct="1"/>
              <a:t>32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98362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gloves</a:t>
            </a: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996E81-2728-0941-B59F-CF5C16B86A09}" type="slidenum">
              <a:rPr lang="en-US" sz="1200"/>
              <a:pPr eaLnBrk="1" hangingPunct="1"/>
              <a:t>34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862930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trainers</a:t>
            </a: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8CC25B-E094-D241-81D0-35892CE7E915}" type="slidenum">
              <a:rPr lang="en-US" sz="1200"/>
              <a:pPr eaLnBrk="1" hangingPunct="1"/>
              <a:t>35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03320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shoes</a:t>
            </a: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4FC5EC-F9D2-B84E-B28A-1DAD46598C6D}" type="slidenum">
              <a:rPr lang="en-US" sz="1200"/>
              <a:pPr eaLnBrk="1" hangingPunct="1"/>
              <a:t>36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346269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boots</a:t>
            </a: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F4761C-984F-B740-84B9-9827944DA375}" type="slidenum">
              <a:rPr lang="en-US" sz="1200"/>
              <a:pPr eaLnBrk="1" hangingPunct="1"/>
              <a:t>37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1009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What do you wear if (+weather)?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D795D21-DA74-5E46-B650-5B8BCF4482C8}" type="slidenum">
              <a:rPr lang="en-US" sz="1200"/>
              <a:pPr eaLnBrk="1" hangingPunct="1"/>
              <a:t>18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21985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flip flops</a:t>
            </a: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1485046-EA29-4D44-AA0B-7DFE06221D6D}" type="slidenum">
              <a:rPr lang="en-US" sz="1200"/>
              <a:pPr eaLnBrk="1" hangingPunct="1"/>
              <a:t>38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10822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sandals</a:t>
            </a:r>
            <a:endParaRPr lang="en-US" dirty="0">
              <a:latin typeface="Calibri" charset="0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1A9330D-B91F-A84D-BFF5-100F1026DDCD}" type="slidenum">
              <a:rPr lang="en-US" sz="1200"/>
              <a:pPr eaLnBrk="1" hangingPunct="1"/>
              <a:t>39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472965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slippers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7ABD8-2341-F446-8C82-F7666053C2A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18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dressing gown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7ABD8-2341-F446-8C82-F7666053C2A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866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joggers</a:t>
            </a: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9E3F58-DAEF-F846-871A-B6C43A1244F0}" type="slidenum">
              <a:rPr lang="en-US" sz="1200"/>
              <a:pPr eaLnBrk="1" hangingPunct="1"/>
              <a:t>42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950530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tie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678032-EED2-314F-842C-C24174883840}" type="slidenum">
              <a:rPr lang="en-US" sz="1200"/>
              <a:pPr eaLnBrk="1" hangingPunct="1"/>
              <a:t>43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475888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blouse</a:t>
            </a: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26CC1FC-4A4F-6545-B931-CE93189D1EDB}" type="slidenum">
              <a:rPr lang="en-US" sz="1200"/>
              <a:pPr eaLnBrk="1" hangingPunct="1"/>
              <a:t>44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1994736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err="1" smtClean="0">
                <a:latin typeface="Calibri" charset="0"/>
              </a:rPr>
              <a:t>las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gafas</a:t>
            </a:r>
            <a:r>
              <a:rPr lang="en-US" baseline="0" dirty="0" smtClean="0">
                <a:latin typeface="Calibri" charset="0"/>
              </a:rPr>
              <a:t> = glasses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err="1" smtClean="0">
                <a:latin typeface="Calibri" charset="0"/>
              </a:rPr>
              <a:t>las</a:t>
            </a:r>
            <a:r>
              <a:rPr lang="en-US" baseline="0" dirty="0" smtClean="0">
                <a:latin typeface="Calibri" charset="0"/>
              </a:rPr>
              <a:t> </a:t>
            </a:r>
            <a:r>
              <a:rPr lang="en-US" baseline="0" dirty="0" err="1" smtClean="0">
                <a:latin typeface="Calibri" charset="0"/>
              </a:rPr>
              <a:t>gafas</a:t>
            </a:r>
            <a:r>
              <a:rPr lang="en-US" baseline="0" dirty="0" smtClean="0">
                <a:latin typeface="Calibri" charset="0"/>
              </a:rPr>
              <a:t> de sol = </a:t>
            </a:r>
            <a:r>
              <a:rPr lang="en-US" dirty="0" smtClean="0">
                <a:latin typeface="Calibri" charset="0"/>
              </a:rPr>
              <a:t>sunglasses</a:t>
            </a:r>
            <a:endParaRPr lang="en-US" dirty="0">
              <a:latin typeface="Calibri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CFCA1C0-9579-8041-925E-956D2A08400A}" type="slidenum">
              <a:rPr lang="en-US" sz="1200"/>
              <a:pPr eaLnBrk="1" hangingPunct="1"/>
              <a:t>45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086602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coat</a:t>
            </a: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C6324BF-00C4-CB4B-875E-701C216E41AB}" type="slidenum">
              <a:rPr lang="en-US" sz="1200"/>
              <a:pPr eaLnBrk="1" hangingPunct="1"/>
              <a:t>46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901359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jacket</a:t>
            </a: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412029-C769-6F40-AC33-F3C3763EC78F}" type="slidenum">
              <a:rPr lang="en-US" sz="1200"/>
              <a:pPr eaLnBrk="1" hangingPunct="1"/>
              <a:t>47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173949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If it is cold, I wear</a:t>
            </a:r>
            <a:r>
              <a:rPr lang="en-US" baseline="0">
                <a:latin typeface="Calibri" charset="0"/>
              </a:rPr>
              <a:t> a coat.</a:t>
            </a:r>
            <a:endParaRPr lang="en-US" dirty="0">
              <a:latin typeface="Calibri" charset="0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B2E18AE-5363-E84A-88B5-CB19A2954987}" type="slidenum">
              <a:rPr lang="en-US" sz="1200"/>
              <a:pPr eaLnBrk="1" hangingPunct="1"/>
              <a:t>19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2896208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scarf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F0FFB6-4801-A044-9560-8B0FBCF13AC5}" type="slidenum">
              <a:rPr lang="en-US" sz="1200"/>
              <a:pPr eaLnBrk="1" hangingPunct="1"/>
              <a:t>48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5254915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suit</a:t>
            </a: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CAF46E-7377-B248-8DC6-690D55B9648D}" type="slidenum">
              <a:rPr lang="en-US" sz="1200"/>
              <a:pPr eaLnBrk="1" hangingPunct="1"/>
              <a:t>49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5474922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swimsuit</a:t>
            </a: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5EE2B5-3B24-F547-AE35-90BE25E5C18C}" type="slidenum">
              <a:rPr lang="en-US" sz="1200"/>
              <a:pPr eaLnBrk="1" hangingPunct="1"/>
              <a:t>50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241165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What do you wear in spring/summer/fall/winter?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99E3AE-141E-E34A-9DF8-6A4077D44A84}" type="slidenum">
              <a:rPr lang="en-US" sz="1200"/>
              <a:pPr eaLnBrk="1" hangingPunct="1"/>
              <a:t>51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952671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In the</a:t>
            </a:r>
            <a:r>
              <a:rPr lang="en-US" baseline="0" dirty="0">
                <a:latin typeface="Calibri" charset="0"/>
              </a:rPr>
              <a:t> winter, I wear a scarf and gloves.</a:t>
            </a:r>
            <a:endParaRPr lang="en-US" dirty="0">
              <a:latin typeface="Calibri" charset="0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840FBD1-6818-744D-BA3B-12A687AC6CBE}" type="slidenum">
              <a:rPr lang="en-US" sz="1200"/>
              <a:pPr eaLnBrk="1" hangingPunct="1"/>
              <a:t>52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004998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 wears…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7ABD8-2341-F446-8C82-F7666053C2A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046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She wears…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47ABD8-2341-F446-8C82-F7666053C2A7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501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t-shirt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16F071-5794-DD4D-A97F-A729024BEAC5}" type="slidenum">
              <a:rPr lang="en-US" sz="1200"/>
              <a:pPr eaLnBrk="1" hangingPunct="1"/>
              <a:t>21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18574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shirt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BB5F755-9A2F-794F-8F92-C054F5EA4CC2}" type="slidenum">
              <a:rPr lang="en-US" sz="1200"/>
              <a:pPr eaLnBrk="1" hangingPunct="1"/>
              <a:t>22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24589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trousers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F7089F6-E725-0047-8195-846DF6E130E0}" type="slidenum">
              <a:rPr lang="en-US" sz="1200"/>
              <a:pPr eaLnBrk="1" hangingPunct="1"/>
              <a:t>23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57481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skirt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6C136D1-EA80-5F4D-8C83-2D4F2FC7C2E3}" type="slidenum">
              <a:rPr lang="en-US" sz="1200"/>
              <a:pPr eaLnBrk="1" hangingPunct="1"/>
              <a:t>24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71532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shorts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F0FACC1-216E-1444-89DC-53437FAC3DED}" type="slidenum">
              <a:rPr lang="en-US" sz="1200"/>
              <a:pPr eaLnBrk="1" hangingPunct="1"/>
              <a:t>25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84979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sweater/pullover</a:t>
            </a: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22ECA3A-8B4B-3641-B9DF-79C0D156D464}" type="slidenum">
              <a:rPr lang="en-US" sz="1200"/>
              <a:pPr eaLnBrk="1" hangingPunct="1"/>
              <a:t>26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247864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E31-4C83-429D-8652-B7B61A313226}" type="datetimeFigureOut">
              <a:rPr lang="es-ES" smtClean="0"/>
              <a:t>21/04/2020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D5FF-DC9C-4347-9BE2-43C17FBC02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7470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E31-4C83-429D-8652-B7B61A313226}" type="datetimeFigureOut">
              <a:rPr lang="es-ES" smtClean="0"/>
              <a:t>21/04/2020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D5FF-DC9C-4347-9BE2-43C17FBC02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0686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E31-4C83-429D-8652-B7B61A313226}" type="datetimeFigureOut">
              <a:rPr lang="es-ES" smtClean="0"/>
              <a:t>21/04/2020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D5FF-DC9C-4347-9BE2-43C17FBC02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066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E31-4C83-429D-8652-B7B61A313226}" type="datetimeFigureOut">
              <a:rPr lang="es-ES" smtClean="0"/>
              <a:t>21/04/2020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D5FF-DC9C-4347-9BE2-43C17FBC02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909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E31-4C83-429D-8652-B7B61A313226}" type="datetimeFigureOut">
              <a:rPr lang="es-ES" smtClean="0"/>
              <a:t>21/04/2020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D5FF-DC9C-4347-9BE2-43C17FBC02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416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E31-4C83-429D-8652-B7B61A313226}" type="datetimeFigureOut">
              <a:rPr lang="es-ES" smtClean="0"/>
              <a:t>21/04/2020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D5FF-DC9C-4347-9BE2-43C17FBC02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07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E31-4C83-429D-8652-B7B61A313226}" type="datetimeFigureOut">
              <a:rPr lang="es-ES" smtClean="0"/>
              <a:t>21/04/2020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D5FF-DC9C-4347-9BE2-43C17FBC02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0085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E31-4C83-429D-8652-B7B61A313226}" type="datetimeFigureOut">
              <a:rPr lang="es-ES" smtClean="0"/>
              <a:t>21/04/2020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D5FF-DC9C-4347-9BE2-43C17FBC02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7685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E31-4C83-429D-8652-B7B61A313226}" type="datetimeFigureOut">
              <a:rPr lang="es-ES" smtClean="0"/>
              <a:t>21/04/2020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D5FF-DC9C-4347-9BE2-43C17FBC02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3579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E31-4C83-429D-8652-B7B61A313226}" type="datetimeFigureOut">
              <a:rPr lang="es-ES" smtClean="0"/>
              <a:t>21/04/2020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D5FF-DC9C-4347-9BE2-43C17FBC02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142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1AE31-4C83-429D-8652-B7B61A313226}" type="datetimeFigureOut">
              <a:rPr lang="es-ES" smtClean="0"/>
              <a:t>21/04/2020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AD5FF-DC9C-4347-9BE2-43C17FBC02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912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1AE31-4C83-429D-8652-B7B61A313226}" type="datetimeFigureOut">
              <a:rPr lang="es-ES" smtClean="0"/>
              <a:t>21/04/2020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AD5FF-DC9C-4347-9BE2-43C17FBC02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011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wav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8.wav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9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0.wav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1.wav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12.wav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jpe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3.png"/><Relationship Id="rId4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3.png"/><Relationship Id="rId5" Type="http://schemas.openxmlformats.org/officeDocument/2006/relationships/image" Target="../media/image30.jpg"/><Relationship Id="rId4" Type="http://schemas.openxmlformats.org/officeDocument/2006/relationships/notesSlide" Target="../notesSlides/notesSlid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3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3.png"/><Relationship Id="rId5" Type="http://schemas.openxmlformats.org/officeDocument/2006/relationships/image" Target="../media/image32.jpg"/><Relationship Id="rId4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23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3.png"/><Relationship Id="rId5" Type="http://schemas.openxmlformats.org/officeDocument/2006/relationships/image" Target="../media/image34.jpg"/><Relationship Id="rId4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3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3.png"/><Relationship Id="rId5" Type="http://schemas.openxmlformats.org/officeDocument/2006/relationships/image" Target="../media/image35.jpg"/><Relationship Id="rId4" Type="http://schemas.openxmlformats.org/officeDocument/2006/relationships/notesSlide" Target="../notesSlides/notesSlide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3.png"/><Relationship Id="rId5" Type="http://schemas.openxmlformats.org/officeDocument/2006/relationships/image" Target="../media/image36.jpg"/><Relationship Id="rId4" Type="http://schemas.openxmlformats.org/officeDocument/2006/relationships/notesSlide" Target="../notesSlides/notesSlide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3.pn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3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3.pn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3.png"/><Relationship Id="rId5" Type="http://schemas.openxmlformats.org/officeDocument/2006/relationships/image" Target="../media/image40.jpg"/><Relationship Id="rId4" Type="http://schemas.openxmlformats.org/officeDocument/2006/relationships/notesSlide" Target="../notesSlides/notesSlide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23.png"/><Relationship Id="rId4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6" Type="http://schemas.openxmlformats.org/officeDocument/2006/relationships/image" Target="../media/image23.png"/><Relationship Id="rId5" Type="http://schemas.openxmlformats.org/officeDocument/2006/relationships/image" Target="../media/image42.jpg"/><Relationship Id="rId4" Type="http://schemas.openxmlformats.org/officeDocument/2006/relationships/notesSlide" Target="../notesSlides/notesSlide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3.png"/><Relationship Id="rId5" Type="http://schemas.openxmlformats.org/officeDocument/2006/relationships/image" Target="../media/image43.jpg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6" Type="http://schemas.openxmlformats.org/officeDocument/2006/relationships/image" Target="../media/image23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3.png"/><Relationship Id="rId5" Type="http://schemas.openxmlformats.org/officeDocument/2006/relationships/image" Target="../media/image44.jpg"/><Relationship Id="rId4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23.pn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6" Type="http://schemas.openxmlformats.org/officeDocument/2006/relationships/image" Target="../media/image23.png"/><Relationship Id="rId5" Type="http://schemas.openxmlformats.org/officeDocument/2006/relationships/image" Target="../media/image46.jpg"/><Relationship Id="rId4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23.png"/><Relationship Id="rId5" Type="http://schemas.openxmlformats.org/officeDocument/2006/relationships/image" Target="../media/image47.jpg"/><Relationship Id="rId4" Type="http://schemas.openxmlformats.org/officeDocument/2006/relationships/notesSlide" Target="../notesSlides/notesSlide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6" Type="http://schemas.openxmlformats.org/officeDocument/2006/relationships/image" Target="../media/image23.png"/><Relationship Id="rId5" Type="http://schemas.openxmlformats.org/officeDocument/2006/relationships/image" Target="../media/image48.jpg"/><Relationship Id="rId4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6" Type="http://schemas.openxmlformats.org/officeDocument/2006/relationships/image" Target="../media/image23.png"/><Relationship Id="rId5" Type="http://schemas.openxmlformats.org/officeDocument/2006/relationships/image" Target="../media/image49.jpg"/><Relationship Id="rId4" Type="http://schemas.openxmlformats.org/officeDocument/2006/relationships/notesSlide" Target="../notesSlides/notesSlide2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notesSlide" Target="../notesSlides/notesSlide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23.png"/><Relationship Id="rId5" Type="http://schemas.openxmlformats.org/officeDocument/2006/relationships/image" Target="../media/image52.jpg"/><Relationship Id="rId4" Type="http://schemas.openxmlformats.org/officeDocument/2006/relationships/notesSlide" Target="../notesSlides/notesSlide2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6" Type="http://schemas.openxmlformats.org/officeDocument/2006/relationships/image" Target="../media/image23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6" Type="http://schemas.openxmlformats.org/officeDocument/2006/relationships/image" Target="../media/image23.png"/><Relationship Id="rId5" Type="http://schemas.openxmlformats.org/officeDocument/2006/relationships/image" Target="../media/image56.jpg"/><Relationship Id="rId4" Type="http://schemas.openxmlformats.org/officeDocument/2006/relationships/notesSlide" Target="../notesSlides/notesSlide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23.png"/><Relationship Id="rId5" Type="http://schemas.openxmlformats.org/officeDocument/2006/relationships/image" Target="../media/image57.jpeg"/><Relationship Id="rId4" Type="http://schemas.openxmlformats.org/officeDocument/2006/relationships/notesSlide" Target="../notesSlides/notesSlide3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23.png"/><Relationship Id="rId5" Type="http://schemas.openxmlformats.org/officeDocument/2006/relationships/image" Target="../media/image58.jpg"/><Relationship Id="rId4" Type="http://schemas.openxmlformats.org/officeDocument/2006/relationships/notesSlide" Target="../notesSlides/notesSlide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2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notesSlide" Target="../notesSlides/notesSlide3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image" Target="../media/image61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3.jpeg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62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6" Type="http://schemas.openxmlformats.org/officeDocument/2006/relationships/image" Target="../media/image64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6" Type="http://schemas.openxmlformats.org/officeDocument/2006/relationships/image" Target="../media/image65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4.wav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5.wav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6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latform 93/4 from mov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629" y="764705"/>
            <a:ext cx="8582025" cy="5057775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03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Il y a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des nuages</a:t>
            </a:r>
            <a:r>
              <a:rPr lang="es-E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723" y="2053739"/>
            <a:ext cx="4380754" cy="307306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il n1251.wav">
            <a:hlinkClick r:id="" action="ppaction://media"/>
          </p:cNvPr>
          <p:cNvPicPr>
            <a:picLocks noRot="1" noChangeAspect="1"/>
          </p:cNvPicPr>
          <p:nvPr>
            <a:wavAudioFile r:embed="rId1" name="il nuages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425" y="858838"/>
            <a:ext cx="8016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598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Il</a:t>
            </a: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 </a:t>
            </a:r>
            <a:r>
              <a:rPr lang="en-GB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pleut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r>
              <a:rPr lang="en-GB" dirty="0">
                <a:solidFill>
                  <a:schemeClr val="bg1"/>
                </a:solidFill>
                <a:latin typeface="Comic Sans MS" panose="030F0702030302020204" pitchFamily="66" charset="0"/>
              </a:rPr>
              <a:t> </a:t>
            </a:r>
            <a:endParaRPr lang="es-E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325" y="2646947"/>
            <a:ext cx="5401056" cy="360273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il p1329.wav">
            <a:hlinkClick r:id="" action="ppaction://media"/>
          </p:cNvPr>
          <p:cNvPicPr>
            <a:picLocks noRot="1" noChangeAspect="1"/>
          </p:cNvPicPr>
          <p:nvPr>
            <a:wavAudioFile r:embed="rId1" name="il ple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496888"/>
            <a:ext cx="869556" cy="86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62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Il y a du vent.</a:t>
            </a:r>
            <a:endParaRPr lang="es-E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125" y="2699334"/>
            <a:ext cx="4351722" cy="282316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il v1235.wav">
            <a:hlinkClick r:id="" action="ppaction://media"/>
          </p:cNvPr>
          <p:cNvPicPr>
            <a:picLocks noRot="1" noChangeAspect="1"/>
          </p:cNvPicPr>
          <p:nvPr>
            <a:wavAudioFile r:embed="rId1" name="il vent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975" y="715963"/>
            <a:ext cx="11715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21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Il</a:t>
            </a:r>
            <a:r>
              <a:rPr lang="es-E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neige</a:t>
            </a:r>
            <a:r>
              <a:rPr lang="es-E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953" y="2498558"/>
            <a:ext cx="3277352" cy="327735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il n1329.wav">
            <a:hlinkClick r:id="" action="ppaction://media"/>
          </p:cNvPr>
          <p:cNvPicPr>
            <a:picLocks noRot="1" noChangeAspect="1"/>
          </p:cNvPicPr>
          <p:nvPr>
            <a:wavAudioFile r:embed="rId1" name="il neig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830263"/>
            <a:ext cx="6667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18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Il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y </a:t>
            </a:r>
            <a:r>
              <a:rPr lang="fr-FR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 </a:t>
            </a:r>
            <a:r>
              <a:rPr lang="fr-FR" dirty="0">
                <a:solidFill>
                  <a:schemeClr val="bg1"/>
                </a:solidFill>
                <a:latin typeface="Comic Sans MS" panose="030F0702030302020204" pitchFamily="66" charset="0"/>
              </a:rPr>
              <a:t>du brouillard.</a:t>
            </a:r>
            <a:endParaRPr lang="es-E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69"/>
          <a:stretch/>
        </p:blipFill>
        <p:spPr>
          <a:xfrm>
            <a:off x="3769740" y="1924300"/>
            <a:ext cx="4652519" cy="365835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il b1235.wav">
            <a:hlinkClick r:id="" action="ppaction://media"/>
          </p:cNvPr>
          <p:cNvPicPr>
            <a:picLocks noRot="1" noChangeAspect="1"/>
          </p:cNvPicPr>
          <p:nvPr>
            <a:wavAudioFile r:embed="rId1" name="il brouil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75" y="601663"/>
            <a:ext cx="7683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4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Il </a:t>
            </a:r>
            <a:r>
              <a:rPr lang="es-E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gèle</a:t>
            </a:r>
            <a:r>
              <a:rPr lang="es-E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079" y="2198080"/>
            <a:ext cx="3405689" cy="3405689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il g1329.wav">
            <a:hlinkClick r:id="" action="ppaction://media"/>
          </p:cNvPr>
          <p:cNvPicPr>
            <a:picLocks noRot="1" noChangeAspect="1"/>
          </p:cNvPicPr>
          <p:nvPr>
            <a:wavAudioFile r:embed="rId1" name="il gel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063" y="506413"/>
            <a:ext cx="627062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883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omic Sans MS"/>
                <a:cs typeface="Comic Sans MS"/>
              </a:rPr>
              <a:t>les </a:t>
            </a:r>
            <a:r>
              <a:rPr lang="en-US" dirty="0" err="1">
                <a:latin typeface="Comic Sans MS"/>
                <a:cs typeface="Comic Sans MS"/>
              </a:rPr>
              <a:t>vêtements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Clothing</a:t>
            </a:r>
            <a:endParaRPr lang="en-US" dirty="0"/>
          </a:p>
        </p:txBody>
      </p:sp>
      <p:pic>
        <p:nvPicPr>
          <p:cNvPr id="6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8849" y="12512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3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>
                <a:latin typeface="Comic Sans MS" panose="030F0702030302020204" pitchFamily="66" charset="0"/>
              </a:rPr>
              <a:t>porter = to wear</a:t>
            </a:r>
            <a:endParaRPr lang="es-ES" sz="5400" dirty="0">
              <a:latin typeface="Comic Sans MS" panose="030F0702030302020204" pitchFamily="66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52431"/>
              </p:ext>
            </p:extLst>
          </p:nvPr>
        </p:nvGraphicFramePr>
        <p:xfrm>
          <a:off x="2031998" y="1874695"/>
          <a:ext cx="9025022" cy="3828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25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125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57068">
                <a:tc>
                  <a:txBody>
                    <a:bodyPr/>
                    <a:lstStyle/>
                    <a:p>
                      <a:r>
                        <a:rPr lang="en-GB" sz="4000" b="1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Je</a:t>
                      </a:r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4000" b="1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porte</a:t>
                      </a:r>
                      <a:endParaRPr lang="es-ES" sz="4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b="1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</a:t>
                      </a:r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wear</a:t>
                      </a:r>
                      <a:endParaRPr lang="es-ES" sz="4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57068">
                <a:tc>
                  <a:txBody>
                    <a:bodyPr/>
                    <a:lstStyle/>
                    <a:p>
                      <a:r>
                        <a:rPr lang="en-GB" sz="4000" b="1" u="sng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Tu</a:t>
                      </a:r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4000" b="1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portes</a:t>
                      </a:r>
                      <a:endParaRPr lang="es-ES" sz="4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b="1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You</a:t>
                      </a:r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wear</a:t>
                      </a:r>
                      <a:endParaRPr lang="es-ES" sz="4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57068">
                <a:tc>
                  <a:txBody>
                    <a:bodyPr/>
                    <a:lstStyle/>
                    <a:p>
                      <a:r>
                        <a:rPr lang="en-GB" sz="4000" b="1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Il</a:t>
                      </a:r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4000" b="1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porte</a:t>
                      </a:r>
                      <a:endParaRPr lang="es-ES" sz="4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b="1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He</a:t>
                      </a:r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wears</a:t>
                      </a:r>
                      <a:endParaRPr lang="es-ES" sz="4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7068">
                <a:tc>
                  <a:txBody>
                    <a:bodyPr/>
                    <a:lstStyle/>
                    <a:p>
                      <a:r>
                        <a:rPr lang="en-GB" sz="4000" b="1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Elle</a:t>
                      </a:r>
                      <a:r>
                        <a:rPr lang="en-GB" sz="4000" b="1" baseline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GB" sz="4000" b="1" baseline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porte</a:t>
                      </a:r>
                      <a:endParaRPr lang="es-ES" sz="4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4000" b="1" u="sng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She</a:t>
                      </a:r>
                      <a:r>
                        <a:rPr lang="en-GB" sz="4000" b="1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 wears</a:t>
                      </a:r>
                      <a:endParaRPr lang="es-ES" sz="4000" b="1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3739" y="6362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8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620" y="1237731"/>
            <a:ext cx="10972800" cy="18002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Qu’est-ce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que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tu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portes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quand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il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fait … ?</a:t>
            </a:r>
          </a:p>
        </p:txBody>
      </p:sp>
      <p:pic>
        <p:nvPicPr>
          <p:cNvPr id="20482" name="Picture 2" descr="weath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33" y="285751"/>
            <a:ext cx="3361267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images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7"/>
          <a:stretch>
            <a:fillRect/>
          </a:stretch>
        </p:blipFill>
        <p:spPr bwMode="auto">
          <a:xfrm>
            <a:off x="1102784" y="2565400"/>
            <a:ext cx="294640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images-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134" y="3068638"/>
            <a:ext cx="453813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93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84" y="1125538"/>
            <a:ext cx="11597216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>
                <a:latin typeface="Comic Sans MS"/>
                <a:cs typeface="Comic Sans MS"/>
              </a:rPr>
              <a:t>Quand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il</a:t>
            </a:r>
            <a:r>
              <a:rPr lang="en-US" dirty="0">
                <a:latin typeface="Comic Sans MS"/>
                <a:cs typeface="Comic Sans MS"/>
              </a:rPr>
              <a:t> fait </a:t>
            </a:r>
            <a:r>
              <a:rPr lang="en-US" dirty="0" err="1">
                <a:latin typeface="Comic Sans MS"/>
                <a:cs typeface="Comic Sans MS"/>
              </a:rPr>
              <a:t>froid</a:t>
            </a:r>
            <a:r>
              <a:rPr lang="en-US" dirty="0">
                <a:latin typeface="Comic Sans MS"/>
                <a:cs typeface="Comic Sans MS"/>
              </a:rPr>
              <a:t>, </a:t>
            </a:r>
            <a:r>
              <a:rPr lang="en-US" u="sng" dirty="0">
                <a:latin typeface="Comic Sans MS"/>
                <a:cs typeface="Comic Sans MS"/>
              </a:rPr>
              <a:t>je </a:t>
            </a:r>
            <a:r>
              <a:rPr lang="en-US" u="sng" dirty="0" err="1">
                <a:latin typeface="Comic Sans MS"/>
                <a:cs typeface="Comic Sans MS"/>
              </a:rPr>
              <a:t>porte</a:t>
            </a:r>
            <a:r>
              <a:rPr lang="en-US" dirty="0">
                <a:latin typeface="Comic Sans MS"/>
                <a:cs typeface="Comic Sans MS"/>
              </a:rPr>
              <a:t> un </a:t>
            </a:r>
            <a:r>
              <a:rPr lang="en-US" dirty="0" err="1">
                <a:latin typeface="Comic Sans MS"/>
                <a:cs typeface="Comic Sans MS"/>
              </a:rPr>
              <a:t>manteau</a:t>
            </a:r>
            <a:r>
              <a:rPr lang="en-US" dirty="0">
                <a:latin typeface="Comic Sans MS"/>
                <a:cs typeface="Comic Sans MS"/>
              </a:rPr>
              <a:t>.</a:t>
            </a:r>
          </a:p>
        </p:txBody>
      </p:sp>
      <p:pic>
        <p:nvPicPr>
          <p:cNvPr id="81922" name="Picture 2" descr="Unknown-3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567" y="2997200"/>
            <a:ext cx="3096684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4" descr="images-2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967" y="2420938"/>
            <a:ext cx="453813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2" descr="a088c6b6b2cfe2f2edd1438e985f1fae_resolution-1300x1300-cold-thermometer-clipart_1300-1300.jpe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1" t="10085" r="20683" b="6868"/>
          <a:stretch>
            <a:fillRect/>
          </a:stretch>
        </p:blipFill>
        <p:spPr bwMode="auto">
          <a:xfrm>
            <a:off x="814918" y="2636839"/>
            <a:ext cx="2745316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45900" y="48178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2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hogwarts express from mov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548680"/>
            <a:ext cx="7848870" cy="588665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91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84" y="365125"/>
            <a:ext cx="4579913" cy="574429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un 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chapeau</a:t>
            </a:r>
          </a:p>
          <a:p>
            <a:pPr>
              <a:defRPr/>
            </a:pP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6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05371" y="1535906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01150" y="4295775"/>
            <a:ext cx="26574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  <a:r>
              <a:rPr lang="en-GB" sz="44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ne</a:t>
            </a:r>
            <a:r>
              <a:rPr lang="en-GB" sz="4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cape</a:t>
            </a:r>
            <a:endParaRPr lang="en-GB"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72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un tee-shirt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030" y="1443037"/>
            <a:ext cx="4777289" cy="4777289"/>
          </a:xfrm>
          <a:prstGeom prst="rect">
            <a:avLst/>
          </a:prstGeom>
        </p:spPr>
      </p:pic>
      <p:pic>
        <p:nvPicPr>
          <p:cNvPr id="5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8342" y="28456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5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5" y="0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une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chemise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650" y="1047750"/>
            <a:ext cx="3314700" cy="4762500"/>
          </a:xfrm>
          <a:prstGeom prst="rect">
            <a:avLst/>
          </a:prstGeom>
        </p:spPr>
      </p:pic>
      <p:pic>
        <p:nvPicPr>
          <p:cNvPr id="5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3931" y="17984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3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un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pantalon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32" y="1604879"/>
            <a:ext cx="3502526" cy="4553284"/>
          </a:xfrm>
          <a:prstGeom prst="rect">
            <a:avLst/>
          </a:prstGeom>
        </p:spPr>
      </p:pic>
      <p:pic>
        <p:nvPicPr>
          <p:cNvPr id="6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2334" y="21042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1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une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jupe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025" y="0"/>
            <a:ext cx="3155711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4824663" y="3140242"/>
            <a:ext cx="2129590" cy="2009274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5253" y="21978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77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un short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595" y="2128837"/>
            <a:ext cx="4263942" cy="4263942"/>
          </a:xfrm>
          <a:prstGeom prst="rect">
            <a:avLst/>
          </a:prstGeom>
        </p:spPr>
      </p:pic>
      <p:pic>
        <p:nvPicPr>
          <p:cNvPr id="5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9646" y="220427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9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un pull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460" y="-151598"/>
            <a:ext cx="3155711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29459" y="1268128"/>
            <a:ext cx="3155711" cy="2009274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2857" y="23938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6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un jean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436" y="0"/>
            <a:ext cx="4133850" cy="6191250"/>
          </a:xfrm>
          <a:prstGeom prst="rect">
            <a:avLst/>
          </a:prstGeom>
        </p:spPr>
      </p:pic>
      <p:pic>
        <p:nvPicPr>
          <p:cNvPr id="5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6198" y="20677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un cardigan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889000"/>
            <a:ext cx="3733800" cy="5080000"/>
          </a:xfrm>
          <a:prstGeom prst="rect">
            <a:avLst/>
          </a:prstGeom>
        </p:spPr>
      </p:pic>
      <p:pic>
        <p:nvPicPr>
          <p:cNvPr id="5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1251" y="24057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une</a:t>
            </a: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 robe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60" y="662940"/>
            <a:ext cx="3186113" cy="509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9557" y="175805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4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4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ctrTitle"/>
          </p:nvPr>
        </p:nvSpPr>
        <p:spPr>
          <a:xfrm>
            <a:off x="1082841" y="1711910"/>
            <a:ext cx="10018295" cy="2387600"/>
          </a:xfrm>
        </p:spPr>
        <p:txBody>
          <a:bodyPr>
            <a:normAutofit fontScale="90000"/>
          </a:bodyPr>
          <a:lstStyle/>
          <a:p>
            <a:r>
              <a:rPr lang="es-ES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Il</a:t>
            </a:r>
            <a:r>
              <a:rPr lang="es-ES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fait</a:t>
            </a:r>
            <a:r>
              <a:rPr lang="es-ES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quel</a:t>
            </a:r>
            <a:r>
              <a:rPr lang="es-ES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temps</a:t>
            </a:r>
            <a:r>
              <a:rPr lang="es-ES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aujourd’hui</a:t>
            </a:r>
            <a:r>
              <a:rPr lang="es-ES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>?</a:t>
            </a:r>
            <a:r>
              <a:rPr lang="es-ES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/>
            </a:r>
            <a:br>
              <a:rPr lang="es-ES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s-ES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  <a:t/>
            </a:r>
            <a:br>
              <a:rPr lang="es-ES" dirty="0" smtClean="0">
                <a:solidFill>
                  <a:schemeClr val="bg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mic Sans MS" panose="030F0702030302020204" pitchFamily="66" charset="0"/>
              </a:rPr>
            </a:br>
            <a:r>
              <a:rPr lang="es-ES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What</a:t>
            </a:r>
            <a:r>
              <a:rPr lang="es-ES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is</a:t>
            </a:r>
            <a:r>
              <a:rPr lang="es-ES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the</a:t>
            </a:r>
            <a:r>
              <a:rPr lang="es-ES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weather</a:t>
            </a:r>
            <a:r>
              <a:rPr lang="es-ES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like</a:t>
            </a:r>
            <a:r>
              <a:rPr lang="es-ES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sz="4000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today</a:t>
            </a:r>
            <a:r>
              <a:rPr lang="es-ES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  <a:endParaRPr lang="es-ES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il f1219.wav">
            <a:hlinkClick r:id="" action="ppaction://media"/>
          </p:cNvPr>
          <p:cNvPicPr>
            <a:picLocks noRot="1" noChangeAspect="1"/>
          </p:cNvPicPr>
          <p:nvPr>
            <a:wavAudioFile r:embed="rId1" name="il fait quel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9488" y="575469"/>
            <a:ext cx="1131887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276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un maillot de corps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06"/>
          <a:stretch/>
        </p:blipFill>
        <p:spPr>
          <a:xfrm>
            <a:off x="4547616" y="1690688"/>
            <a:ext cx="3567684" cy="4409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2755" y="244169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98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des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chaussettes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825" y="1527810"/>
            <a:ext cx="4396740" cy="4396740"/>
          </a:xfrm>
          <a:prstGeom prst="rect">
            <a:avLst/>
          </a:prstGeom>
        </p:spPr>
      </p:pic>
      <p:pic>
        <p:nvPicPr>
          <p:cNvPr id="5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3494" y="26066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0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un chapeau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33"/>
          <a:stretch/>
        </p:blipFill>
        <p:spPr>
          <a:xfrm>
            <a:off x="2966197" y="1690688"/>
            <a:ext cx="5721777" cy="4020503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4954" y="14777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>
                <a:solidFill>
                  <a:srgbClr val="FF0000"/>
                </a:solidFill>
                <a:latin typeface="Comic Sans MS" panose="030F0702030302020204" pitchFamily="66" charset="0"/>
              </a:rPr>
              <a:t>une</a:t>
            </a: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casquette</a:t>
            </a:r>
            <a:endParaRPr lang="en-GB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971" y="1690688"/>
            <a:ext cx="4400390" cy="4400390"/>
          </a:xfrm>
          <a:prstGeom prst="rect">
            <a:avLst/>
          </a:prstGeom>
        </p:spPr>
      </p:pic>
      <p:pic>
        <p:nvPicPr>
          <p:cNvPr id="5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5953" y="37214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6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des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gants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560" y="1363981"/>
            <a:ext cx="5356860" cy="5356860"/>
          </a:xfrm>
          <a:prstGeom prst="rect">
            <a:avLst/>
          </a:prstGeom>
        </p:spPr>
      </p:pic>
      <p:pic>
        <p:nvPicPr>
          <p:cNvPr id="5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4247" y="49491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4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des baskets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135" y="1726297"/>
            <a:ext cx="6849729" cy="3405405"/>
          </a:xfrm>
          <a:prstGeom prst="rect">
            <a:avLst/>
          </a:prstGeom>
        </p:spPr>
      </p:pic>
      <p:pic>
        <p:nvPicPr>
          <p:cNvPr id="5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27668" y="8332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1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des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chaussures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774" y="0"/>
            <a:ext cx="3155711" cy="6858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774774" y="5715000"/>
            <a:ext cx="2843578" cy="1143000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4" name="Group 3"/>
          <p:cNvGrpSpPr/>
          <p:nvPr/>
        </p:nvGrpSpPr>
        <p:grpSpPr>
          <a:xfrm>
            <a:off x="603517" y="2470111"/>
            <a:ext cx="6747942" cy="2838489"/>
            <a:chOff x="-5137198" y="1714500"/>
            <a:chExt cx="9082036" cy="40005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78" r="61906" b="2222"/>
            <a:stretch/>
          </p:blipFill>
          <p:spPr>
            <a:xfrm>
              <a:off x="-5137198" y="1714500"/>
              <a:ext cx="4382818" cy="40005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56" t="81778" b="2222"/>
            <a:stretch/>
          </p:blipFill>
          <p:spPr>
            <a:xfrm>
              <a:off x="-754380" y="1714500"/>
              <a:ext cx="4699218" cy="4000500"/>
            </a:xfrm>
            <a:prstGeom prst="rect">
              <a:avLst/>
            </a:prstGeom>
          </p:spPr>
        </p:pic>
      </p:grpSp>
      <p:pic>
        <p:nvPicPr>
          <p:cNvPr id="11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4249" y="8336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6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des bottes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907" y="441007"/>
            <a:ext cx="6169343" cy="6169343"/>
          </a:xfrm>
          <a:prstGeom prst="rect">
            <a:avLst/>
          </a:prstGeom>
        </p:spPr>
      </p:pic>
      <p:pic>
        <p:nvPicPr>
          <p:cNvPr id="5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3116" y="19623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58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des tongs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7170" name="Picture 2" descr="Image result for harry potter flip flo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1545432"/>
            <a:ext cx="4467225" cy="446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9058" y="9646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4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des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sandales</a:t>
            </a:r>
            <a:endParaRPr lang="en-US" dirty="0" smtClean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8092440" y="365125"/>
            <a:ext cx="3261360" cy="5944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201"/>
          <a:stretch/>
        </p:blipFill>
        <p:spPr>
          <a:xfrm>
            <a:off x="1715844" y="2035017"/>
            <a:ext cx="3204448" cy="4274343"/>
          </a:xfrm>
          <a:prstGeom prst="rect">
            <a:avLst/>
          </a:prstGeom>
        </p:spPr>
      </p:pic>
      <p:pic>
        <p:nvPicPr>
          <p:cNvPr id="7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4485" y="9386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90" y="0"/>
            <a:ext cx="6550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des </a:t>
            </a:r>
            <a:r>
              <a:rPr lang="en-US" dirty="0" err="1">
                <a:solidFill>
                  <a:srgbClr val="FF0000"/>
                </a:solidFill>
                <a:latin typeface="Comic Sans MS"/>
                <a:cs typeface="Comic Sans MS"/>
              </a:rPr>
              <a:t>chaussons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2" y="1690688"/>
            <a:ext cx="4714875" cy="4714875"/>
          </a:xfrm>
          <a:prstGeom prst="rect">
            <a:avLst/>
          </a:prstGeom>
        </p:spPr>
      </p:pic>
      <p:pic>
        <p:nvPicPr>
          <p:cNvPr id="6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92451" y="217415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1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884" y="-139700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/>
                <a:cs typeface="Comic Sans MS"/>
              </a:rPr>
              <a:t>un peignoir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964" y="1027906"/>
            <a:ext cx="3901441" cy="5198028"/>
          </a:xfrm>
          <a:prstGeom prst="rect">
            <a:avLst/>
          </a:prstGeom>
        </p:spPr>
      </p:pic>
      <p:pic>
        <p:nvPicPr>
          <p:cNvPr id="6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38394" y="15906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7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latin typeface="Comic Sans MS"/>
                <a:cs typeface="Comic Sans MS"/>
              </a:rPr>
              <a:t>un </a:t>
            </a:r>
            <a:r>
              <a:rPr lang="en-US" dirty="0" err="1">
                <a:latin typeface="Comic Sans MS"/>
                <a:cs typeface="Comic Sans MS"/>
              </a:rPr>
              <a:t>pantalon</a:t>
            </a:r>
            <a:r>
              <a:rPr lang="en-US" dirty="0">
                <a:latin typeface="Comic Sans MS"/>
                <a:cs typeface="Comic Sans MS"/>
              </a:rPr>
              <a:t> de jogging</a:t>
            </a:r>
            <a:endParaRPr lang="en-US" dirty="0" smtClean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760" y="1661160"/>
            <a:ext cx="5196840" cy="5196840"/>
          </a:xfrm>
          <a:prstGeom prst="rect">
            <a:avLst/>
          </a:prstGeom>
        </p:spPr>
      </p:pic>
      <p:pic>
        <p:nvPicPr>
          <p:cNvPr id="5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5129" y="6287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5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latin typeface="Comic Sans MS"/>
                <a:cs typeface="Comic Sans MS"/>
              </a:rPr>
              <a:t>une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cravate</a:t>
            </a:r>
            <a:endParaRPr lang="en-US" dirty="0" smtClean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5" r="28331"/>
          <a:stretch/>
        </p:blipFill>
        <p:spPr>
          <a:xfrm>
            <a:off x="4732020" y="365125"/>
            <a:ext cx="3657600" cy="61095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5" y="1690688"/>
            <a:ext cx="3225767" cy="4458652"/>
          </a:xfrm>
          <a:prstGeom prst="rect">
            <a:avLst/>
          </a:prstGeom>
        </p:spPr>
      </p:pic>
      <p:pic>
        <p:nvPicPr>
          <p:cNvPr id="6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45397" y="19362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3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24575" cy="1325563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latin typeface="Comic Sans MS"/>
                <a:cs typeface="Comic Sans MS"/>
              </a:rPr>
              <a:t>un </a:t>
            </a:r>
            <a:r>
              <a:rPr lang="en-US" dirty="0" err="1">
                <a:latin typeface="Comic Sans MS"/>
                <a:cs typeface="Comic Sans MS"/>
              </a:rPr>
              <a:t>chemisier</a:t>
            </a:r>
            <a:endParaRPr lang="en-US" dirty="0" smtClean="0">
              <a:latin typeface="Comic Sans MS"/>
              <a:cs typeface="Comic Sans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94"/>
          <a:stretch/>
        </p:blipFill>
        <p:spPr>
          <a:xfrm>
            <a:off x="7756516" y="227806"/>
            <a:ext cx="2660668" cy="549878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333992" y="2189650"/>
            <a:ext cx="3505716" cy="2908129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3995" y="24277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4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105" y="691985"/>
            <a:ext cx="3615488" cy="13255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Comic Sans MS"/>
                <a:cs typeface="Comic Sans MS"/>
              </a:rPr>
              <a:t>d</a:t>
            </a:r>
            <a:r>
              <a:rPr lang="en-US" dirty="0" smtClean="0">
                <a:latin typeface="Comic Sans MS"/>
                <a:cs typeface="Comic Sans MS"/>
              </a:rPr>
              <a:t>es lunettes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9" y="1915026"/>
            <a:ext cx="3380874" cy="33808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15" y="1915026"/>
            <a:ext cx="3380874" cy="338087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6832582" y="3795963"/>
            <a:ext cx="1118937" cy="111893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Oval 10"/>
          <p:cNvSpPr/>
          <p:nvPr/>
        </p:nvSpPr>
        <p:spPr>
          <a:xfrm>
            <a:off x="8621276" y="3771986"/>
            <a:ext cx="1147011" cy="1142915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TextBox 6"/>
          <p:cNvSpPr txBox="1"/>
          <p:nvPr/>
        </p:nvSpPr>
        <p:spPr>
          <a:xfrm>
            <a:off x="5586813" y="997119"/>
            <a:ext cx="6448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/>
                <a:cs typeface="Comic Sans MS"/>
              </a:rPr>
              <a:t>des lunettes (de </a:t>
            </a:r>
            <a:r>
              <a:rPr lang="en-US" sz="4400" dirty="0" err="1">
                <a:latin typeface="Comic Sans MS"/>
                <a:cs typeface="Comic Sans MS"/>
              </a:rPr>
              <a:t>soleil</a:t>
            </a:r>
            <a:r>
              <a:rPr lang="en-US" sz="4400" dirty="0">
                <a:latin typeface="Comic Sans MS"/>
                <a:cs typeface="Comic Sans MS"/>
              </a:rPr>
              <a:t>)</a:t>
            </a:r>
            <a:endParaRPr lang="es-ES" sz="4400" dirty="0"/>
          </a:p>
        </p:txBody>
      </p:sp>
      <p:pic>
        <p:nvPicPr>
          <p:cNvPr id="12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7319" y="21748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7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latin typeface="Comic Sans MS"/>
                <a:cs typeface="Comic Sans MS"/>
              </a:rPr>
              <a:t>un </a:t>
            </a:r>
            <a:r>
              <a:rPr lang="en-US" dirty="0" err="1">
                <a:latin typeface="Comic Sans MS"/>
                <a:cs typeface="Comic Sans MS"/>
              </a:rPr>
              <a:t>manteau</a:t>
            </a:r>
            <a:endParaRPr lang="en-US" dirty="0" smtClean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91" y="1690688"/>
            <a:ext cx="6753243" cy="47539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494" y="3171788"/>
            <a:ext cx="977859" cy="1210222"/>
          </a:xfrm>
          <a:prstGeom prst="rect">
            <a:avLst/>
          </a:prstGeom>
        </p:spPr>
      </p:pic>
      <p:pic>
        <p:nvPicPr>
          <p:cNvPr id="6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24396" y="7923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0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 err="1">
                <a:latin typeface="Comic Sans MS"/>
                <a:cs typeface="Comic Sans MS"/>
              </a:rPr>
              <a:t>une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veste</a:t>
            </a:r>
            <a:endParaRPr lang="en-US" dirty="0" smtClean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521" y="1235026"/>
            <a:ext cx="5109503" cy="5109503"/>
          </a:xfrm>
          <a:prstGeom prst="rect">
            <a:avLst/>
          </a:prstGeom>
        </p:spPr>
      </p:pic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8721" y="7990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6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52475" y="346075"/>
            <a:ext cx="10515600" cy="1325563"/>
          </a:xfrm>
        </p:spPr>
        <p:txBody>
          <a:bodyPr/>
          <a:lstStyle/>
          <a:p>
            <a:pPr algn="ctr">
              <a:defRPr/>
            </a:pPr>
            <a:r>
              <a:rPr lang="en-US" dirty="0" err="1">
                <a:latin typeface="Comic Sans MS"/>
                <a:cs typeface="Comic Sans MS"/>
              </a:rPr>
              <a:t>une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écharpe</a:t>
            </a:r>
            <a:endParaRPr lang="en-US" dirty="0" smtClean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69" y="1534549"/>
            <a:ext cx="5070231" cy="5070231"/>
          </a:xfrm>
          <a:prstGeom prst="rect">
            <a:avLst/>
          </a:prstGeom>
        </p:spPr>
      </p:pic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34885" y="9600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681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omic Sans MS"/>
                <a:cs typeface="Comic Sans MS"/>
              </a:rPr>
              <a:t>un </a:t>
            </a:r>
            <a:r>
              <a:rPr lang="en-US" dirty="0" smtClean="0">
                <a:latin typeface="Comic Sans MS"/>
                <a:cs typeface="Comic Sans MS"/>
              </a:rPr>
              <a:t>costume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850" y="433387"/>
            <a:ext cx="4381500" cy="5857875"/>
          </a:xfrm>
          <a:prstGeom prst="rect">
            <a:avLst/>
          </a:prstGeom>
        </p:spPr>
      </p:pic>
      <p:pic>
        <p:nvPicPr>
          <p:cNvPr id="5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6178" y="21345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3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8195" r="24454" b="54808"/>
          <a:stretch/>
        </p:blipFill>
        <p:spPr>
          <a:xfrm>
            <a:off x="4079250" y="3050571"/>
            <a:ext cx="3925267" cy="3545402"/>
          </a:xfrm>
          <a:prstGeom prst="rect">
            <a:avLst/>
          </a:prstGeom>
          <a:ln w="69850">
            <a:noFill/>
          </a:ln>
          <a:effectLst>
            <a:glow rad="228600">
              <a:srgbClr val="00B0F0">
                <a:alpha val="40000"/>
              </a:srgbClr>
            </a:glow>
          </a:effectLst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Il</a:t>
            </a:r>
            <a:r>
              <a:rPr lang="es-E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fait</a:t>
            </a:r>
            <a:r>
              <a:rPr lang="es-E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froid</a:t>
            </a:r>
            <a:r>
              <a:rPr lang="es-E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l f1299.wav">
            <a:hlinkClick r:id="" action="ppaction://media"/>
          </p:cNvPr>
          <p:cNvPicPr>
            <a:picLocks noRot="1" noChangeAspect="1"/>
          </p:cNvPicPr>
          <p:nvPr>
            <a:wavAudioFile r:embed="rId1" name="il f froi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113" y="649288"/>
            <a:ext cx="592137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307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>
                <a:latin typeface="Comic Sans MS"/>
                <a:cs typeface="Comic Sans MS"/>
              </a:rPr>
              <a:t>un maillot de </a:t>
            </a:r>
            <a:r>
              <a:rPr lang="en-US" dirty="0" err="1">
                <a:latin typeface="Comic Sans MS"/>
                <a:cs typeface="Comic Sans MS"/>
              </a:rPr>
              <a:t>bain</a:t>
            </a:r>
            <a:endParaRPr lang="en-US" dirty="0" smtClean="0"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13" y="1848583"/>
            <a:ext cx="3286125" cy="4286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594" y="2612635"/>
            <a:ext cx="3714750" cy="3714750"/>
          </a:xfrm>
          <a:prstGeom prst="rect">
            <a:avLst/>
          </a:prstGeom>
        </p:spPr>
      </p:pic>
      <p:pic>
        <p:nvPicPr>
          <p:cNvPr id="6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18687" y="23735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9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417" y="692150"/>
            <a:ext cx="109728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err="1">
                <a:solidFill>
                  <a:srgbClr val="FF0000"/>
                </a:solidFill>
                <a:latin typeface="Comic Sans MS"/>
                <a:cs typeface="Comic Sans MS"/>
              </a:rPr>
              <a:t>Qu’est-ce</a:t>
            </a:r>
            <a:r>
              <a:rPr lang="en-US" sz="4000" dirty="0">
                <a:solidFill>
                  <a:srgbClr val="FF0000"/>
                </a:solidFill>
                <a:latin typeface="Comic Sans MS"/>
                <a:cs typeface="Comic Sans MS"/>
              </a:rPr>
              <a:t> que </a:t>
            </a:r>
            <a:r>
              <a:rPr lang="en-US" sz="4000" dirty="0" err="1">
                <a:solidFill>
                  <a:srgbClr val="FF0000"/>
                </a:solidFill>
                <a:latin typeface="Comic Sans MS"/>
                <a:cs typeface="Comic Sans MS"/>
              </a:rPr>
              <a:t>tu</a:t>
            </a:r>
            <a:r>
              <a:rPr lang="en-US" sz="400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omic Sans MS"/>
                <a:cs typeface="Comic Sans MS"/>
              </a:rPr>
              <a:t>portes</a:t>
            </a:r>
            <a:r>
              <a:rPr lang="en-US" sz="4000" dirty="0">
                <a:solidFill>
                  <a:srgbClr val="FF0000"/>
                </a:solidFill>
                <a:latin typeface="Comic Sans MS"/>
                <a:cs typeface="Comic Sans MS"/>
              </a:rPr>
              <a:t> en </a:t>
            </a:r>
            <a:r>
              <a:rPr lang="en-US" sz="4000" dirty="0" err="1">
                <a:solidFill>
                  <a:srgbClr val="FF0000"/>
                </a:solidFill>
                <a:latin typeface="Comic Sans MS"/>
                <a:cs typeface="Comic Sans MS"/>
              </a:rPr>
              <a:t>été</a:t>
            </a:r>
            <a:r>
              <a:rPr lang="en-US" sz="4000" dirty="0">
                <a:solidFill>
                  <a:srgbClr val="FF0000"/>
                </a:solidFill>
                <a:latin typeface="Comic Sans MS"/>
                <a:cs typeface="Comic Sans MS"/>
              </a:rPr>
              <a:t>/au </a:t>
            </a:r>
            <a:r>
              <a:rPr lang="en-US" sz="4000" dirty="0" err="1">
                <a:solidFill>
                  <a:srgbClr val="FF0000"/>
                </a:solidFill>
                <a:latin typeface="Comic Sans MS"/>
                <a:cs typeface="Comic Sans MS"/>
              </a:rPr>
              <a:t>printemps</a:t>
            </a:r>
            <a:r>
              <a:rPr lang="en-US" sz="4000" dirty="0">
                <a:solidFill>
                  <a:srgbClr val="FF0000"/>
                </a:solidFill>
                <a:latin typeface="Comic Sans MS"/>
                <a:cs typeface="Comic Sans MS"/>
              </a:rPr>
              <a:t>/en </a:t>
            </a:r>
            <a:r>
              <a:rPr lang="en-US" sz="4000" dirty="0" err="1">
                <a:solidFill>
                  <a:srgbClr val="FF0000"/>
                </a:solidFill>
                <a:latin typeface="Comic Sans MS"/>
                <a:cs typeface="Comic Sans MS"/>
              </a:rPr>
              <a:t>automne</a:t>
            </a:r>
            <a:r>
              <a:rPr lang="en-US" sz="4000" dirty="0">
                <a:solidFill>
                  <a:srgbClr val="FF0000"/>
                </a:solidFill>
                <a:latin typeface="Comic Sans MS"/>
                <a:cs typeface="Comic Sans MS"/>
              </a:rPr>
              <a:t>/en </a:t>
            </a:r>
            <a:r>
              <a:rPr lang="en-US" sz="4000" dirty="0" smtClean="0">
                <a:solidFill>
                  <a:srgbClr val="FF0000"/>
                </a:solidFill>
                <a:latin typeface="Comic Sans MS"/>
                <a:cs typeface="Comic Sans MS"/>
              </a:rPr>
              <a:t>hiver?</a:t>
            </a:r>
            <a:endParaRPr lang="en-US" sz="40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3498" y="1577659"/>
            <a:ext cx="812800" cy="812800"/>
          </a:xfrm>
          <a:prstGeom prst="rect">
            <a:avLst/>
          </a:prstGeom>
        </p:spPr>
      </p:pic>
      <p:pic>
        <p:nvPicPr>
          <p:cNvPr id="16388" name="Picture 4" descr="C:\Users\Angela\AppData\Local\Microsoft\Windows\Temporary Internet Files\Content.IE5\VOH5B11P\original-1204482-1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672" y="2184084"/>
            <a:ext cx="3267456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06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latin typeface="Comic Sans MS"/>
                <a:cs typeface="Comic Sans MS"/>
              </a:rPr>
              <a:t>Je </a:t>
            </a:r>
            <a:r>
              <a:rPr lang="en-US" dirty="0" err="1">
                <a:latin typeface="Comic Sans MS"/>
                <a:cs typeface="Comic Sans MS"/>
              </a:rPr>
              <a:t>porte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une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écharpe</a:t>
            </a:r>
            <a:r>
              <a:rPr lang="en-US" dirty="0">
                <a:latin typeface="Comic Sans MS"/>
                <a:cs typeface="Comic Sans MS"/>
              </a:rPr>
              <a:t> et des </a:t>
            </a:r>
            <a:r>
              <a:rPr lang="en-US" dirty="0" err="1">
                <a:latin typeface="Comic Sans MS"/>
                <a:cs typeface="Comic Sans MS"/>
              </a:rPr>
              <a:t>gants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u="sng" dirty="0" err="1">
                <a:latin typeface="Comic Sans MS"/>
                <a:cs typeface="Comic Sans MS"/>
              </a:rPr>
              <a:t>en</a:t>
            </a:r>
            <a:r>
              <a:rPr lang="en-US" u="sng" dirty="0">
                <a:latin typeface="Comic Sans MS"/>
                <a:cs typeface="Comic Sans MS"/>
              </a:rPr>
              <a:t> hiver.</a:t>
            </a:r>
            <a:r>
              <a:rPr lang="en-US" dirty="0">
                <a:latin typeface="Comic Sans MS"/>
                <a:cs typeface="Comic Sans MS"/>
              </a:rPr>
              <a:t>  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5654" y="5277584"/>
            <a:ext cx="812800" cy="812800"/>
          </a:xfrm>
          <a:prstGeom prst="rect">
            <a:avLst/>
          </a:prstGeom>
        </p:spPr>
      </p:pic>
      <p:pic>
        <p:nvPicPr>
          <p:cNvPr id="1030" name="Picture 6" descr="THOMAS MIDLANDS | Leading supplier of Harry Potter and other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150" y="229552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rry Potter Hogwarts Scarf | getDigita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2217737"/>
            <a:ext cx="2444750" cy="244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81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omic Sans MS"/>
                <a:cs typeface="Comic Sans MS"/>
              </a:rPr>
              <a:t>Il </a:t>
            </a:r>
            <a:r>
              <a:rPr lang="en-US" dirty="0" err="1">
                <a:latin typeface="Comic Sans MS"/>
                <a:cs typeface="Comic Sans MS"/>
              </a:rPr>
              <a:t>porte</a:t>
            </a:r>
            <a:r>
              <a:rPr lang="en-US" dirty="0">
                <a:latin typeface="Comic Sans MS"/>
                <a:cs typeface="Comic Sans MS"/>
              </a:rPr>
              <a:t>….(He wears)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83870" y="1511979"/>
            <a:ext cx="812800" cy="812800"/>
          </a:xfrm>
          <a:prstGeom prst="rect">
            <a:avLst/>
          </a:prstGeom>
        </p:spPr>
      </p:pic>
      <p:pic>
        <p:nvPicPr>
          <p:cNvPr id="14338" name="Picture 2" descr="C:\Users\Angela\AppData\Local\Microsoft\Windows\Temporary Internet Files\Content.IE5\VOH5B11P\1200px-Harry_Potter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655" y="1419225"/>
            <a:ext cx="301752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03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latin typeface="Comic Sans MS"/>
                <a:cs typeface="Comic Sans MS"/>
              </a:rPr>
              <a:t>Elle </a:t>
            </a:r>
            <a:r>
              <a:rPr lang="en-US" dirty="0" err="1">
                <a:latin typeface="Comic Sans MS"/>
                <a:cs typeface="Comic Sans MS"/>
              </a:rPr>
              <a:t>porte</a:t>
            </a:r>
            <a:r>
              <a:rPr lang="en-US" dirty="0">
                <a:latin typeface="Comic Sans MS"/>
                <a:cs typeface="Comic Sans MS"/>
              </a:rPr>
              <a:t>…(She wears)</a:t>
            </a: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7929" y="1314941"/>
            <a:ext cx="812800" cy="812800"/>
          </a:xfrm>
          <a:prstGeom prst="rect">
            <a:avLst/>
          </a:prstGeom>
        </p:spPr>
      </p:pic>
      <p:pic>
        <p:nvPicPr>
          <p:cNvPr id="15362" name="Picture 2" descr="C:\Users\Angela\AppData\Local\Microsoft\Windows\Temporary Internet Files\Content.IE5\6BNCU3VR\hermione-v-ginny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127741"/>
            <a:ext cx="4381500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602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0" t="59897" r="16717" b="3754"/>
          <a:stretch/>
        </p:blipFill>
        <p:spPr>
          <a:xfrm>
            <a:off x="2880202" y="2552463"/>
            <a:ext cx="5626443" cy="4107519"/>
          </a:xfrm>
          <a:prstGeom prst="rect">
            <a:avLst/>
          </a:prstGeom>
          <a:effectLst>
            <a:glow rad="127000">
              <a:srgbClr val="FFFF00"/>
            </a:glo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ll </a:t>
            </a:r>
            <a:r>
              <a:rPr lang="es-E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fait</a:t>
            </a:r>
            <a:r>
              <a:rPr lang="es-E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chaud</a:t>
            </a:r>
            <a:r>
              <a:rPr lang="es-E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l f1298.wav">
            <a:hlinkClick r:id="" action="ppaction://media"/>
          </p:cNvPr>
          <p:cNvPicPr>
            <a:picLocks noRot="1" noChangeAspect="1"/>
          </p:cNvPicPr>
          <p:nvPr>
            <a:wavAudioFile r:embed="rId1" name="il f chaud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639763"/>
            <a:ext cx="6731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94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</a:rPr>
              <a:t>ll </a:t>
            </a:r>
            <a:r>
              <a:rPr lang="es-ES" dirty="0" err="1">
                <a:solidFill>
                  <a:schemeClr val="bg1"/>
                </a:solidFill>
                <a:latin typeface="Comic Sans MS" panose="030F0702030302020204" pitchFamily="66" charset="0"/>
              </a:rPr>
              <a:t>fait</a:t>
            </a:r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omic Sans MS" panose="030F0702030302020204" pitchFamily="66" charset="0"/>
              </a:rPr>
              <a:t>mauvais</a:t>
            </a:r>
            <a:r>
              <a:rPr lang="es-E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9" b="91252" l="10000" r="93795">
                        <a14:foregroundMark x1="33313" y1="62950" x2="33313" y2="62950"/>
                        <a14:foregroundMark x1="25843" y1="73585" x2="25843" y2="73585"/>
                        <a14:foregroundMark x1="34337" y1="76587" x2="34337" y2="76587"/>
                        <a14:foregroundMark x1="50904" y1="78559" x2="50904" y2="78559"/>
                        <a14:foregroundMark x1="60361" y1="74871" x2="60361" y2="74871"/>
                        <a14:foregroundMark x1="77108" y1="71870" x2="77108" y2="71870"/>
                        <a14:foregroundMark x1="71687" y1="58919" x2="71687" y2="58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744" y="2011680"/>
            <a:ext cx="6900672" cy="484632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il f1284.wav">
            <a:hlinkClick r:id="" action="ppaction://media"/>
          </p:cNvPr>
          <p:cNvPicPr>
            <a:picLocks noRot="1" noChangeAspect="1"/>
          </p:cNvPicPr>
          <p:nvPr>
            <a:wavAudioFile r:embed="rId1" name="il f mauv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573088"/>
            <a:ext cx="684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91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</a:rPr>
              <a:t>ll </a:t>
            </a:r>
            <a:r>
              <a:rPr lang="es-ES" dirty="0" err="1">
                <a:solidFill>
                  <a:schemeClr val="bg1"/>
                </a:solidFill>
                <a:latin typeface="Comic Sans MS" panose="030F0702030302020204" pitchFamily="66" charset="0"/>
              </a:rPr>
              <a:t>fait</a:t>
            </a:r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Comic Sans MS" panose="030F0702030302020204" pitchFamily="66" charset="0"/>
              </a:rPr>
              <a:t>beau</a:t>
            </a:r>
            <a:r>
              <a:rPr lang="es-E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624" y="1927095"/>
            <a:ext cx="4913802" cy="468823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il f1283.wav">
            <a:hlinkClick r:id="" action="ppaction://media"/>
          </p:cNvPr>
          <p:cNvPicPr>
            <a:picLocks noRot="1" noChangeAspect="1"/>
          </p:cNvPicPr>
          <p:nvPr>
            <a:wavAudioFile r:embed="rId1" name="il f beau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01663"/>
            <a:ext cx="8477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38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3" t="6967" r="22095" b="53033"/>
          <a:stretch/>
        </p:blipFill>
        <p:spPr>
          <a:xfrm>
            <a:off x="3389869" y="1492980"/>
            <a:ext cx="5000370" cy="489742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solidFill>
                  <a:schemeClr val="bg1"/>
                </a:solidFill>
                <a:latin typeface="Comic Sans MS" panose="030F0702030302020204" pitchFamily="66" charset="0"/>
              </a:rPr>
              <a:t>ll </a:t>
            </a:r>
            <a:r>
              <a:rPr lang="en-GB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y a du </a:t>
            </a:r>
            <a:r>
              <a:rPr lang="en-GB" dirty="0" err="1" smtClean="0">
                <a:solidFill>
                  <a:schemeClr val="bg1"/>
                </a:solidFill>
                <a:latin typeface="Comic Sans MS" panose="030F0702030302020204" pitchFamily="66" charset="0"/>
              </a:rPr>
              <a:t>soleil</a:t>
            </a:r>
            <a:r>
              <a:rPr lang="en-GB" dirty="0"/>
              <a:t> </a:t>
            </a:r>
            <a:r>
              <a:rPr lang="es-ES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.</a:t>
            </a:r>
            <a:endParaRPr lang="es-E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il s1219.wav">
            <a:hlinkClick r:id="" action="ppaction://media"/>
          </p:cNvPr>
          <p:cNvPicPr>
            <a:picLocks noRot="1" noChangeAspect="1"/>
          </p:cNvPicPr>
          <p:nvPr>
            <a:wavAudioFile r:embed="rId1" name="il soleil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8" y="677863"/>
            <a:ext cx="815117" cy="81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643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E88AC4D9D74E428BEC9B538C3F3B44" ma:contentTypeVersion="7" ma:contentTypeDescription="Create a new document." ma:contentTypeScope="" ma:versionID="2876e3bafe39de65449831ccca7aa11b">
  <xsd:schema xmlns:xsd="http://www.w3.org/2001/XMLSchema" xmlns:xs="http://www.w3.org/2001/XMLSchema" xmlns:p="http://schemas.microsoft.com/office/2006/metadata/properties" xmlns:ns2="2981d41f-1130-41a1-849e-3f4bf3d7810c" xmlns:ns3="9593936d-3030-47ab-b8c7-fb8dfb40115a" targetNamespace="http://schemas.microsoft.com/office/2006/metadata/properties" ma:root="true" ma:fieldsID="4ca6fdd162f19977efc4882d04a88231" ns2:_="" ns3:_="">
    <xsd:import namespace="2981d41f-1130-41a1-849e-3f4bf3d7810c"/>
    <xsd:import namespace="9593936d-3030-47ab-b8c7-fb8dfb40115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81d41f-1130-41a1-849e-3f4bf3d7810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3936d-3030-47ab-b8c7-fb8dfb4011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03262B-D6A7-433D-AD37-44B0682F711B}">
  <ds:schemaRefs>
    <ds:schemaRef ds:uri="http://purl.org/dc/elements/1.1/"/>
    <ds:schemaRef ds:uri="http://schemas.microsoft.com/office/2006/documentManagement/types"/>
    <ds:schemaRef ds:uri="2981d41f-1130-41a1-849e-3f4bf3d7810c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9593936d-3030-47ab-b8c7-fb8dfb40115a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CBE60D6-698F-4584-A14C-D85EC5619E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2308FA7-05B2-46BF-AB0A-2EF33B54A0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81d41f-1130-41a1-849e-3f4bf3d7810c"/>
    <ds:schemaRef ds:uri="9593936d-3030-47ab-b8c7-fb8dfb40115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318</Words>
  <Application>Microsoft Office PowerPoint</Application>
  <PresentationFormat>Custom</PresentationFormat>
  <Paragraphs>134</Paragraphs>
  <Slides>54</Slides>
  <Notes>36</Notes>
  <HiddenSlides>0</HiddenSlides>
  <MMClips>50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Il fait quel temps aujourd’hui?  What is the weather like today?</vt:lpstr>
      <vt:lpstr>PowerPoint Presentation</vt:lpstr>
      <vt:lpstr>Il fait froid.</vt:lpstr>
      <vt:lpstr>ll fait chaud.</vt:lpstr>
      <vt:lpstr>ll fait mauvais.</vt:lpstr>
      <vt:lpstr>ll fait beau.</vt:lpstr>
      <vt:lpstr>ll y a du soleil .</vt:lpstr>
      <vt:lpstr>Il y a des nuages.</vt:lpstr>
      <vt:lpstr>Il pleut. </vt:lpstr>
      <vt:lpstr>Il y a du vent.</vt:lpstr>
      <vt:lpstr>Il neige.</vt:lpstr>
      <vt:lpstr>Il y a du brouillard.</vt:lpstr>
      <vt:lpstr>Il gèle.</vt:lpstr>
      <vt:lpstr>les vêtements</vt:lpstr>
      <vt:lpstr>porter = to wear</vt:lpstr>
      <vt:lpstr>Qu’est-ce que tu portes quand il fait … ?</vt:lpstr>
      <vt:lpstr>Quand il fait froid, je porte un manteau.</vt:lpstr>
      <vt:lpstr>PowerPoint Presentation</vt:lpstr>
      <vt:lpstr>un tee-shirt</vt:lpstr>
      <vt:lpstr>une chemise</vt:lpstr>
      <vt:lpstr>un pantalon</vt:lpstr>
      <vt:lpstr>une jupe</vt:lpstr>
      <vt:lpstr>un short</vt:lpstr>
      <vt:lpstr>un pull</vt:lpstr>
      <vt:lpstr>un jean</vt:lpstr>
      <vt:lpstr>un cardigan</vt:lpstr>
      <vt:lpstr>une robe</vt:lpstr>
      <vt:lpstr>un maillot de corps</vt:lpstr>
      <vt:lpstr>des chaussettes</vt:lpstr>
      <vt:lpstr>un chapeau</vt:lpstr>
      <vt:lpstr>une casquette</vt:lpstr>
      <vt:lpstr>des gants</vt:lpstr>
      <vt:lpstr>des baskets</vt:lpstr>
      <vt:lpstr>des chaussures</vt:lpstr>
      <vt:lpstr>des bottes</vt:lpstr>
      <vt:lpstr>des tongs</vt:lpstr>
      <vt:lpstr>des sandales</vt:lpstr>
      <vt:lpstr>des chaussons</vt:lpstr>
      <vt:lpstr>un peignoir</vt:lpstr>
      <vt:lpstr>un pantalon de jogging</vt:lpstr>
      <vt:lpstr>une cravate</vt:lpstr>
      <vt:lpstr>un chemisier</vt:lpstr>
      <vt:lpstr>des lunettes</vt:lpstr>
      <vt:lpstr>un manteau</vt:lpstr>
      <vt:lpstr>une veste</vt:lpstr>
      <vt:lpstr>une écharpe</vt:lpstr>
      <vt:lpstr>un costume</vt:lpstr>
      <vt:lpstr>un maillot de bain</vt:lpstr>
      <vt:lpstr>Qu’est-ce que tu portes en été/au printemps/en automne/en hiver?</vt:lpstr>
      <vt:lpstr>Je porte une écharpe et des gants en hiver.  </vt:lpstr>
      <vt:lpstr>Il porte….(He wears)</vt:lpstr>
      <vt:lpstr>Elle porte…(She wears)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Forkman</dc:creator>
  <cp:lastModifiedBy>Angela</cp:lastModifiedBy>
  <cp:revision>106</cp:revision>
  <dcterms:created xsi:type="dcterms:W3CDTF">2018-01-27T15:16:20Z</dcterms:created>
  <dcterms:modified xsi:type="dcterms:W3CDTF">2020-04-21T14:34:23Z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0x01010044E88AC4D9D74E428BEC9B538C3F3B44</vt:lpwstr>
  </property>
</Properties>
</file>