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91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71" r:id="rId24"/>
    <p:sldId id="302" r:id="rId25"/>
    <p:sldId id="292" r:id="rId26"/>
    <p:sldId id="293" r:id="rId27"/>
    <p:sldId id="294" r:id="rId28"/>
    <p:sldId id="297" r:id="rId29"/>
    <p:sldId id="298" r:id="rId30"/>
    <p:sldId id="303" r:id="rId31"/>
    <p:sldId id="295" r:id="rId32"/>
    <p:sldId id="30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517" autoAdjust="0"/>
  </p:normalViewPr>
  <p:slideViewPr>
    <p:cSldViewPr>
      <p:cViewPr>
        <p:scale>
          <a:sx n="100" d="100"/>
          <a:sy n="100" d="100"/>
        </p:scale>
        <p:origin x="-72" y="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43F9-21F0-47B0-B3EC-A066A8543682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C236E-AA4C-42B1-B4DF-7E8DB64BDB5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786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Front</a:t>
            </a:r>
            <a:r>
              <a:rPr lang="en-GB" baseline="0" dirty="0" smtClean="0"/>
              <a:t> – do not edit.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C236E-AA4C-42B1-B4DF-7E8DB64BDB55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59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Front</a:t>
            </a:r>
            <a:r>
              <a:rPr lang="en-GB" baseline="0" dirty="0" smtClean="0"/>
              <a:t> – do not edit.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C236E-AA4C-42B1-B4DF-7E8DB64BDB55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131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Background – do not edit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C236E-AA4C-42B1-B4DF-7E8DB64BDB55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2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983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41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44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98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4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68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12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63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880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13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827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1A6C8-972A-46DF-9724-35A948711FB0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B5E49-A4E2-4638-B7DD-98CFFC494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88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jpeg"/><Relationship Id="rId18" Type="http://schemas.openxmlformats.org/officeDocument/2006/relationships/image" Target="../media/image35.jpeg"/><Relationship Id="rId3" Type="http://schemas.openxmlformats.org/officeDocument/2006/relationships/image" Target="../media/image23.gif"/><Relationship Id="rId21" Type="http://schemas.openxmlformats.org/officeDocument/2006/relationships/image" Target="../media/image38.jpg"/><Relationship Id="rId7" Type="http://schemas.openxmlformats.org/officeDocument/2006/relationships/image" Target="../media/image26.jpeg"/><Relationship Id="rId12" Type="http://schemas.openxmlformats.org/officeDocument/2006/relationships/image" Target="../media/image11.jpg"/><Relationship Id="rId1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3.jpeg"/><Relationship Id="rId10" Type="http://schemas.openxmlformats.org/officeDocument/2006/relationships/image" Target="../media/image29.jpeg"/><Relationship Id="rId19" Type="http://schemas.openxmlformats.org/officeDocument/2006/relationships/image" Target="../media/image36.jpeg"/><Relationship Id="rId4" Type="http://schemas.openxmlformats.org/officeDocument/2006/relationships/image" Target="../media/image12.jpg"/><Relationship Id="rId9" Type="http://schemas.openxmlformats.org/officeDocument/2006/relationships/image" Target="../media/image28.jpeg"/><Relationship Id="rId14" Type="http://schemas.openxmlformats.org/officeDocument/2006/relationships/image" Target="../media/image32.jpeg"/><Relationship Id="rId2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jpeg"/><Relationship Id="rId18" Type="http://schemas.openxmlformats.org/officeDocument/2006/relationships/image" Target="../media/image35.jpeg"/><Relationship Id="rId3" Type="http://schemas.openxmlformats.org/officeDocument/2006/relationships/image" Target="../media/image23.gif"/><Relationship Id="rId7" Type="http://schemas.openxmlformats.org/officeDocument/2006/relationships/image" Target="../media/image26.jpeg"/><Relationship Id="rId12" Type="http://schemas.openxmlformats.org/officeDocument/2006/relationships/image" Target="../media/image11.jpg"/><Relationship Id="rId1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3.jpeg"/><Relationship Id="rId10" Type="http://schemas.openxmlformats.org/officeDocument/2006/relationships/image" Target="../media/image29.jpeg"/><Relationship Id="rId19" Type="http://schemas.openxmlformats.org/officeDocument/2006/relationships/image" Target="../media/image36.jpeg"/><Relationship Id="rId4" Type="http://schemas.openxmlformats.org/officeDocument/2006/relationships/image" Target="../media/image12.jpg"/><Relationship Id="rId9" Type="http://schemas.openxmlformats.org/officeDocument/2006/relationships/image" Target="../media/image28.jpeg"/><Relationship Id="rId1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latin typeface="Chaparral Pro Light" pitchFamily="18" charset="0"/>
              </a:rPr>
              <a:t>P7 Hobbies</a:t>
            </a:r>
            <a:endParaRPr lang="es-ES" b="1" dirty="0">
              <a:latin typeface="Chaparral Pro Ligh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latin typeface="Chaparral Pro Light" pitchFamily="18" charset="0"/>
              </a:rPr>
              <a:t>Harry Potter</a:t>
            </a:r>
            <a:endParaRPr lang="es-ES" sz="4400" b="1" dirty="0">
              <a:latin typeface="Chaparral Pro Light" pitchFamily="18" charset="0"/>
            </a:endParaRPr>
          </a:p>
        </p:txBody>
      </p:sp>
      <p:pic>
        <p:nvPicPr>
          <p:cNvPr id="1026" name="Picture 2" descr="C:\Users\Angela\AppData\Local\Microsoft\Windows\Temporary Internet Files\Content.IE5\6VXM01QR\Harry_Potter_and_the_Chamer_of_Secret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795504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gela\AppData\Local\Microsoft\Windows\Temporary Internet Files\Content.IE5\K0HNSZLS\poa-uk-kids-jacket-art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68563"/>
            <a:ext cx="2670157" cy="434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913"/>
          <a:stretch/>
        </p:blipFill>
        <p:spPr>
          <a:xfrm>
            <a:off x="2843808" y="1844824"/>
            <a:ext cx="4320481" cy="33770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l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e </a:t>
            </a:r>
            <a:r>
              <a:rPr lang="en-GB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p</a:t>
            </a:r>
            <a:r>
              <a:rPr lang="en-GB" dirty="0" err="1" smtClean="0">
                <a:solidFill>
                  <a:srgbClr val="00B0F0"/>
                </a:solidFill>
                <a:latin typeface="Berlin Sans FB" panose="020E0602020502020306" pitchFamily="34" charset="0"/>
              </a:rPr>
              <a:t>atinage</a:t>
            </a:r>
            <a:endParaRPr lang="es-ES" dirty="0">
              <a:solidFill>
                <a:srgbClr val="00B0F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9653" y="439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44824"/>
            <a:ext cx="3751312" cy="468914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33CC"/>
                </a:solidFill>
                <a:latin typeface="Berlin Sans FB" panose="020E0602020502020306" pitchFamily="34" charset="0"/>
              </a:rPr>
              <a:t>l</a:t>
            </a:r>
            <a:r>
              <a:rPr lang="en-GB" dirty="0" smtClean="0">
                <a:solidFill>
                  <a:srgbClr val="FF33CC"/>
                </a:solidFill>
                <a:latin typeface="Berlin Sans FB" panose="020E0602020502020306" pitchFamily="34" charset="0"/>
              </a:rPr>
              <a:t>a </a:t>
            </a:r>
            <a:r>
              <a:rPr lang="en-GB" dirty="0" err="1">
                <a:solidFill>
                  <a:srgbClr val="FF33CC"/>
                </a:solidFill>
                <a:latin typeface="Berlin Sans FB" panose="020E0602020502020306" pitchFamily="34" charset="0"/>
              </a:rPr>
              <a:t>é</a:t>
            </a:r>
            <a:r>
              <a:rPr lang="en-GB" dirty="0" err="1" smtClean="0">
                <a:solidFill>
                  <a:srgbClr val="FF33CC"/>
                </a:solidFill>
                <a:latin typeface="Berlin Sans FB" panose="020E0602020502020306" pitchFamily="34" charset="0"/>
              </a:rPr>
              <a:t>quitation</a:t>
            </a:r>
            <a:endParaRPr lang="es-ES" dirty="0">
              <a:solidFill>
                <a:srgbClr val="FF33CC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60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5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6179048" cy="410931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l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e </a:t>
            </a:r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t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ennis</a:t>
            </a:r>
            <a:endParaRPr lang="es-ES" dirty="0">
              <a:solidFill>
                <a:srgbClr val="00B0F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439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7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732240" cy="492665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l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e </a:t>
            </a:r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j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udo</a:t>
            </a:r>
            <a:endParaRPr lang="es-ES" dirty="0">
              <a:solidFill>
                <a:srgbClr val="00B0F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1886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7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809750"/>
            <a:ext cx="5715000" cy="3238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 smtClean="0">
                <a:latin typeface="Berlin Sans FB" panose="020E0602020502020306" pitchFamily="34" charset="0"/>
              </a:rPr>
              <a:t>Regarder</a:t>
            </a:r>
            <a:r>
              <a:rPr lang="en-GB" dirty="0" smtClean="0">
                <a:latin typeface="Berlin Sans FB" panose="020E0602020502020306" pitchFamily="34" charset="0"/>
              </a:rPr>
              <a:t> la </a:t>
            </a:r>
            <a:r>
              <a:rPr lang="en-GB" dirty="0" err="1" smtClean="0">
                <a:latin typeface="Berlin Sans FB" panose="020E0602020502020306" pitchFamily="34" charset="0"/>
              </a:rPr>
              <a:t>télé</a:t>
            </a:r>
            <a:endParaRPr lang="es-ES" dirty="0">
              <a:latin typeface="Berlin Sans FB" panose="020E0602020502020306" pitchFamily="34" charset="0"/>
            </a:endParaRPr>
          </a:p>
        </p:txBody>
      </p:sp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3100" y="274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6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44" y="2060848"/>
            <a:ext cx="5784912" cy="396044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33CC"/>
                </a:solidFill>
                <a:latin typeface="Berlin Sans FB" panose="020E0602020502020306" pitchFamily="34" charset="0"/>
              </a:rPr>
              <a:t>l</a:t>
            </a:r>
            <a:r>
              <a:rPr lang="en-GB" dirty="0" smtClean="0">
                <a:solidFill>
                  <a:srgbClr val="FF33CC"/>
                </a:solidFill>
                <a:latin typeface="Berlin Sans FB" panose="020E0602020502020306" pitchFamily="34" charset="0"/>
              </a:rPr>
              <a:t>a </a:t>
            </a:r>
            <a:r>
              <a:rPr lang="en-GB" dirty="0" err="1">
                <a:solidFill>
                  <a:srgbClr val="FF33CC"/>
                </a:solidFill>
                <a:latin typeface="Berlin Sans FB" panose="020E0602020502020306" pitchFamily="34" charset="0"/>
              </a:rPr>
              <a:t>d</a:t>
            </a:r>
            <a:r>
              <a:rPr lang="en-GB" dirty="0" err="1" smtClean="0">
                <a:solidFill>
                  <a:srgbClr val="FF33CC"/>
                </a:solidFill>
                <a:latin typeface="Berlin Sans FB" panose="020E0602020502020306" pitchFamily="34" charset="0"/>
              </a:rPr>
              <a:t>anse</a:t>
            </a:r>
            <a:endParaRPr lang="es-ES" dirty="0">
              <a:solidFill>
                <a:srgbClr val="FF33CC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0256" y="439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8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44824"/>
            <a:ext cx="4725144" cy="47251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l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e </a:t>
            </a:r>
            <a:r>
              <a:rPr lang="en-GB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k</a:t>
            </a:r>
            <a:r>
              <a:rPr lang="en-GB" dirty="0" err="1" smtClean="0">
                <a:solidFill>
                  <a:srgbClr val="00B0F0"/>
                </a:solidFill>
                <a:latin typeface="Berlin Sans FB" panose="020E0602020502020306" pitchFamily="34" charset="0"/>
              </a:rPr>
              <a:t>araté</a:t>
            </a:r>
            <a:endParaRPr lang="es-ES" dirty="0">
              <a:solidFill>
                <a:srgbClr val="00B0F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2261" y="439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047750"/>
            <a:ext cx="4762500" cy="4762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err="1">
                <a:latin typeface="Berlin Sans FB" panose="020E0602020502020306" pitchFamily="34" charset="0"/>
              </a:rPr>
              <a:t>Jouer</a:t>
            </a:r>
            <a:r>
              <a:rPr lang="en-GB" dirty="0">
                <a:latin typeface="Berlin Sans FB" panose="020E0602020502020306" pitchFamily="34" charset="0"/>
              </a:rPr>
              <a:t> </a:t>
            </a:r>
            <a:r>
              <a:rPr lang="en-GB" sz="3600" dirty="0">
                <a:latin typeface="Berlin Sans FB" panose="020E0602020502020306" pitchFamily="34" charset="0"/>
              </a:rPr>
              <a:t>à </a:t>
            </a:r>
            <a:r>
              <a:rPr lang="en-GB" sz="3600" dirty="0" err="1">
                <a:latin typeface="Berlin Sans FB" panose="020E0602020502020306" pitchFamily="34" charset="0"/>
              </a:rPr>
              <a:t>l’ordinateur</a:t>
            </a:r>
            <a:r>
              <a:rPr lang="en-GB" sz="3600" dirty="0">
                <a:latin typeface="Berlin Sans FB" panose="020E0602020502020306" pitchFamily="34" charset="0"/>
              </a:rPr>
              <a:t> </a:t>
            </a:r>
            <a:r>
              <a:rPr lang="en-GB" sz="3600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(l</a:t>
            </a:r>
            <a:r>
              <a:rPr lang="en-GB" sz="3600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es </a:t>
            </a:r>
            <a:r>
              <a:rPr lang="en-GB" sz="3600" dirty="0" err="1" smtClean="0">
                <a:solidFill>
                  <a:srgbClr val="00B0F0"/>
                </a:solidFill>
                <a:latin typeface="Berlin Sans FB" panose="020E0602020502020306" pitchFamily="34" charset="0"/>
              </a:rPr>
              <a:t>jeux</a:t>
            </a:r>
            <a:r>
              <a:rPr lang="en-GB" sz="3600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 </a:t>
            </a:r>
            <a:r>
              <a:rPr lang="en-GB" sz="3600" dirty="0" err="1" smtClean="0">
                <a:solidFill>
                  <a:srgbClr val="00B0F0"/>
                </a:solidFill>
                <a:latin typeface="Berlin Sans FB" panose="020E0602020502020306" pitchFamily="34" charset="0"/>
              </a:rPr>
              <a:t>vidéo</a:t>
            </a:r>
            <a:r>
              <a:rPr lang="en-GB" sz="3600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).</a:t>
            </a:r>
            <a:endParaRPr lang="es-ES" sz="3600" dirty="0">
              <a:solidFill>
                <a:srgbClr val="00B0F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6787" y="19168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6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88840"/>
            <a:ext cx="5313410" cy="353583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 smtClean="0">
                <a:latin typeface="Berlin Sans FB" panose="020E0602020502020306" pitchFamily="34" charset="0"/>
              </a:rPr>
              <a:t>Jouer</a:t>
            </a:r>
            <a:r>
              <a:rPr lang="en-GB" dirty="0" smtClean="0">
                <a:latin typeface="Berlin Sans FB" panose="020E0602020502020306" pitchFamily="34" charset="0"/>
              </a:rPr>
              <a:t> au bowling</a:t>
            </a:r>
            <a:endParaRPr lang="es-ES" dirty="0">
              <a:latin typeface="Berlin Sans FB" panose="020E0602020502020306" pitchFamily="34" charset="0"/>
            </a:endParaRPr>
          </a:p>
        </p:txBody>
      </p:sp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439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1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Quidditch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L.I.  To be able to read and write about things people like to do.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152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1795462"/>
            <a:ext cx="5048250" cy="326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  <a:latin typeface="Berlin Sans FB" panose="020E0602020502020306" pitchFamily="34" charset="0"/>
              </a:rPr>
              <a:t>l</a:t>
            </a:r>
            <a:r>
              <a:rPr lang="en-GB" dirty="0" smtClean="0">
                <a:solidFill>
                  <a:srgbClr val="FF33CC"/>
                </a:solidFill>
                <a:latin typeface="Berlin Sans FB" panose="020E0602020502020306" pitchFamily="34" charset="0"/>
              </a:rPr>
              <a:t>a </a:t>
            </a:r>
            <a:r>
              <a:rPr lang="en-GB" dirty="0">
                <a:solidFill>
                  <a:srgbClr val="FF33CC"/>
                </a:solidFill>
                <a:latin typeface="Berlin Sans FB" panose="020E0602020502020306" pitchFamily="34" charset="0"/>
              </a:rPr>
              <a:t>n</a:t>
            </a:r>
            <a:r>
              <a:rPr lang="en-GB" dirty="0" smtClean="0">
                <a:solidFill>
                  <a:srgbClr val="FF33CC"/>
                </a:solidFill>
                <a:latin typeface="Berlin Sans FB" panose="020E0602020502020306" pitchFamily="34" charset="0"/>
              </a:rPr>
              <a:t>atation</a:t>
            </a:r>
            <a:endParaRPr lang="es-ES" dirty="0">
              <a:solidFill>
                <a:srgbClr val="FF33CC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0789">
            <a:off x="59512" y="116752"/>
            <a:ext cx="1224135" cy="1224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latin typeface="Comic Sans MS" panose="030F0702030302020204" pitchFamily="66" charset="0"/>
              </a:rPr>
              <a:t>Find a pair to get the </a:t>
            </a:r>
            <a:br>
              <a:rPr lang="en-GB" sz="3200" dirty="0" smtClean="0">
                <a:latin typeface="Comic Sans MS" panose="030F0702030302020204" pitchFamily="66" charset="0"/>
              </a:rPr>
            </a:br>
            <a:r>
              <a:rPr lang="en-GB" sz="3200" dirty="0" err="1" smtClean="0">
                <a:latin typeface="Comic Sans MS" panose="030F0702030302020204" pitchFamily="66" charset="0"/>
              </a:rPr>
              <a:t>quaffle</a:t>
            </a:r>
            <a:r>
              <a:rPr lang="en-GB" sz="3200" dirty="0" smtClean="0">
                <a:latin typeface="Comic Sans MS" panose="030F0702030302020204" pitchFamily="66" charset="0"/>
              </a:rPr>
              <a:t> through the hoop!</a:t>
            </a:r>
            <a:endParaRPr lang="es-ES" sz="32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The object is to find the </a:t>
            </a:r>
            <a:r>
              <a:rPr lang="en-GB" sz="2800" smtClean="0">
                <a:latin typeface="Comic Sans MS" panose="030F0702030302020204" pitchFamily="66" charset="0"/>
              </a:rPr>
              <a:t>corresponding French </a:t>
            </a:r>
            <a:r>
              <a:rPr lang="en-GB" sz="2800" dirty="0" smtClean="0">
                <a:latin typeface="Comic Sans MS" panose="030F0702030302020204" pitchFamily="66" charset="0"/>
              </a:rPr>
              <a:t>and English vocabulary word.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Take turns (in teams) to reveal two cards at a time. 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Read each </a:t>
            </a:r>
            <a:r>
              <a:rPr lang="en-GB" sz="2800" dirty="0" smtClean="0">
                <a:latin typeface="Comic Sans MS" panose="030F0702030302020204" pitchFamily="66" charset="0"/>
              </a:rPr>
              <a:t>word for each card.</a:t>
            </a:r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 smtClean="0">
                <a:latin typeface="Comic Sans MS" panose="030F0702030302020204" pitchFamily="66" charset="0"/>
              </a:rPr>
              <a:t>If you get a match, your team scores 10 points!  If not, you have been knocked off your broomstick by a </a:t>
            </a:r>
            <a:r>
              <a:rPr lang="en-GB" sz="2800" dirty="0" err="1" smtClean="0">
                <a:latin typeface="Comic Sans MS" panose="030F0702030302020204" pitchFamily="66" charset="0"/>
              </a:rPr>
              <a:t>bludger</a:t>
            </a:r>
            <a:r>
              <a:rPr lang="en-GB" sz="2800" dirty="0" smtClean="0">
                <a:latin typeface="Comic Sans MS" panose="030F0702030302020204" pitchFamily="66" charset="0"/>
              </a:rPr>
              <a:t>!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If you find the snitch, your team gets 150 points and the game is over. 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Add all points to see which team wins!</a:t>
            </a:r>
            <a:endParaRPr lang="es-ES" sz="28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029" y="188640"/>
            <a:ext cx="1341834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1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323528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3528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23528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33222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23528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1537970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1537970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1537970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1547664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1547664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2761328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2761328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2761328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2771022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2761328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3975770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3975770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3975770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3985464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3985464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5209600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5209600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5209600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5219294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5219294" y="5251082"/>
            <a:ext cx="1141656" cy="1058238"/>
          </a:xfrm>
          <a:prstGeom prst="rect">
            <a:avLst/>
          </a:prstGeom>
          <a:blipFill dpi="0" rotWithShape="1">
            <a:blip r:embed="rId3"/>
            <a:srcRect/>
            <a:stretch>
              <a:fillRect b="29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432958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432958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6432958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6442652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6432958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647400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47400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647400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657094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TextBox 107"/>
          <p:cNvSpPr txBox="1"/>
          <p:nvPr/>
        </p:nvSpPr>
        <p:spPr>
          <a:xfrm>
            <a:off x="395536" y="836712"/>
            <a:ext cx="1070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badminton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18883" y="1890047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draw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51404" y="3019202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karate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97160" y="4149080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watch telly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09256" y="5229200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</a:t>
            </a:r>
            <a:r>
              <a:rPr lang="en-GB" sz="1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patinage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27626" y="836712"/>
            <a:ext cx="117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horse riding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612381" y="1890047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</a:t>
            </a:r>
            <a:r>
              <a:rPr lang="en-GB" sz="1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karaté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518582" y="3019202"/>
            <a:ext cx="123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>
                <a:latin typeface="Comic Sans MS" panose="030F0702030302020204" pitchFamily="66" charset="0"/>
              </a:rPr>
              <a:t>jouer</a:t>
            </a:r>
            <a:r>
              <a:rPr lang="en-GB" sz="1200" dirty="0" smtClean="0">
                <a:latin typeface="Comic Sans MS" panose="030F0702030302020204" pitchFamily="66" charset="0"/>
              </a:rPr>
              <a:t> avec des </a:t>
            </a:r>
            <a:r>
              <a:rPr lang="en-GB" sz="1200" dirty="0" err="1" smtClean="0">
                <a:latin typeface="Comic Sans MS" panose="030F0702030302020204" pitchFamily="66" charset="0"/>
              </a:rPr>
              <a:t>amis</a:t>
            </a:r>
            <a:r>
              <a:rPr lang="en-GB" sz="1200" dirty="0" smtClean="0">
                <a:latin typeface="Comic Sans MS" panose="030F0702030302020204" pitchFamily="66" charset="0"/>
              </a:rPr>
              <a:t>/</a:t>
            </a:r>
            <a:r>
              <a:rPr lang="en-GB" sz="1200" dirty="0" err="1" smtClean="0">
                <a:latin typeface="Comic Sans MS" panose="030F0702030302020204" pitchFamily="66" charset="0"/>
              </a:rPr>
              <a:t>amies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590658" y="4149080"/>
            <a:ext cx="1085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football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602754" y="5301208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football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801784" y="836712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lire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811411" y="1890047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la natation</a:t>
            </a:r>
            <a:endParaRPr lang="es-ES" sz="14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719180" y="3019202"/>
            <a:ext cx="122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la </a:t>
            </a:r>
            <a:r>
              <a:rPr lang="en-GB" sz="1400" dirty="0" err="1" smtClean="0">
                <a:solidFill>
                  <a:srgbClr val="FF33CC"/>
                </a:solidFill>
                <a:latin typeface="Comic Sans MS" panose="030F0702030302020204" pitchFamily="66" charset="0"/>
              </a:rPr>
              <a:t>gymnastique</a:t>
            </a:r>
            <a:endParaRPr lang="es-ES" sz="14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789688" y="4149080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skating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801784" y="5301208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judo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021508" y="824663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rugby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017592" y="1871561"/>
            <a:ext cx="109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des </a:t>
            </a:r>
            <a:r>
              <a:rPr lang="en-GB" sz="1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jeux</a:t>
            </a:r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vidéo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006212" y="3028654"/>
            <a:ext cx="105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badminton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009412" y="4137031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tennis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4021508" y="5289159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read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304176" y="792101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tennis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313803" y="1845436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play with friends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305800" y="2974591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rugby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292080" y="4104469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judo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476996" y="792101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go bowling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486622" y="1845436"/>
            <a:ext cx="1097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gymnastics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519144" y="2974591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la </a:t>
            </a:r>
            <a:r>
              <a:rPr lang="en-GB" sz="1400" dirty="0" err="1" smtClean="0">
                <a:solidFill>
                  <a:srgbClr val="FF33CC"/>
                </a:solidFill>
                <a:latin typeface="Comic Sans MS" panose="030F0702030302020204" pitchFamily="66" charset="0"/>
              </a:rPr>
              <a:t>danse</a:t>
            </a:r>
            <a:endParaRPr lang="en-GB" sz="1400" dirty="0" smtClean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464900" y="4104469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swimming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688690" y="818226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Comic Sans MS" panose="030F0702030302020204" pitchFamily="66" charset="0"/>
              </a:rPr>
              <a:t>dessiner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7698317" y="1871561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Comic Sans MS" panose="030F0702030302020204" pitchFamily="66" charset="0"/>
              </a:rPr>
              <a:t>jouer</a:t>
            </a:r>
            <a:r>
              <a:rPr lang="en-GB" sz="1400" dirty="0" smtClean="0">
                <a:latin typeface="Comic Sans MS" panose="030F0702030302020204" pitchFamily="66" charset="0"/>
              </a:rPr>
              <a:t> au bowling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7730838" y="3000716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Comic Sans MS" panose="030F0702030302020204" pitchFamily="66" charset="0"/>
              </a:rPr>
              <a:t>regarder</a:t>
            </a:r>
            <a:r>
              <a:rPr lang="en-GB" sz="1400" dirty="0" smtClean="0">
                <a:latin typeface="Comic Sans MS" panose="030F0702030302020204" pitchFamily="66" charset="0"/>
              </a:rPr>
              <a:t> la </a:t>
            </a:r>
            <a:r>
              <a:rPr lang="en-GB" sz="1400" dirty="0" err="1" smtClean="0">
                <a:latin typeface="Comic Sans MS" panose="030F0702030302020204" pitchFamily="66" charset="0"/>
              </a:rPr>
              <a:t>télé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676594" y="4130594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play the computer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913"/>
          <a:stretch/>
        </p:blipFill>
        <p:spPr>
          <a:xfrm>
            <a:off x="613279" y="5781378"/>
            <a:ext cx="605600" cy="473359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81" y="3457783"/>
            <a:ext cx="951630" cy="535822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77" y="2340980"/>
            <a:ext cx="837822" cy="542213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206" y="3250904"/>
            <a:ext cx="1051980" cy="710087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118" y="1095886"/>
            <a:ext cx="1043608" cy="58703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4443778"/>
            <a:ext cx="509076" cy="71903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76" y="1088813"/>
            <a:ext cx="888785" cy="66936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661248"/>
            <a:ext cx="504056" cy="630069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89633"/>
            <a:ext cx="827436" cy="55062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9" b="19760"/>
          <a:stretch/>
        </p:blipFill>
        <p:spPr>
          <a:xfrm>
            <a:off x="4069213" y="2306945"/>
            <a:ext cx="934591" cy="57936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32" y="3402032"/>
            <a:ext cx="864096" cy="591573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8" y="3458479"/>
            <a:ext cx="954654" cy="540971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71" y="2214768"/>
            <a:ext cx="649436" cy="649436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430" y="2332332"/>
            <a:ext cx="885434" cy="589216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798" y="1088252"/>
            <a:ext cx="921397" cy="612766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24" y="4372378"/>
            <a:ext cx="1080120" cy="790433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14" y="3506812"/>
            <a:ext cx="846208" cy="529800"/>
          </a:xfrm>
          <a:prstGeom prst="rect">
            <a:avLst/>
          </a:prstGeom>
        </p:spPr>
      </p:pic>
      <p:sp>
        <p:nvSpPr>
          <p:cNvPr id="157" name="TextBox 156"/>
          <p:cNvSpPr txBox="1"/>
          <p:nvPr/>
        </p:nvSpPr>
        <p:spPr>
          <a:xfrm>
            <a:off x="6464900" y="5207318"/>
            <a:ext cx="1062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la</a:t>
            </a:r>
            <a:r>
              <a:rPr lang="en-GB" sz="1400" dirty="0" smtClean="0">
                <a:latin typeface="Comic Sans MS" panose="030F0702030302020204" pitchFamily="66" charset="0"/>
              </a:rPr>
              <a:t> equitation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299695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23528" y="1866844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23528" y="4149080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33222" y="737919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58220" y="155002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36872" y="2684136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9902" y="383448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57445" y="4974183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23528" y="525108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57445" y="6076185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537970" y="299695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537970" y="1866844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537970" y="4149080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547664" y="737919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572662" y="155002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551314" y="2684136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554344" y="383448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571887" y="4974183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547664" y="525108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581581" y="6076185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761328" y="299695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761328" y="1866844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761328" y="4149080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771022" y="737919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796020" y="155002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2774672" y="2684136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2777702" y="383448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2795245" y="4974183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2761328" y="525108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2795245" y="6076185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975770" y="299695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3975770" y="1866844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3975770" y="4149080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3985464" y="737919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010462" y="155002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3989114" y="2684136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3992144" y="383448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4009687" y="4974183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3985464" y="525108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4019381" y="6076185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5209600" y="299695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5209600" y="1866844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5209600" y="4149080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5219294" y="737919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5244292" y="155002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5222944" y="2684136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5225974" y="383448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5243517" y="4974183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5219294" y="525108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5253211" y="6076185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6432958" y="299695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6432958" y="1866844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6432958" y="4149080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6442652" y="737919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6467650" y="155002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6446302" y="2684136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6449332" y="383448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6466875" y="4974183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6432958" y="525108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6466875" y="6076185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7647400" y="299695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7647400" y="1866844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7647400" y="4149080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7657094" y="737919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7682092" y="155002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7660744" y="2684136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7663774" y="3834489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7681317" y="4974183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7657094" y="5251082"/>
            <a:ext cx="1141656" cy="1058238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7691011" y="6076185"/>
            <a:ext cx="240349" cy="22278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itle 3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omic Sans MS"/>
                <a:cs typeface="Comic Sans MS"/>
              </a:rPr>
              <a:t>Let’s play </a:t>
            </a:r>
            <a:r>
              <a:rPr lang="en-US" sz="3200" dirty="0" err="1">
                <a:latin typeface="Comic Sans MS"/>
                <a:cs typeface="Comic Sans MS"/>
              </a:rPr>
              <a:t>Quidditch</a:t>
            </a:r>
            <a:r>
              <a:rPr lang="en-US" sz="3200" dirty="0">
                <a:latin typeface="Comic Sans MS"/>
                <a:cs typeface="Comic Sans MS"/>
              </a:rPr>
              <a:t>!</a:t>
            </a:r>
          </a:p>
          <a:p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274798" y="2663331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81762" y="3822771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37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959444" y="2663435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1496413" y="2669733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45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91456" y="2677594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173476" y="2672418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30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6394684" y="2680124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21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7631849" y="266972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33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2720548" y="3825301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2745777" y="267532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6392956" y="3830849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41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7614306" y="3830851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40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5181214" y="3830850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3953758" y="3830851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1504876" y="3822771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31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6274798" y="7152502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38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3281548" y="7159262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29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789546" y="7152502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11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291456" y="7166765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44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300510" y="610378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37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3978192" y="4944451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1515161" y="4950749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45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310204" y="4958610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5192224" y="4953434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30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6413432" y="4961140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21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7650597" y="4950743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33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2739296" y="610631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2764525" y="4956343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6411704" y="6111865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41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633054" y="611186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40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5199962" y="6111866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3972506" y="611186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1523624" y="610378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31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323528" y="154211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37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4181160" y="-1357671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718129" y="-1351373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45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513172" y="-1343512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5395192" y="-1348688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30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6616400" y="-1340982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21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7853565" y="-1351379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33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2762314" y="154464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2967493" y="-1345779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6434722" y="1550195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41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7656072" y="155019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40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222980" y="1550196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995524" y="155019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32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1546642" y="1542117"/>
            <a:ext cx="339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31</a:t>
            </a:r>
            <a:endParaRPr lang="en-GB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0" grpId="0" animBg="1"/>
      <p:bldP spid="50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0" grpId="0" animBg="1"/>
      <p:bldP spid="7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2"/>
          <a:stretch/>
        </p:blipFill>
        <p:spPr>
          <a:xfrm>
            <a:off x="2080981" y="2059330"/>
            <a:ext cx="4952827" cy="2951707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54868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>
                <a:latin typeface="Comic Sans MS"/>
                <a:cs typeface="Comic Sans MS"/>
              </a:rPr>
              <a:t>Tu</a:t>
            </a:r>
            <a:r>
              <a:rPr lang="en-US" sz="5400" dirty="0" smtClean="0">
                <a:latin typeface="Comic Sans MS"/>
                <a:cs typeface="Comic Sans MS"/>
              </a:rPr>
              <a:t> </a:t>
            </a:r>
            <a:r>
              <a:rPr lang="en-US" sz="5400" dirty="0" err="1" smtClean="0">
                <a:latin typeface="Comic Sans MS"/>
                <a:cs typeface="Comic Sans MS"/>
              </a:rPr>
              <a:t>aimes</a:t>
            </a:r>
            <a:r>
              <a:rPr lang="en-US" sz="5400" dirty="0" smtClean="0">
                <a:latin typeface="Comic Sans MS"/>
                <a:cs typeface="Comic Sans MS"/>
              </a:rPr>
              <a:t>...? </a:t>
            </a:r>
            <a:endParaRPr lang="en-US" sz="5400" dirty="0">
              <a:latin typeface="Comic Sans MS"/>
              <a:cs typeface="Comic Sans MS"/>
            </a:endParaRPr>
          </a:p>
        </p:txBody>
      </p:sp>
      <p:pic>
        <p:nvPicPr>
          <p:cNvPr id="4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011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271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56" b="14642"/>
          <a:stretch/>
        </p:blipFill>
        <p:spPr>
          <a:xfrm>
            <a:off x="3374763" y="2059330"/>
            <a:ext cx="2587565" cy="2951707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>
                <a:latin typeface="Comic Sans MS"/>
                <a:cs typeface="Comic Sans MS"/>
              </a:rPr>
              <a:t>J’aime</a:t>
            </a:r>
            <a:r>
              <a:rPr lang="en-US" sz="5400" dirty="0" smtClean="0">
                <a:latin typeface="Comic Sans MS"/>
                <a:cs typeface="Comic Sans MS"/>
              </a:rPr>
              <a:t>…</a:t>
            </a:r>
            <a:endParaRPr lang="en-US" sz="5400" dirty="0">
              <a:latin typeface="Comic Sans MS"/>
              <a:cs typeface="Comic Sans MS"/>
            </a:endParaRPr>
          </a:p>
        </p:txBody>
      </p:sp>
      <p:pic>
        <p:nvPicPr>
          <p:cNvPr id="6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2800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91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3" b="14642"/>
          <a:stretch/>
        </p:blipFill>
        <p:spPr>
          <a:xfrm>
            <a:off x="3125475" y="1578820"/>
            <a:ext cx="2605555" cy="2951707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Comic Sans MS"/>
                <a:cs typeface="Comic Sans MS"/>
              </a:rPr>
              <a:t>Je </a:t>
            </a:r>
            <a:r>
              <a:rPr lang="en-US" sz="5400" dirty="0" err="1" smtClean="0">
                <a:latin typeface="Comic Sans MS"/>
                <a:cs typeface="Comic Sans MS"/>
              </a:rPr>
              <a:t>n’aime</a:t>
            </a:r>
            <a:r>
              <a:rPr lang="en-US" sz="5400" dirty="0" smtClean="0">
                <a:latin typeface="Comic Sans MS"/>
                <a:cs typeface="Comic Sans MS"/>
              </a:rPr>
              <a:t> pas…</a:t>
            </a:r>
            <a:endParaRPr lang="en-US" sz="5400" dirty="0">
              <a:latin typeface="Comic Sans MS"/>
              <a:cs typeface="Comic Sans MS"/>
            </a:endParaRPr>
          </a:p>
        </p:txBody>
      </p:sp>
      <p:pic>
        <p:nvPicPr>
          <p:cNvPr id="4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48567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44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rebuchet MS" panose="020B0603020202020204" pitchFamily="34" charset="0"/>
              </a:rPr>
              <a:t>Primary 7 Hobbies</a:t>
            </a:r>
            <a:endParaRPr lang="es-ES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latin typeface="Trebuchet MS" panose="020B0603020202020204" pitchFamily="34" charset="0"/>
              </a:rPr>
              <a:t>W.A.L.T.</a:t>
            </a:r>
            <a:endParaRPr lang="en-GB" b="1" dirty="0" smtClean="0">
              <a:latin typeface="Trebuchet MS" panose="020B0603020202020204" pitchFamily="34" charset="0"/>
            </a:endParaRPr>
          </a:p>
          <a:p>
            <a:r>
              <a:rPr lang="en-GB" b="1" dirty="0" smtClean="0">
                <a:latin typeface="Trebuchet MS" panose="020B0603020202020204" pitchFamily="34" charset="0"/>
              </a:rPr>
              <a:t>Say, read and write about your own hobbies.</a:t>
            </a:r>
          </a:p>
          <a:p>
            <a:endParaRPr lang="en-GB" b="1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GB" b="1" dirty="0" smtClean="0">
                <a:latin typeface="Trebuchet MS" panose="020B0603020202020204" pitchFamily="34" charset="0"/>
              </a:rPr>
              <a:t>W.I.L.F.</a:t>
            </a:r>
          </a:p>
          <a:p>
            <a:r>
              <a:rPr lang="en-GB" b="1" dirty="0">
                <a:latin typeface="Trebuchet MS" panose="020B0603020202020204" pitchFamily="34" charset="0"/>
              </a:rPr>
              <a:t>Using the </a:t>
            </a:r>
            <a:r>
              <a:rPr lang="en-GB" b="1" dirty="0" smtClean="0">
                <a:latin typeface="Trebuchet MS" panose="020B0603020202020204" pitchFamily="34" charset="0"/>
              </a:rPr>
              <a:t>information in the text: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 smtClean="0">
                <a:latin typeface="Trebuchet MS" panose="020B0603020202020204" pitchFamily="34" charset="0"/>
              </a:rPr>
              <a:t>Fill in the table with the likes and dislikes</a:t>
            </a:r>
          </a:p>
          <a:p>
            <a:r>
              <a:rPr lang="en-GB" b="1" dirty="0" smtClean="0">
                <a:latin typeface="Trebuchet MS" panose="020B0603020202020204" pitchFamily="34" charset="0"/>
              </a:rPr>
              <a:t>Following </a:t>
            </a:r>
            <a:r>
              <a:rPr lang="en-GB" b="1" dirty="0">
                <a:latin typeface="Trebuchet MS" panose="020B0603020202020204" pitchFamily="34" charset="0"/>
              </a:rPr>
              <a:t>the model: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latin typeface="Trebuchet MS" panose="020B0603020202020204" pitchFamily="34" charset="0"/>
              </a:rPr>
              <a:t>Write about </a:t>
            </a:r>
            <a:r>
              <a:rPr lang="en-GB" b="1" dirty="0" smtClean="0">
                <a:latin typeface="Trebuchet MS" panose="020B0603020202020204" pitchFamily="34" charset="0"/>
              </a:rPr>
              <a:t>your own likes and dislikes</a:t>
            </a:r>
            <a:endParaRPr lang="en-GB" b="1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453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French Script MT" panose="03020402040607040605" pitchFamily="66" charset="0"/>
              </a:rPr>
              <a:t>Quick Quotes Quill with Rita </a:t>
            </a:r>
            <a:r>
              <a:rPr lang="en-GB" dirty="0" err="1" smtClean="0">
                <a:latin typeface="French Script MT" panose="03020402040607040605" pitchFamily="66" charset="0"/>
              </a:rPr>
              <a:t>Skeeter</a:t>
            </a:r>
            <a:endParaRPr lang="es-ES" dirty="0">
              <a:latin typeface="French Script MT" panose="03020402040607040605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/>
              <a:t>L.I. To </a:t>
            </a:r>
            <a:r>
              <a:rPr lang="es-ES" dirty="0" err="1"/>
              <a:t>say</a:t>
            </a:r>
            <a:r>
              <a:rPr lang="es-ES" dirty="0"/>
              <a:t>, </a:t>
            </a:r>
            <a:r>
              <a:rPr lang="es-ES" dirty="0" err="1"/>
              <a:t>read</a:t>
            </a:r>
            <a:r>
              <a:rPr lang="es-ES" dirty="0"/>
              <a:t> and </a:t>
            </a:r>
            <a:r>
              <a:rPr lang="es-ES" dirty="0" err="1"/>
              <a:t>write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own</a:t>
            </a:r>
            <a:r>
              <a:rPr lang="es-ES" dirty="0"/>
              <a:t> hobbies.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s-ES" dirty="0"/>
              <a:t>Rita </a:t>
            </a:r>
            <a:r>
              <a:rPr lang="es-ES" dirty="0" err="1"/>
              <a:t>Skeeter</a:t>
            </a:r>
            <a:r>
              <a:rPr lang="es-ES" dirty="0"/>
              <a:t>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asked</a:t>
            </a:r>
            <a:r>
              <a:rPr lang="es-ES" dirty="0"/>
              <a:t> to </a:t>
            </a:r>
            <a:r>
              <a:rPr lang="es-ES" dirty="0" err="1"/>
              <a:t>conduct</a:t>
            </a:r>
            <a:r>
              <a:rPr lang="es-ES" dirty="0"/>
              <a:t> a </a:t>
            </a:r>
            <a:r>
              <a:rPr lang="es-ES" dirty="0" err="1"/>
              <a:t>survey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popular hobbies </a:t>
            </a:r>
            <a:r>
              <a:rPr lang="es-ES" dirty="0" err="1"/>
              <a:t>amongst</a:t>
            </a:r>
            <a:r>
              <a:rPr lang="es-ES" dirty="0"/>
              <a:t> </a:t>
            </a:r>
            <a:r>
              <a:rPr lang="es-ES" dirty="0" err="1"/>
              <a:t>Gryffindor</a:t>
            </a:r>
            <a:r>
              <a:rPr lang="es-ES" dirty="0"/>
              <a:t> </a:t>
            </a:r>
            <a:r>
              <a:rPr lang="es-ES" dirty="0" err="1"/>
              <a:t>pupils</a:t>
            </a:r>
            <a:r>
              <a:rPr lang="es-ES" dirty="0"/>
              <a:t> to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Professor</a:t>
            </a:r>
            <a:r>
              <a:rPr lang="es-ES" dirty="0"/>
              <a:t> </a:t>
            </a:r>
            <a:r>
              <a:rPr lang="es-ES" dirty="0" err="1"/>
              <a:t>McGonagall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a </a:t>
            </a:r>
            <a:r>
              <a:rPr lang="es-ES" dirty="0" err="1"/>
              <a:t>timetable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after</a:t>
            </a:r>
            <a:r>
              <a:rPr lang="es-ES" dirty="0"/>
              <a:t> </a:t>
            </a:r>
            <a:r>
              <a:rPr lang="es-ES" dirty="0" err="1"/>
              <a:t>school</a:t>
            </a:r>
            <a:r>
              <a:rPr lang="es-ES" dirty="0"/>
              <a:t> clubs.</a:t>
            </a:r>
            <a:endParaRPr lang="en-GB" dirty="0"/>
          </a:p>
          <a:p>
            <a:pPr marL="0" indent="0">
              <a:buNone/>
            </a:pPr>
            <a:r>
              <a:rPr lang="es-ES" dirty="0"/>
              <a:t> </a:t>
            </a:r>
            <a:endParaRPr lang="en-GB" dirty="0"/>
          </a:p>
          <a:p>
            <a:r>
              <a:rPr lang="es-ES" dirty="0" err="1"/>
              <a:t>Read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interview </a:t>
            </a:r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/>
              <a:t>Rita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Gryffindor</a:t>
            </a:r>
            <a:r>
              <a:rPr lang="es-ES" dirty="0"/>
              <a:t> </a:t>
            </a:r>
            <a:r>
              <a:rPr lang="es-ES" dirty="0" err="1"/>
              <a:t>pupils</a:t>
            </a:r>
            <a:r>
              <a:rPr lang="es-ES" dirty="0"/>
              <a:t> and complete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table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pupils</a:t>
            </a:r>
            <a:r>
              <a:rPr lang="es-ES" dirty="0"/>
              <a:t>’ </a:t>
            </a:r>
            <a:r>
              <a:rPr lang="es-ES" dirty="0" err="1"/>
              <a:t>likes</a:t>
            </a:r>
            <a:r>
              <a:rPr lang="es-ES" dirty="0"/>
              <a:t> and </a:t>
            </a:r>
            <a:r>
              <a:rPr lang="es-ES" dirty="0" err="1"/>
              <a:t>dislikes</a:t>
            </a:r>
            <a:r>
              <a:rPr lang="es-ES" dirty="0"/>
              <a:t> to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Professor</a:t>
            </a:r>
            <a:r>
              <a:rPr lang="es-ES" dirty="0"/>
              <a:t> </a:t>
            </a:r>
            <a:r>
              <a:rPr lang="es-ES" dirty="0" err="1" smtClean="0"/>
              <a:t>McGonagall</a:t>
            </a:r>
            <a:r>
              <a:rPr lang="es-ES" dirty="0" smtClean="0"/>
              <a:t> (</a:t>
            </a:r>
            <a:r>
              <a:rPr lang="es-ES" dirty="0" err="1" smtClean="0"/>
              <a:t>see</a:t>
            </a:r>
            <a:r>
              <a:rPr lang="es-ES" dirty="0" smtClean="0"/>
              <a:t> </a:t>
            </a:r>
            <a:r>
              <a:rPr lang="es-ES" dirty="0" err="1" smtClean="0"/>
              <a:t>info</a:t>
            </a:r>
            <a:r>
              <a:rPr lang="es-ES" dirty="0" smtClean="0"/>
              <a:t>. </a:t>
            </a:r>
            <a:r>
              <a:rPr lang="es-ES" dirty="0" err="1"/>
              <a:t>s</a:t>
            </a:r>
            <a:r>
              <a:rPr lang="es-ES" dirty="0" err="1" smtClean="0"/>
              <a:t>heet</a:t>
            </a:r>
            <a:r>
              <a:rPr lang="es-ES" dirty="0" smtClean="0"/>
              <a:t>).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05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>
            <a:normAutofit/>
          </a:bodyPr>
          <a:lstStyle/>
          <a:p>
            <a:r>
              <a:rPr lang="en-GB" dirty="0" err="1" smtClean="0"/>
              <a:t>Arrêtez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STOP</a:t>
            </a:r>
            <a:br>
              <a:rPr lang="en-GB" dirty="0" smtClean="0"/>
            </a:br>
            <a:r>
              <a:rPr lang="en-GB" dirty="0" smtClean="0"/>
              <a:t>(Slides beyond this point are master slides for </a:t>
            </a:r>
            <a:r>
              <a:rPr lang="en-GB" smtClean="0"/>
              <a:t>the matching game)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41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23528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23528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33222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58220" y="155002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36872" y="2684136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9902" y="383448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57445" y="4974183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23528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57445" y="6076185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537970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537970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537970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547664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572662" y="155002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551314" y="2684136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554344" y="383448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571887" y="4974183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547664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581581" y="6076185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761328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761328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761328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771022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796020" y="155002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2774672" y="2684136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2777702" y="383448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2795245" y="4974183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2761328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2795245" y="6076185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975770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3975770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3975770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3985464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010462" y="155002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3989114" y="2684136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3992144" y="383448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4009687" y="4974183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3985464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4019381" y="6076185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5209600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5209600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5209600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5219294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5244292" y="155002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5222944" y="2684136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5225974" y="383448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5243517" y="4974183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5219294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5253211" y="6076185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6432958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6432958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6432958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6442652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6467650" y="155002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6446302" y="2684136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6449332" y="383448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6466875" y="4974183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6432958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6466875" y="6076185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7647400" y="299695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7647400" y="1866844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7647400" y="4149080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7657094" y="737919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7682092" y="155002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7660744" y="2684136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7663774" y="3834489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7681317" y="4974183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7657094" y="5251082"/>
            <a:ext cx="1141656" cy="10582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7691011" y="6076185"/>
            <a:ext cx="240349" cy="22278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omic Sans MS"/>
                <a:cs typeface="Comic Sans MS"/>
              </a:rPr>
              <a:t>DO NOT EDIT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129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0" grpId="0" animBg="1"/>
      <p:bldP spid="50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0" grpId="0" animBg="1"/>
      <p:bldP spid="7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23528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23528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33222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23528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537970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537970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537970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547664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547664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761328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761328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761328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771022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2761328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975770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3975770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3975770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3985464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3985464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5209600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5209600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5209600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5219294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5219294" y="5251082"/>
            <a:ext cx="1141656" cy="1058238"/>
          </a:xfrm>
          <a:prstGeom prst="rect">
            <a:avLst/>
          </a:prstGeom>
          <a:blipFill dpi="0" rotWithShape="1">
            <a:blip r:embed="rId3"/>
            <a:srcRect/>
            <a:stretch>
              <a:fillRect b="29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6432958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6432958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6432958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6442652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6432958" y="525108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7647400" y="2996952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7647400" y="1866844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7647400" y="4149080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7657094" y="737919"/>
            <a:ext cx="1141656" cy="1058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/>
          <p:cNvSpPr txBox="1"/>
          <p:nvPr/>
        </p:nvSpPr>
        <p:spPr>
          <a:xfrm>
            <a:off x="395536" y="836712"/>
            <a:ext cx="1070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badminton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8883" y="1890047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draw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1404" y="3019202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karate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97160" y="4149080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watch telly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09256" y="5229200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</a:t>
            </a:r>
            <a:r>
              <a:rPr lang="en-GB" sz="1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patinage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527626" y="836712"/>
            <a:ext cx="117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horse riding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612381" y="1890047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</a:t>
            </a:r>
            <a:r>
              <a:rPr lang="en-GB" sz="1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karaté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518582" y="3019202"/>
            <a:ext cx="123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>
                <a:latin typeface="Comic Sans MS" panose="030F0702030302020204" pitchFamily="66" charset="0"/>
              </a:rPr>
              <a:t>jouer</a:t>
            </a:r>
            <a:r>
              <a:rPr lang="en-GB" sz="1200" dirty="0" smtClean="0">
                <a:latin typeface="Comic Sans MS" panose="030F0702030302020204" pitchFamily="66" charset="0"/>
              </a:rPr>
              <a:t> avec des </a:t>
            </a:r>
            <a:r>
              <a:rPr lang="en-GB" sz="1200" dirty="0" err="1" smtClean="0">
                <a:latin typeface="Comic Sans MS" panose="030F0702030302020204" pitchFamily="66" charset="0"/>
              </a:rPr>
              <a:t>amis</a:t>
            </a:r>
            <a:r>
              <a:rPr lang="en-GB" sz="1200" dirty="0" smtClean="0">
                <a:latin typeface="Comic Sans MS" panose="030F0702030302020204" pitchFamily="66" charset="0"/>
              </a:rPr>
              <a:t>/</a:t>
            </a:r>
            <a:r>
              <a:rPr lang="en-GB" sz="1200" dirty="0" err="1" smtClean="0">
                <a:latin typeface="Comic Sans MS" panose="030F0702030302020204" pitchFamily="66" charset="0"/>
              </a:rPr>
              <a:t>amies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590658" y="4149080"/>
            <a:ext cx="1085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football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602754" y="5301208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football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801784" y="836712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lire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811411" y="1890047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la natation</a:t>
            </a:r>
            <a:endParaRPr lang="es-ES" sz="14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719180" y="3019202"/>
            <a:ext cx="122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la </a:t>
            </a:r>
            <a:r>
              <a:rPr lang="en-GB" sz="1400" dirty="0" err="1" smtClean="0">
                <a:solidFill>
                  <a:srgbClr val="FF33CC"/>
                </a:solidFill>
                <a:latin typeface="Comic Sans MS" panose="030F0702030302020204" pitchFamily="66" charset="0"/>
              </a:rPr>
              <a:t>gymnastique</a:t>
            </a:r>
            <a:endParaRPr lang="es-ES" sz="14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789688" y="4149080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skating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801784" y="5301208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judo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021508" y="824663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rugby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017592" y="1871561"/>
            <a:ext cx="109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des </a:t>
            </a:r>
            <a:r>
              <a:rPr lang="en-GB" sz="1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jeux</a:t>
            </a:r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1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vidéo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006212" y="3028654"/>
            <a:ext cx="105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badminton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009412" y="4137031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tennis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021508" y="5289159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read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304176" y="792101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tennis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313803" y="1845436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play with friends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305800" y="2974591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rugby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292080" y="4104469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 judo</a:t>
            </a:r>
            <a:endParaRPr lang="es-ES" sz="1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476996" y="792101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go bowling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486622" y="1845436"/>
            <a:ext cx="1097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gymnastics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519144" y="2974591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la </a:t>
            </a:r>
            <a:r>
              <a:rPr lang="en-GB" sz="1400" dirty="0" err="1" smtClean="0">
                <a:solidFill>
                  <a:srgbClr val="FF33CC"/>
                </a:solidFill>
                <a:latin typeface="Comic Sans MS" panose="030F0702030302020204" pitchFamily="66" charset="0"/>
              </a:rPr>
              <a:t>danse</a:t>
            </a:r>
            <a:endParaRPr lang="en-GB" sz="1400" dirty="0" smtClean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464900" y="4104469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swimming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688690" y="818226"/>
            <a:ext cx="994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Comic Sans MS" panose="030F0702030302020204" pitchFamily="66" charset="0"/>
              </a:rPr>
              <a:t>dessiner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698317" y="1871561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Comic Sans MS" panose="030F0702030302020204" pitchFamily="66" charset="0"/>
              </a:rPr>
              <a:t>jouer</a:t>
            </a:r>
            <a:r>
              <a:rPr lang="en-GB" sz="1400" dirty="0" smtClean="0">
                <a:latin typeface="Comic Sans MS" panose="030F0702030302020204" pitchFamily="66" charset="0"/>
              </a:rPr>
              <a:t> au bowling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730838" y="3000716"/>
            <a:ext cx="9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Comic Sans MS" panose="030F0702030302020204" pitchFamily="66" charset="0"/>
              </a:rPr>
              <a:t>regarder</a:t>
            </a:r>
            <a:r>
              <a:rPr lang="en-GB" sz="1400" dirty="0" smtClean="0">
                <a:latin typeface="Comic Sans MS" panose="030F0702030302020204" pitchFamily="66" charset="0"/>
              </a:rPr>
              <a:t> la </a:t>
            </a:r>
            <a:r>
              <a:rPr lang="en-GB" sz="1400" dirty="0" err="1" smtClean="0">
                <a:latin typeface="Comic Sans MS" panose="030F0702030302020204" pitchFamily="66" charset="0"/>
              </a:rPr>
              <a:t>télé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676594" y="4130594"/>
            <a:ext cx="994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omic Sans MS" panose="030F0702030302020204" pitchFamily="66" charset="0"/>
              </a:rPr>
              <a:t>to play the computer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913"/>
          <a:stretch/>
        </p:blipFill>
        <p:spPr>
          <a:xfrm>
            <a:off x="613279" y="5781378"/>
            <a:ext cx="605600" cy="47335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81" y="3457783"/>
            <a:ext cx="951630" cy="535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77" y="2340980"/>
            <a:ext cx="837822" cy="542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206" y="3250904"/>
            <a:ext cx="1051980" cy="71008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118" y="1095886"/>
            <a:ext cx="1043608" cy="587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4443778"/>
            <a:ext cx="509076" cy="719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76" y="1088813"/>
            <a:ext cx="888785" cy="6693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661248"/>
            <a:ext cx="504056" cy="630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89633"/>
            <a:ext cx="827436" cy="55062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9" b="19760"/>
          <a:stretch/>
        </p:blipFill>
        <p:spPr>
          <a:xfrm>
            <a:off x="4069213" y="2306945"/>
            <a:ext cx="934591" cy="57936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32" y="3402032"/>
            <a:ext cx="864096" cy="591573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8" y="3458479"/>
            <a:ext cx="954654" cy="540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71" y="2214768"/>
            <a:ext cx="649436" cy="649436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430" y="2332332"/>
            <a:ext cx="885434" cy="5892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798" y="1088252"/>
            <a:ext cx="921397" cy="612766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24" y="4372378"/>
            <a:ext cx="1080120" cy="790433"/>
          </a:xfrm>
          <a:prstGeom prst="rect">
            <a:avLst/>
          </a:prstGeom>
        </p:spPr>
      </p:pic>
      <p:sp>
        <p:nvSpPr>
          <p:cNvPr id="125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omic Sans MS"/>
                <a:cs typeface="Comic Sans MS"/>
              </a:rPr>
              <a:t>DO NOT EDIT</a:t>
            </a:r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14" y="3506812"/>
            <a:ext cx="846208" cy="529800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6464900" y="5207318"/>
            <a:ext cx="1062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la</a:t>
            </a:r>
            <a:r>
              <a:rPr lang="en-GB" sz="1400" dirty="0" smtClean="0">
                <a:latin typeface="Comic Sans MS" panose="030F0702030302020204" pitchFamily="66" charset="0"/>
              </a:rPr>
              <a:t> equitation</a:t>
            </a:r>
            <a:endParaRPr lang="es-ES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547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Berlin Sans FB" panose="020E0602020502020306" pitchFamily="34" charset="0"/>
              </a:rPr>
              <a:t>d</a:t>
            </a:r>
            <a:r>
              <a:rPr lang="en-GB" dirty="0" err="1" smtClean="0">
                <a:latin typeface="Berlin Sans FB" panose="020E0602020502020306" pitchFamily="34" charset="0"/>
              </a:rPr>
              <a:t>essiner</a:t>
            </a:r>
            <a:endParaRPr lang="es-ES" dirty="0">
              <a:latin typeface="Berlin Sans FB" panose="020E0602020502020306" pitchFamily="34" charset="0"/>
            </a:endParaRPr>
          </a:p>
        </p:txBody>
      </p:sp>
      <p:pic>
        <p:nvPicPr>
          <p:cNvPr id="4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611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" y="1323975"/>
            <a:ext cx="7477125" cy="42100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 smtClean="0">
                <a:latin typeface="Berlin Sans FB" panose="020E0602020502020306" pitchFamily="34" charset="0"/>
              </a:rPr>
              <a:t>Jouer</a:t>
            </a:r>
            <a:r>
              <a:rPr lang="en-GB" dirty="0" smtClean="0">
                <a:latin typeface="Berlin Sans FB" panose="020E0602020502020306" pitchFamily="34" charset="0"/>
              </a:rPr>
              <a:t> avec </a:t>
            </a:r>
            <a:r>
              <a:rPr lang="en-GB" dirty="0" err="1" smtClean="0">
                <a:latin typeface="Berlin Sans FB" panose="020E0602020502020306" pitchFamily="34" charset="0"/>
              </a:rPr>
              <a:t>mes</a:t>
            </a:r>
            <a:r>
              <a:rPr lang="en-GB" dirty="0" smtClean="0">
                <a:latin typeface="Berlin Sans FB" panose="020E0602020502020306" pitchFamily="34" charset="0"/>
              </a:rPr>
              <a:t> </a:t>
            </a:r>
            <a:r>
              <a:rPr lang="en-GB" dirty="0" err="1" smtClean="0">
                <a:latin typeface="Berlin Sans FB" panose="020E0602020502020306" pitchFamily="34" charset="0"/>
              </a:rPr>
              <a:t>amis</a:t>
            </a:r>
            <a:r>
              <a:rPr lang="en-GB" dirty="0" smtClean="0">
                <a:latin typeface="Berlin Sans FB" panose="020E0602020502020306" pitchFamily="34" charset="0"/>
              </a:rPr>
              <a:t>/</a:t>
            </a:r>
            <a:r>
              <a:rPr lang="en-GB" dirty="0" err="1" smtClean="0">
                <a:latin typeface="Berlin Sans FB" panose="020E0602020502020306" pitchFamily="34" charset="0"/>
              </a:rPr>
              <a:t>amies</a:t>
            </a:r>
            <a:endParaRPr lang="es-ES" dirty="0">
              <a:latin typeface="Berlin Sans FB" panose="020E0602020502020306" pitchFamily="34" charset="0"/>
            </a:endParaRPr>
          </a:p>
        </p:txBody>
      </p:sp>
      <p:pic>
        <p:nvPicPr>
          <p:cNvPr id="4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4162" y="2651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6502400" cy="489712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Berlin Sans FB" panose="020E0602020502020306" pitchFamily="34" charset="0"/>
              </a:rPr>
              <a:t>l</a:t>
            </a:r>
            <a:r>
              <a:rPr lang="en-GB" dirty="0" smtClean="0">
                <a:latin typeface="Berlin Sans FB" panose="020E0602020502020306" pitchFamily="34" charset="0"/>
              </a:rPr>
              <a:t>ire</a:t>
            </a:r>
            <a:endParaRPr lang="es-ES" dirty="0">
              <a:latin typeface="Berlin Sans FB" panose="020E0602020502020306" pitchFamily="34" charset="0"/>
            </a:endParaRPr>
          </a:p>
        </p:txBody>
      </p:sp>
      <p:pic>
        <p:nvPicPr>
          <p:cNvPr id="4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116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4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96752"/>
            <a:ext cx="3832076" cy="541253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l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e </a:t>
            </a:r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f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ootball</a:t>
            </a:r>
            <a:endParaRPr lang="es-ES" dirty="0">
              <a:solidFill>
                <a:srgbClr val="00B0F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7903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2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44824"/>
            <a:ext cx="6096000" cy="4114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l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e </a:t>
            </a:r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r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ugby</a:t>
            </a:r>
            <a:endParaRPr lang="es-ES" dirty="0">
              <a:solidFill>
                <a:srgbClr val="00B0F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1490" y="274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33CC"/>
                </a:solidFill>
                <a:latin typeface="Berlin Sans FB" panose="020E0602020502020306" pitchFamily="34" charset="0"/>
              </a:rPr>
              <a:t>l</a:t>
            </a:r>
            <a:r>
              <a:rPr lang="en-GB" dirty="0" smtClean="0">
                <a:solidFill>
                  <a:srgbClr val="FF33CC"/>
                </a:solidFill>
                <a:latin typeface="Berlin Sans FB" panose="020E0602020502020306" pitchFamily="34" charset="0"/>
              </a:rPr>
              <a:t>a </a:t>
            </a:r>
            <a:r>
              <a:rPr lang="en-GB" dirty="0" err="1">
                <a:solidFill>
                  <a:srgbClr val="FF33CC"/>
                </a:solidFill>
                <a:latin typeface="Berlin Sans FB" panose="020E0602020502020306" pitchFamily="34" charset="0"/>
              </a:rPr>
              <a:t>g</a:t>
            </a:r>
            <a:r>
              <a:rPr lang="en-GB" dirty="0" err="1" smtClean="0">
                <a:solidFill>
                  <a:srgbClr val="FF33CC"/>
                </a:solidFill>
                <a:latin typeface="Berlin Sans FB" panose="020E0602020502020306" pitchFamily="34" charset="0"/>
              </a:rPr>
              <a:t>ymnastique</a:t>
            </a:r>
            <a:endParaRPr lang="es-ES" dirty="0">
              <a:solidFill>
                <a:srgbClr val="FF33CC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7638"/>
            <a:ext cx="7009184" cy="4388359"/>
          </a:xfrm>
          <a:prstGeom prst="rect">
            <a:avLst/>
          </a:prstGeom>
        </p:spPr>
      </p:pic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376" y="116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44824"/>
            <a:ext cx="5238750" cy="34861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l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e </a:t>
            </a:r>
            <a:r>
              <a:rPr lang="en-GB" dirty="0">
                <a:solidFill>
                  <a:srgbClr val="00B0F0"/>
                </a:solidFill>
                <a:latin typeface="Berlin Sans FB" panose="020E0602020502020306" pitchFamily="34" charset="0"/>
              </a:rPr>
              <a:t>b</a:t>
            </a:r>
            <a:r>
              <a:rPr lang="en-GB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adminton</a:t>
            </a:r>
            <a:endParaRPr lang="es-ES" dirty="0">
              <a:solidFill>
                <a:srgbClr val="00B0F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439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3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88AC4D9D74E428BEC9B538C3F3B44" ma:contentTypeVersion="7" ma:contentTypeDescription="Create a new document." ma:contentTypeScope="" ma:versionID="2876e3bafe39de65449831ccca7aa11b">
  <xsd:schema xmlns:xsd="http://www.w3.org/2001/XMLSchema" xmlns:xs="http://www.w3.org/2001/XMLSchema" xmlns:p="http://schemas.microsoft.com/office/2006/metadata/properties" xmlns:ns2="2981d41f-1130-41a1-849e-3f4bf3d7810c" xmlns:ns3="9593936d-3030-47ab-b8c7-fb8dfb40115a" targetNamespace="http://schemas.microsoft.com/office/2006/metadata/properties" ma:root="true" ma:fieldsID="4ca6fdd162f19977efc4882d04a88231" ns2:_="" ns3:_="">
    <xsd:import namespace="2981d41f-1130-41a1-849e-3f4bf3d7810c"/>
    <xsd:import namespace="9593936d-3030-47ab-b8c7-fb8dfb40115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81d41f-1130-41a1-849e-3f4bf3d781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3936d-3030-47ab-b8c7-fb8dfb4011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F0429B-2E10-471D-B26B-AF99F6FBB5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81d41f-1130-41a1-849e-3f4bf3d7810c"/>
    <ds:schemaRef ds:uri="9593936d-3030-47ab-b8c7-fb8dfb4011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540D93-910D-4361-B63A-D11D24A573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141163-CBD1-49A6-9532-2115CE050063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9593936d-3030-47ab-b8c7-fb8dfb40115a"/>
    <ds:schemaRef ds:uri="http://purl.org/dc/elements/1.1/"/>
    <ds:schemaRef ds:uri="http://purl.org/dc/dcmitype/"/>
    <ds:schemaRef ds:uri="2981d41f-1130-41a1-849e-3f4bf3d7810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5000</TotalTime>
  <Words>459</Words>
  <Application>Microsoft Office PowerPoint</Application>
  <PresentationFormat>On-screen Show (4:3)</PresentationFormat>
  <Paragraphs>169</Paragraphs>
  <Slides>29</Slides>
  <Notes>3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P7 Hobbies</vt:lpstr>
      <vt:lpstr>la natation</vt:lpstr>
      <vt:lpstr>dessiner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Quidditch</vt:lpstr>
      <vt:lpstr>Find a pair to get the  quaffle through the hoop!</vt:lpstr>
      <vt:lpstr>PowerPoint Presentation</vt:lpstr>
      <vt:lpstr>PowerPoint Presentation</vt:lpstr>
      <vt:lpstr>PowerPoint Presentation</vt:lpstr>
      <vt:lpstr>PowerPoint Presentation</vt:lpstr>
      <vt:lpstr>Primary 7 Hobbies</vt:lpstr>
      <vt:lpstr>Quick Quotes Quill with Rita Skeeter</vt:lpstr>
      <vt:lpstr>Arrêtez STOP (Slides beyond this point are master slides for the matching game)</vt:lpstr>
      <vt:lpstr>PowerPoint Presentation</vt:lpstr>
      <vt:lpstr>PowerPoint Presentation</vt:lpstr>
    </vt:vector>
  </TitlesOfParts>
  <Company>LLICT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T.Alley</dc:creator>
  <cp:lastModifiedBy>Angela</cp:lastModifiedBy>
  <cp:revision>92</cp:revision>
  <dcterms:created xsi:type="dcterms:W3CDTF">2012-08-02T13:02:59Z</dcterms:created>
  <dcterms:modified xsi:type="dcterms:W3CDTF">2020-04-21T13:41:50Z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0x01010044E88AC4D9D74E428BEC9B538C3F3B44</vt:lpwstr>
  </property>
</Properties>
</file>