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9"/>
  </p:notesMasterIdLst>
  <p:sldIdLst>
    <p:sldId id="390" r:id="rId5"/>
    <p:sldId id="416" r:id="rId6"/>
    <p:sldId id="417" r:id="rId7"/>
    <p:sldId id="418" r:id="rId8"/>
    <p:sldId id="387" r:id="rId9"/>
    <p:sldId id="408" r:id="rId10"/>
    <p:sldId id="409" r:id="rId11"/>
    <p:sldId id="410" r:id="rId12"/>
    <p:sldId id="411" r:id="rId13"/>
    <p:sldId id="445" r:id="rId14"/>
    <p:sldId id="446" r:id="rId15"/>
    <p:sldId id="447" r:id="rId16"/>
    <p:sldId id="448" r:id="rId17"/>
    <p:sldId id="453" r:id="rId18"/>
    <p:sldId id="454" r:id="rId19"/>
    <p:sldId id="455" r:id="rId20"/>
    <p:sldId id="456" r:id="rId21"/>
    <p:sldId id="457" r:id="rId22"/>
    <p:sldId id="458" r:id="rId23"/>
    <p:sldId id="459" r:id="rId24"/>
    <p:sldId id="460" r:id="rId25"/>
    <p:sldId id="461" r:id="rId26"/>
    <p:sldId id="450" r:id="rId27"/>
    <p:sldId id="449" r:id="rId28"/>
    <p:sldId id="443" r:id="rId29"/>
    <p:sldId id="349" r:id="rId30"/>
    <p:sldId id="442" r:id="rId31"/>
    <p:sldId id="350" r:id="rId32"/>
    <p:sldId id="351" r:id="rId33"/>
    <p:sldId id="439" r:id="rId34"/>
    <p:sldId id="352" r:id="rId35"/>
    <p:sldId id="353" r:id="rId36"/>
    <p:sldId id="438" r:id="rId37"/>
    <p:sldId id="355" r:id="rId38"/>
    <p:sldId id="356" r:id="rId39"/>
    <p:sldId id="444" r:id="rId40"/>
    <p:sldId id="358" r:id="rId41"/>
    <p:sldId id="357" r:id="rId42"/>
    <p:sldId id="359" r:id="rId43"/>
    <p:sldId id="360" r:id="rId44"/>
    <p:sldId id="361" r:id="rId45"/>
    <p:sldId id="362" r:id="rId46"/>
    <p:sldId id="363" r:id="rId47"/>
    <p:sldId id="364" r:id="rId48"/>
    <p:sldId id="366" r:id="rId49"/>
    <p:sldId id="365" r:id="rId50"/>
    <p:sldId id="369" r:id="rId51"/>
    <p:sldId id="367" r:id="rId52"/>
    <p:sldId id="370" r:id="rId53"/>
    <p:sldId id="371" r:id="rId54"/>
    <p:sldId id="373" r:id="rId55"/>
    <p:sldId id="372" r:id="rId56"/>
    <p:sldId id="374" r:id="rId57"/>
    <p:sldId id="375" r:id="rId58"/>
    <p:sldId id="376" r:id="rId59"/>
    <p:sldId id="377" r:id="rId60"/>
    <p:sldId id="378" r:id="rId61"/>
    <p:sldId id="379" r:id="rId62"/>
    <p:sldId id="381" r:id="rId63"/>
    <p:sldId id="380" r:id="rId64"/>
    <p:sldId id="440" r:id="rId65"/>
    <p:sldId id="382" r:id="rId66"/>
    <p:sldId id="451" r:id="rId67"/>
    <p:sldId id="452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8EF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59" autoAdjust="0"/>
  </p:normalViewPr>
  <p:slideViewPr>
    <p:cSldViewPr snapToGrid="0" snapToObjects="1">
      <p:cViewPr>
        <p:scale>
          <a:sx n="113" d="100"/>
          <a:sy n="113" d="100"/>
        </p:scale>
        <p:origin x="-158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B6B5A-2331-9E47-8607-845DEA5C385F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934F2-91D6-4048-81CC-6588BCAB4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3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you like it</a:t>
            </a:r>
            <a:r>
              <a:rPr lang="en-US" baseline="0" dirty="0" smtClean="0"/>
              <a:t> (singular)?</a:t>
            </a:r>
          </a:p>
          <a:p>
            <a:r>
              <a:rPr lang="en-US" baseline="0" dirty="0" smtClean="0"/>
              <a:t>Do you like it (plural)?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0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31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1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81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43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coffee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7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milkshake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4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55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apple juice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Latin America they also use the word ‘el </a:t>
            </a:r>
            <a:r>
              <a:rPr lang="en-US" baseline="0" dirty="0" err="1" smtClean="0"/>
              <a:t>jugo</a:t>
            </a:r>
            <a:r>
              <a:rPr lang="en-US" baseline="0" dirty="0" smtClean="0"/>
              <a:t>’ for juice instead of ‘el </a:t>
            </a:r>
            <a:r>
              <a:rPr lang="en-US" baseline="0" dirty="0" err="1" smtClean="0"/>
              <a:t>zumo</a:t>
            </a:r>
            <a:r>
              <a:rPr lang="en-US" baseline="0" dirty="0" smtClean="0"/>
              <a:t>’.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08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apple juice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Latin America they also use the word ‘el </a:t>
            </a:r>
            <a:r>
              <a:rPr lang="en-US" baseline="0" dirty="0" err="1" smtClean="0"/>
              <a:t>jugo</a:t>
            </a:r>
            <a:r>
              <a:rPr lang="en-US" baseline="0" dirty="0" smtClean="0"/>
              <a:t>’ for juice instead of ‘el </a:t>
            </a:r>
            <a:r>
              <a:rPr lang="en-US" baseline="0" dirty="0" err="1" smtClean="0"/>
              <a:t>zumo</a:t>
            </a:r>
            <a:r>
              <a:rPr lang="en-US" baseline="0" dirty="0" smtClean="0"/>
              <a:t>’.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47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Coca-Cola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4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like it (singular)</a:t>
            </a:r>
          </a:p>
          <a:p>
            <a:r>
              <a:rPr lang="en-US" dirty="0" smtClean="0"/>
              <a:t>I like it (plural)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77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lemonade (or fizzy drink)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9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butter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46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62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89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38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beef (strictly means veal)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42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chicken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77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35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6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eggs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9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don’t like it (singular)</a:t>
            </a:r>
          </a:p>
          <a:p>
            <a:r>
              <a:rPr lang="en-US" dirty="0" smtClean="0"/>
              <a:t>I don’t like it (plural)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8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cheese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05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6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fish (once cooked)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00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pizza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33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hot dog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61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sausages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28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hamburger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914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potatoes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96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24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salad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64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you like chicken?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761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vegetable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809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ice</a:t>
            </a:r>
            <a:r>
              <a:rPr lang="en-US" baseline="0" dirty="0" smtClean="0"/>
              <a:t> cream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719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dessert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96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cookies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59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fruit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61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sandwich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822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C0A8A-ACFD-5F4A-B969-FDD818ABB2A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1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I like chicken.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8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No, I don’t like chicken.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88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</a:t>
            </a:r>
            <a:r>
              <a:rPr lang="en-US" baseline="0" dirty="0" smtClean="0"/>
              <a:t> you like bananas?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8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I like bananas.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88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No, I don’t like bananas.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A979-C9CB-1F47-AF23-4B52E28443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90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2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5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9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9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1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4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8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A6C-D731-7D4C-ADA8-22A85C0F58EB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20FD1-979B-994E-9560-843E392E4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jpe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422"/>
            <a:ext cx="7772400" cy="1470025"/>
          </a:xfrm>
        </p:spPr>
        <p:txBody>
          <a:bodyPr/>
          <a:lstStyle/>
          <a:p>
            <a:r>
              <a:rPr lang="en-US" dirty="0" smtClean="0"/>
              <a:t>P6 Lesson 3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7222" y="1185496"/>
            <a:ext cx="5978769" cy="619858"/>
          </a:xfrm>
        </p:spPr>
        <p:txBody>
          <a:bodyPr/>
          <a:lstStyle/>
          <a:p>
            <a:r>
              <a:rPr lang="en-US" dirty="0" smtClean="0"/>
              <a:t>Food/</a:t>
            </a:r>
            <a:r>
              <a:rPr lang="en-GB" dirty="0" smtClean="0"/>
              <a:t>la </a:t>
            </a:r>
            <a:r>
              <a:rPr lang="en-GB" dirty="0" err="1" smtClean="0"/>
              <a:t>nourriture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1" y="1887416"/>
            <a:ext cx="3667492" cy="4285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flipV="1">
            <a:off x="539552" y="1628800"/>
            <a:ext cx="8136904" cy="475252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I like the biscuits.</a:t>
            </a:r>
            <a:b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</a:br>
            <a:endParaRPr lang="en-US" sz="31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rgbClr val="7030A0"/>
                </a:solidFill>
                <a:latin typeface="Comic Sans MS" panose="030F0702030302020204" pitchFamily="66" charset="0"/>
                <a:cs typeface="Arial"/>
              </a:rPr>
              <a:t>J’aime</a:t>
            </a:r>
            <a:r>
              <a:rPr lang="en-US" b="1" i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>
                <a:latin typeface="Comic Sans MS" panose="030F0702030302020204" pitchFamily="66" charset="0"/>
                <a:cs typeface="Arial"/>
              </a:rPr>
              <a:t>les biscuits.</a:t>
            </a: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06" y="2233414"/>
            <a:ext cx="34099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2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flipV="1">
            <a:off x="539552" y="1628800"/>
            <a:ext cx="8136904" cy="475252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You </a:t>
            </a:r>
            <a:r>
              <a:rPr lang="en-US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like the </a:t>
            </a:r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biscuits.</a:t>
            </a:r>
            <a:r>
              <a:rPr lang="en-US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/>
            </a:r>
            <a:br>
              <a:rPr lang="en-US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</a:br>
            <a:endParaRPr lang="en-US" sz="31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Tu</a:t>
            </a:r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aimes</a:t>
            </a:r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les biscuits.</a:t>
            </a:r>
            <a:endParaRPr lang="en-US" b="1" i="1" dirty="0">
              <a:latin typeface="Comic Sans MS" panose="030F0702030302020204" pitchFamily="66" charset="0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b="1" i="1" dirty="0" smtClean="0">
                <a:latin typeface="Arial"/>
                <a:cs typeface="Arial"/>
              </a:rPr>
              <a:t> </a:t>
            </a: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54" y="2464777"/>
            <a:ext cx="3965697" cy="345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flipV="1">
            <a:off x="539552" y="1628800"/>
            <a:ext cx="8136904" cy="475252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5992" cy="1143000"/>
          </a:xfrm>
        </p:spPr>
        <p:txBody>
          <a:bodyPr>
            <a:normAutofit fontScale="90000"/>
          </a:bodyPr>
          <a:lstStyle/>
          <a:p>
            <a:r>
              <a:rPr lang="en-US" sz="4000" b="1" i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/>
              </a:rPr>
              <a:t>Hermione/She </a:t>
            </a:r>
            <a:r>
              <a:rPr lang="en-US" sz="3600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likes </a:t>
            </a: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600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biscuits.</a:t>
            </a: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/>
            </a:r>
            <a:b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</a:br>
            <a:endParaRPr lang="en-US" sz="31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Hermione,elle</a:t>
            </a:r>
            <a:r>
              <a:rPr lang="en-US" b="1" i="1" dirty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err="1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aime</a:t>
            </a:r>
            <a:r>
              <a:rPr lang="en-US" b="1" i="1" dirty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les biscuits.</a:t>
            </a:r>
            <a:endParaRPr lang="en-US" b="1" i="1" dirty="0">
              <a:latin typeface="Comic Sans MS" panose="030F0702030302020204" pitchFamily="66" charset="0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67" y="2438045"/>
            <a:ext cx="3067473" cy="362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66" y="2822497"/>
            <a:ext cx="16287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8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flipV="1">
            <a:off x="539552" y="1628800"/>
            <a:ext cx="8136904" cy="475252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Harry/He </a:t>
            </a:r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likes </a:t>
            </a:r>
            <a:r>
              <a:rPr lang="en-US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biscuits.</a:t>
            </a:r>
            <a:r>
              <a:rPr lang="en-US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/>
            </a:r>
            <a:br>
              <a:rPr lang="en-US" b="1" i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</a:br>
            <a:endParaRPr lang="en-US" sz="2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Harry</a:t>
            </a:r>
            <a:r>
              <a:rPr lang="en-US" b="1" i="1" dirty="0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, </a:t>
            </a:r>
            <a:r>
              <a:rPr lang="en-US" b="1" i="1" dirty="0" err="1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il</a:t>
            </a:r>
            <a:r>
              <a:rPr lang="en-US" b="1" i="1" dirty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aime</a:t>
            </a:r>
            <a:r>
              <a:rPr lang="en-US" b="1" i="1" dirty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les biscuits.</a:t>
            </a:r>
            <a:endParaRPr lang="en-US" b="1" i="1" dirty="0">
              <a:latin typeface="Comic Sans MS" panose="030F0702030302020204" pitchFamily="66" charset="0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31" y="2335679"/>
            <a:ext cx="3261946" cy="333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41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/>
            </a:r>
            <a:br>
              <a:rPr lang="en-US" b="1" dirty="0" smtClean="0">
                <a:latin typeface="Comic Sans MS"/>
                <a:cs typeface="Comic Sans MS"/>
              </a:rPr>
            </a:br>
            <a:r>
              <a:rPr lang="en-US" b="1" dirty="0">
                <a:latin typeface="Comic Sans MS"/>
                <a:cs typeface="Comic Sans MS"/>
              </a:rPr>
              <a:t/>
            </a:r>
            <a:br>
              <a:rPr lang="en-US" b="1" dirty="0">
                <a:latin typeface="Comic Sans MS"/>
                <a:cs typeface="Comic Sans MS"/>
              </a:rPr>
            </a:br>
            <a:r>
              <a:rPr lang="en-US" b="1" dirty="0" err="1" smtClean="0">
                <a:latin typeface="Comic Sans MS"/>
                <a:cs typeface="Comic Sans MS"/>
              </a:rPr>
              <a:t>Tu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>
                <a:latin typeface="Comic Sans MS"/>
                <a:cs typeface="Comic Sans MS"/>
              </a:rPr>
              <a:t>aimes</a:t>
            </a:r>
            <a:r>
              <a:rPr lang="en-US" b="1" dirty="0">
                <a:latin typeface="Comic Sans MS"/>
                <a:cs typeface="Comic Sans MS"/>
              </a:rPr>
              <a:t>?</a:t>
            </a:r>
            <a:r>
              <a:rPr lang="en-US" b="1" dirty="0" smtClean="0">
                <a:latin typeface="Comic Sans MS"/>
                <a:cs typeface="Comic Sans MS"/>
              </a:rPr>
              <a:t/>
            </a:r>
            <a:br>
              <a:rPr lang="en-US" b="1" dirty="0" smtClean="0">
                <a:latin typeface="Comic Sans MS"/>
                <a:cs typeface="Comic Sans MS"/>
              </a:rPr>
            </a:b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3" name="Picture 2" descr="Unknow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2222500"/>
            <a:ext cx="3390900" cy="2400300"/>
          </a:xfrm>
          <a:prstGeom prst="rect">
            <a:avLst/>
          </a:prstGeom>
        </p:spPr>
      </p:pic>
      <p:pic>
        <p:nvPicPr>
          <p:cNvPr id="5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080" y="1495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Comic Sans MS"/>
                <a:cs typeface="Comic Sans MS"/>
              </a:rPr>
              <a:t>J</a:t>
            </a:r>
            <a:r>
              <a:rPr lang="en-US" b="1" dirty="0" err="1" smtClean="0">
                <a:latin typeface="Comic Sans MS"/>
                <a:cs typeface="Comic Sans MS"/>
              </a:rPr>
              <a:t>’aime</a:t>
            </a:r>
            <a:r>
              <a:rPr lang="en-US" b="1" dirty="0" smtClean="0">
                <a:latin typeface="Comic Sans MS"/>
                <a:cs typeface="Comic Sans MS"/>
              </a:rPr>
              <a:t> .......</a:t>
            </a:r>
            <a:endParaRPr lang="en-US" dirty="0"/>
          </a:p>
        </p:txBody>
      </p:sp>
      <p:pic>
        <p:nvPicPr>
          <p:cNvPr id="3" name="Picture 2" descr="face-savouring-delicious-foo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803400"/>
            <a:ext cx="3251200" cy="3251200"/>
          </a:xfrm>
          <a:prstGeom prst="rect">
            <a:avLst/>
          </a:prstGeom>
        </p:spPr>
      </p:pic>
      <p:pic>
        <p:nvPicPr>
          <p:cNvPr id="5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4400" y="505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2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Je </a:t>
            </a:r>
            <a:r>
              <a:rPr lang="en-US" b="1" dirty="0" err="1" smtClean="0">
                <a:latin typeface="Comic Sans MS"/>
                <a:cs typeface="Comic Sans MS"/>
              </a:rPr>
              <a:t>n’aime</a:t>
            </a:r>
            <a:r>
              <a:rPr lang="en-US" b="1" dirty="0" smtClean="0">
                <a:latin typeface="Comic Sans MS"/>
                <a:cs typeface="Comic Sans MS"/>
              </a:rPr>
              <a:t> pas ……</a:t>
            </a:r>
            <a:endParaRPr lang="en-US" dirty="0"/>
          </a:p>
        </p:txBody>
      </p:sp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93" y="2364440"/>
            <a:ext cx="2924735" cy="2924735"/>
          </a:xfrm>
          <a:prstGeom prst="rect">
            <a:avLst/>
          </a:prstGeom>
        </p:spPr>
      </p:pic>
      <p:pic>
        <p:nvPicPr>
          <p:cNvPr id="5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193" y="528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Comic Sans MS"/>
                <a:cs typeface="Comic Sans MS"/>
              </a:rPr>
              <a:t>Tu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aimes</a:t>
            </a:r>
            <a:r>
              <a:rPr lang="en-US" b="1" dirty="0" smtClean="0">
                <a:latin typeface="Comic Sans MS"/>
                <a:cs typeface="Comic Sans MS"/>
              </a:rPr>
              <a:t> + le </a:t>
            </a:r>
            <a:r>
              <a:rPr lang="en-US" b="1" dirty="0" err="1" smtClean="0">
                <a:latin typeface="Comic Sans MS"/>
                <a:cs typeface="Comic Sans MS"/>
              </a:rPr>
              <a:t>poulet</a:t>
            </a:r>
            <a:r>
              <a:rPr lang="en-US" b="1" dirty="0" smtClean="0">
                <a:latin typeface="Comic Sans MS"/>
                <a:cs typeface="Comic Sans MS"/>
              </a:rPr>
              <a:t>?</a:t>
            </a:r>
            <a:endParaRPr lang="en-US" dirty="0"/>
          </a:p>
        </p:txBody>
      </p:sp>
      <p:pic>
        <p:nvPicPr>
          <p:cNvPr id="5" name="Picture 4" descr="Unknown-4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23" y="1774742"/>
            <a:ext cx="4530677" cy="3014960"/>
          </a:xfrm>
          <a:prstGeom prst="rect">
            <a:avLst/>
          </a:prstGeom>
        </p:spPr>
      </p:pic>
      <p:pic>
        <p:nvPicPr>
          <p:cNvPr id="6" name="Picture 5" descr="Unknow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3" y="2222500"/>
            <a:ext cx="3390900" cy="2400300"/>
          </a:xfrm>
          <a:prstGeom prst="rect">
            <a:avLst/>
          </a:prstGeom>
        </p:spPr>
      </p:pic>
      <p:pic>
        <p:nvPicPr>
          <p:cNvPr id="4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4229" y="5122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Comic Sans MS"/>
                <a:cs typeface="Comic Sans MS"/>
              </a:rPr>
              <a:t>Oui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j’aime</a:t>
            </a:r>
            <a:r>
              <a:rPr lang="en-US" b="1" dirty="0" smtClean="0">
                <a:latin typeface="Comic Sans MS"/>
                <a:cs typeface="Comic Sans MS"/>
              </a:rPr>
              <a:t> + le </a:t>
            </a:r>
            <a:r>
              <a:rPr lang="en-US" b="1" dirty="0" err="1" smtClean="0">
                <a:latin typeface="Comic Sans MS"/>
                <a:cs typeface="Comic Sans MS"/>
              </a:rPr>
              <a:t>poulet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  <a:endParaRPr lang="en-US" dirty="0"/>
          </a:p>
        </p:txBody>
      </p:sp>
      <p:pic>
        <p:nvPicPr>
          <p:cNvPr id="4" name="Picture 3" descr="face-savouring-delicious-foo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3400"/>
            <a:ext cx="3251200" cy="3251200"/>
          </a:xfrm>
          <a:prstGeom prst="rect">
            <a:avLst/>
          </a:prstGeom>
        </p:spPr>
      </p:pic>
      <p:pic>
        <p:nvPicPr>
          <p:cNvPr id="5" name="Picture 4" descr="Unknown-4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23" y="1774742"/>
            <a:ext cx="4530677" cy="3014960"/>
          </a:xfrm>
          <a:prstGeom prst="rect">
            <a:avLst/>
          </a:prstGeom>
        </p:spPr>
      </p:pic>
      <p:pic>
        <p:nvPicPr>
          <p:cNvPr id="6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7862" y="474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0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Non, je </a:t>
            </a:r>
            <a:r>
              <a:rPr lang="en-US" b="1" dirty="0" err="1" smtClean="0">
                <a:latin typeface="Comic Sans MS"/>
                <a:cs typeface="Comic Sans MS"/>
              </a:rPr>
              <a:t>n’aime</a:t>
            </a:r>
            <a:r>
              <a:rPr lang="en-US" b="1" dirty="0" smtClean="0">
                <a:latin typeface="Comic Sans MS"/>
                <a:cs typeface="Comic Sans MS"/>
              </a:rPr>
              <a:t> pas + le </a:t>
            </a:r>
            <a:r>
              <a:rPr lang="en-US" b="1" dirty="0" err="1" smtClean="0">
                <a:latin typeface="Comic Sans MS"/>
                <a:cs typeface="Comic Sans MS"/>
              </a:rPr>
              <a:t>poulet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  <a:endParaRPr lang="en-US" dirty="0"/>
          </a:p>
        </p:txBody>
      </p:sp>
      <p:pic>
        <p:nvPicPr>
          <p:cNvPr id="5" name="Picture 4" descr="Unknown-4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23" y="1774742"/>
            <a:ext cx="4530677" cy="3014960"/>
          </a:xfrm>
          <a:prstGeom prst="rect">
            <a:avLst/>
          </a:prstGeom>
        </p:spPr>
      </p:pic>
      <p:pic>
        <p:nvPicPr>
          <p:cNvPr id="6" name="Picture 5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96" y="2118597"/>
            <a:ext cx="2924735" cy="2924735"/>
          </a:xfrm>
          <a:prstGeom prst="rect">
            <a:avLst/>
          </a:prstGeom>
        </p:spPr>
      </p:pic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1577" y="4537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1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tform 93/4 from mov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8" y="764704"/>
            <a:ext cx="8582025" cy="505777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4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Comic Sans MS"/>
                <a:cs typeface="Comic Sans MS"/>
              </a:rPr>
              <a:t>Tu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aimes</a:t>
            </a:r>
            <a:r>
              <a:rPr lang="en-US" b="1" dirty="0" smtClean="0">
                <a:latin typeface="Comic Sans MS"/>
                <a:cs typeface="Comic Sans MS"/>
              </a:rPr>
              <a:t> + les </a:t>
            </a:r>
            <a:r>
              <a:rPr lang="en-US" b="1" dirty="0" err="1" smtClean="0">
                <a:latin typeface="Comic Sans MS"/>
                <a:cs typeface="Comic Sans MS"/>
              </a:rPr>
              <a:t>bananes</a:t>
            </a:r>
            <a:r>
              <a:rPr lang="en-US" b="1" dirty="0" smtClean="0">
                <a:latin typeface="Comic Sans MS"/>
                <a:cs typeface="Comic Sans MS"/>
              </a:rPr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614" y="1803400"/>
            <a:ext cx="3267883" cy="3495214"/>
          </a:xfrm>
          <a:prstGeom prst="rect">
            <a:avLst/>
          </a:prstGeom>
        </p:spPr>
      </p:pic>
      <p:pic>
        <p:nvPicPr>
          <p:cNvPr id="5" name="Picture 4" descr="Unknow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3" y="2222500"/>
            <a:ext cx="3390900" cy="2400300"/>
          </a:xfrm>
          <a:prstGeom prst="rect">
            <a:avLst/>
          </a:prstGeom>
        </p:spPr>
      </p:pic>
      <p:pic>
        <p:nvPicPr>
          <p:cNvPr id="6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4818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Oui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j’aime</a:t>
            </a:r>
            <a:r>
              <a:rPr lang="en-US" b="1" dirty="0" smtClean="0">
                <a:latin typeface="Comic Sans MS"/>
                <a:cs typeface="Comic Sans MS"/>
              </a:rPr>
              <a:t> + les </a:t>
            </a:r>
            <a:r>
              <a:rPr lang="en-US" b="1" dirty="0" err="1" smtClean="0">
                <a:latin typeface="Comic Sans MS"/>
                <a:cs typeface="Comic Sans MS"/>
              </a:rPr>
              <a:t>bananes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614" y="2174240"/>
            <a:ext cx="3267883" cy="3322320"/>
          </a:xfrm>
          <a:prstGeom prst="rect">
            <a:avLst/>
          </a:prstGeom>
        </p:spPr>
      </p:pic>
      <p:pic>
        <p:nvPicPr>
          <p:cNvPr id="4" name="Picture 3" descr="face-savouring-delicious-foo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3400"/>
            <a:ext cx="3251200" cy="3251200"/>
          </a:xfrm>
          <a:prstGeom prst="rect">
            <a:avLst/>
          </a:prstGeom>
        </p:spPr>
      </p:pic>
      <p:pic>
        <p:nvPicPr>
          <p:cNvPr id="6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5764" y="4886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6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65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Non, je </a:t>
            </a:r>
            <a:r>
              <a:rPr lang="en-US" b="1" dirty="0" err="1" smtClean="0">
                <a:latin typeface="Comic Sans MS"/>
                <a:cs typeface="Comic Sans MS"/>
              </a:rPr>
              <a:t>n’aime</a:t>
            </a:r>
            <a:r>
              <a:rPr lang="en-US" b="1" dirty="0" smtClean="0">
                <a:latin typeface="Comic Sans MS"/>
                <a:cs typeface="Comic Sans MS"/>
              </a:rPr>
              <a:t> pas + les </a:t>
            </a:r>
            <a:r>
              <a:rPr lang="en-US" b="1" dirty="0" err="1" smtClean="0">
                <a:latin typeface="Comic Sans MS"/>
                <a:cs typeface="Comic Sans MS"/>
              </a:rPr>
              <a:t>bananes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614" y="1803400"/>
            <a:ext cx="3267883" cy="3495214"/>
          </a:xfrm>
          <a:prstGeom prst="rect">
            <a:avLst/>
          </a:prstGeom>
        </p:spPr>
      </p:pic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96" y="2118597"/>
            <a:ext cx="2924735" cy="2924735"/>
          </a:xfrm>
          <a:prstGeom prst="rect">
            <a:avLst/>
          </a:prstGeom>
        </p:spPr>
      </p:pic>
      <p:pic>
        <p:nvPicPr>
          <p:cNvPr id="6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8131" y="4689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6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3864" y="4062708"/>
            <a:ext cx="764112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je </a:t>
            </a:r>
            <a:r>
              <a:rPr lang="en-GB" sz="6600" u="sng" dirty="0" err="1" smtClean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 smtClean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522" y="535776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25503" y="2546264"/>
            <a:ext cx="3198138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le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thé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949165" y="5577793"/>
            <a:ext cx="282920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le café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73" y="5357860"/>
            <a:ext cx="1191722" cy="114140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2463156"/>
            <a:ext cx="1339913" cy="879791"/>
          </a:xfrm>
          <a:prstGeom prst="rect">
            <a:avLst/>
          </a:prstGeom>
        </p:spPr>
      </p:pic>
      <p:pic>
        <p:nvPicPr>
          <p:cNvPr id="2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2057" y="1237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3863" y="4062708"/>
            <a:ext cx="7921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je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 smtClean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522" y="535776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41560" y="2331551"/>
            <a:ext cx="5115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 frites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78" y="2088421"/>
            <a:ext cx="2084278" cy="13861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52" y="5743722"/>
            <a:ext cx="1822059" cy="577860"/>
          </a:xfrm>
          <a:prstGeom prst="rect">
            <a:avLst/>
          </a:prstGeom>
        </p:spPr>
      </p:pic>
      <p:pic>
        <p:nvPicPr>
          <p:cNvPr id="13" name="Picture 12" descr="downlo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29" y="5577793"/>
            <a:ext cx="1268903" cy="844397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1236965" y="5561337"/>
            <a:ext cx="5115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 biscuits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pic>
        <p:nvPicPr>
          <p:cNvPr id="2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8514" y="981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8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30" y="902518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pPr algn="ctr"/>
            <a:r>
              <a:rPr lang="en-GB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Aparecium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!</a:t>
            </a:r>
            <a:endParaRPr lang="es-ES" sz="6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341" y="1064781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0" y="1321806"/>
            <a:ext cx="503676" cy="1455746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579420" y="41849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l’eau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3865" y="145563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0180" y="3058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30" y="902518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579420" y="41849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>
                <a:solidFill>
                  <a:schemeClr val="tx1"/>
                </a:solidFill>
              </a:ln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93800"/>
            <a:ext cx="2050610" cy="15379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je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0491" y="6042863"/>
            <a:ext cx="51892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a  </a:t>
            </a:r>
            <a:r>
              <a:rPr lang="en-US" sz="4400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bière</a:t>
            </a:r>
            <a:r>
              <a:rPr lang="en-US" sz="4400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-au-</a:t>
            </a:r>
            <a:r>
              <a:rPr lang="en-US" sz="4400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beurre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pic>
        <p:nvPicPr>
          <p:cNvPr id="4" name="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1830" y="4184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84941"/>
            <a:ext cx="3198138" cy="1143000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thé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09" y="992990"/>
            <a:ext cx="6858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8" y="1854356"/>
            <a:ext cx="1339913" cy="879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76609" y="3138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3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30" y="902518"/>
            <a:ext cx="6858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28695"/>
            <a:ext cx="2829208" cy="114300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café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44" y="1723938"/>
            <a:ext cx="1191722" cy="11414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491" y="0"/>
            <a:ext cx="7396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je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9644" y="5079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4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gwarts express from mov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48870" cy="588665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2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4238" y="3639367"/>
            <a:ext cx="319134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milk-shake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77" y="1067617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pic>
        <p:nvPicPr>
          <p:cNvPr id="7" name="Picture 6" descr="images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6" y="1097119"/>
            <a:ext cx="1291778" cy="1941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4522" y="59967"/>
            <a:ext cx="6046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9391" y="5076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670" y="4026812"/>
            <a:ext cx="3100812" cy="114300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lait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38" y="1107996"/>
            <a:ext cx="6858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04" y="1417638"/>
            <a:ext cx="872528" cy="13503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82432" y="5077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5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642" y="4568858"/>
            <a:ext cx="389698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jus de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pomme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0" y="917295"/>
            <a:ext cx="6858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51" y="1928671"/>
            <a:ext cx="3313568" cy="1187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37" y="1167963"/>
            <a:ext cx="1205493" cy="1323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9020" y="3225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30" y="902518"/>
            <a:ext cx="6858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50" y="1362752"/>
            <a:ext cx="1068309" cy="1457796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31820" y="43373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jus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d’orange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1830" y="3272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69" y="996302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pic>
        <p:nvPicPr>
          <p:cNvPr id="3" name="Picture 2" descr="download-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09" y="902518"/>
            <a:ext cx="1834441" cy="1834441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34669" y="4026812"/>
            <a:ext cx="37402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le Coca-Cola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2271" y="5025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30" y="902518"/>
            <a:ext cx="6858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962779"/>
            <a:ext cx="3313568" cy="1187827"/>
          </a:xfrm>
          <a:prstGeom prst="rect">
            <a:avLst/>
          </a:prstGeom>
        </p:spPr>
      </p:pic>
      <p:pic>
        <p:nvPicPr>
          <p:cNvPr id="6" name="Picture 5" descr="images-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06" y="1362752"/>
            <a:ext cx="1228847" cy="1325562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34670" y="4026812"/>
            <a:ext cx="3100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a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limonade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5106" y="5169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3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30" y="902518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r="8328" b="38779"/>
          <a:stretch/>
        </p:blipFill>
        <p:spPr>
          <a:xfrm>
            <a:off x="1978182" y="837093"/>
            <a:ext cx="2562130" cy="1880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4522" y="259502"/>
            <a:ext cx="7079810" cy="1107996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s-ES" sz="6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Wingardium</a:t>
            </a:r>
            <a:r>
              <a:rPr lang="es-ES" sz="6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6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Leviosa</a:t>
            </a:r>
            <a:r>
              <a:rPr lang="en-GB" sz="66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!</a:t>
            </a:r>
            <a:endParaRPr lang="es-ES" sz="66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42" y="1487024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24" y="932168"/>
            <a:ext cx="2738673" cy="2738673"/>
          </a:xfrm>
          <a:prstGeom prst="rect">
            <a:avLst/>
          </a:prstGeom>
        </p:spPr>
      </p:pic>
      <p:pic>
        <p:nvPicPr>
          <p:cNvPr id="3" name="Picture 2" descr="download-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42" y="2465668"/>
            <a:ext cx="1953765" cy="803835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52" y="4762158"/>
            <a:ext cx="42924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beurre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5309" y="3654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79" y="171450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24" y="932168"/>
            <a:ext cx="2738673" cy="2738673"/>
          </a:xfrm>
          <a:prstGeom prst="rect">
            <a:avLst/>
          </a:prstGeom>
        </p:spPr>
      </p:pic>
      <p:pic>
        <p:nvPicPr>
          <p:cNvPr id="5" name="Picture 4" descr="AA02625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56" y="2518788"/>
            <a:ext cx="1321807" cy="832583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731820" y="43373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pain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82663" y="5477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90" y="1486692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24" y="932168"/>
            <a:ext cx="2738673" cy="2738673"/>
          </a:xfrm>
          <a:prstGeom prst="rect">
            <a:avLst/>
          </a:prstGeom>
        </p:spPr>
      </p:pic>
      <p:pic>
        <p:nvPicPr>
          <p:cNvPr id="3" name="Picture 2" descr="download-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1700" r="49519" b="10463"/>
          <a:stretch/>
        </p:blipFill>
        <p:spPr>
          <a:xfrm flipH="1">
            <a:off x="2499300" y="1955764"/>
            <a:ext cx="602982" cy="117695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34669" y="4026812"/>
            <a:ext cx="33780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poivre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4522" y="59967"/>
            <a:ext cx="5601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2282" y="5169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81794"/>
              </p:ext>
            </p:extLst>
          </p:nvPr>
        </p:nvGraphicFramePr>
        <p:xfrm>
          <a:off x="1497168" y="1779653"/>
          <a:ext cx="6278218" cy="438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9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9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800080"/>
                          </a:solidFill>
                        </a:rPr>
                        <a:t>Je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800080"/>
                          </a:solidFill>
                        </a:rPr>
                        <a:t>I 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err="1" smtClean="0">
                          <a:solidFill>
                            <a:srgbClr val="FF0000"/>
                          </a:solidFill>
                        </a:rPr>
                        <a:t>Tu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00"/>
                          </a:solidFill>
                        </a:rPr>
                        <a:t>You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0000FF"/>
                          </a:solidFill>
                        </a:rPr>
                        <a:t>Il</a:t>
                      </a:r>
                      <a:endParaRPr lang="es-ES" sz="44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0000FF"/>
                          </a:solidFill>
                        </a:rPr>
                        <a:t>He</a:t>
                      </a:r>
                      <a:endParaRPr lang="es-ES" sz="44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6619"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FF"/>
                          </a:solidFill>
                        </a:rPr>
                        <a:t>Elle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400" b="1" dirty="0" smtClean="0">
                          <a:solidFill>
                            <a:srgbClr val="FF00FF"/>
                          </a:solidFill>
                        </a:rPr>
                        <a:t>She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mic Sans MS"/>
                <a:cs typeface="Comic Sans MS"/>
              </a:rPr>
              <a:t>Subject Pronouns</a:t>
            </a:r>
            <a:endParaRPr lang="en-US" sz="5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9527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90" y="1486692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24" y="932168"/>
            <a:ext cx="2738673" cy="2738673"/>
          </a:xfrm>
          <a:prstGeom prst="rect">
            <a:avLst/>
          </a:prstGeom>
        </p:spPr>
      </p:pic>
      <p:pic>
        <p:nvPicPr>
          <p:cNvPr id="3" name="Picture 2" descr="download-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9" t="7318"/>
          <a:stretch/>
        </p:blipFill>
        <p:spPr>
          <a:xfrm>
            <a:off x="2490722" y="1982709"/>
            <a:ext cx="738214" cy="1407475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34670" y="4026812"/>
            <a:ext cx="3100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sel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722" y="4985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5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90" y="1486692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24" y="93216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16" y="2301505"/>
            <a:ext cx="1633687" cy="1274276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34670" y="4026812"/>
            <a:ext cx="3100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veau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4516" y="4985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2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40" y="171450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24" y="932168"/>
            <a:ext cx="2738673" cy="2738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22" y="2075168"/>
            <a:ext cx="1407475" cy="1407475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428553" y="4747648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poulet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1359" y="5585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1972162"/>
            <a:ext cx="1865376" cy="1243584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731820" y="43373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roti de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porc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6138" y="534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71" y="152155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download-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923">
            <a:off x="1706772" y="2075492"/>
            <a:ext cx="1597744" cy="1063226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457200" y="49088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jambon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6171" y="3797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77" y="1013061"/>
            <a:ext cx="6858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49" y="1417638"/>
            <a:ext cx="2691589" cy="2018692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333468" y="4836025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oeufs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4522" y="59967"/>
            <a:ext cx="5905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  <a:p>
            <a:pPr algn="ctr"/>
            <a:endParaRPr lang="es-ES" sz="66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2537" y="3684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70" y="1313318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images-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43" y="2281001"/>
            <a:ext cx="1499084" cy="790779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306307" y="4837215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fromage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83885" y="3580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98622"/>
            <a:ext cx="1332765" cy="886343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134670" y="4026812"/>
            <a:ext cx="3100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 frites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8685" y="5169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623538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3" name="Picture 2" descr="imag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73" y="2248329"/>
            <a:ext cx="2502265" cy="1159205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567600" y="4502625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poisson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91601" y="3500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5864"/>
            <a:ext cx="6858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7639" r="7263" b="7644"/>
          <a:stretch/>
        </p:blipFill>
        <p:spPr bwMode="auto">
          <a:xfrm>
            <a:off x="1561723" y="2594889"/>
            <a:ext cx="1742792" cy="602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134670" y="4026812"/>
            <a:ext cx="3100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la pizza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0400" y="49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7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776292"/>
              </p:ext>
            </p:extLst>
          </p:nvPr>
        </p:nvGraphicFramePr>
        <p:xfrm>
          <a:off x="643275" y="994109"/>
          <a:ext cx="8260835" cy="438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420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46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6618">
                <a:tc>
                  <a:txBody>
                    <a:bodyPr/>
                    <a:lstStyle/>
                    <a:p>
                      <a:r>
                        <a:rPr lang="es-ES" sz="4400" b="1" dirty="0" smtClean="0">
                          <a:solidFill>
                            <a:schemeClr val="tx1"/>
                          </a:solidFill>
                        </a:rPr>
                        <a:t>1st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err="1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J’aime</a:t>
                      </a:r>
                      <a:endParaRPr lang="en-GB" sz="36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6"/>
                        </a:solidFill>
                        <a:effectLst>
                          <a:glow rad="228600">
                            <a:srgbClr val="D1D10D"/>
                          </a:glo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GB" sz="3600" b="1" dirty="0">
                          <a:solidFill>
                            <a:srgbClr val="80008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LIKE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618">
                <a:tc>
                  <a:txBody>
                    <a:bodyPr/>
                    <a:lstStyle/>
                    <a:p>
                      <a:r>
                        <a:rPr lang="es-ES" sz="4400" b="1" dirty="0" smtClean="0">
                          <a:solidFill>
                            <a:schemeClr val="tx1"/>
                          </a:solidFill>
                        </a:rPr>
                        <a:t>2nd</a:t>
                      </a:r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err="1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36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3600" b="1" dirty="0" err="1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aimes</a:t>
                      </a:r>
                      <a:endParaRPr lang="es-ES" sz="3600" b="1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You</a:t>
                      </a:r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LIKE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6618">
                <a:tc>
                  <a:txBody>
                    <a:bodyPr/>
                    <a:lstStyle/>
                    <a:p>
                      <a:r>
                        <a:rPr lang="es-ES" sz="4400" b="1" dirty="0" smtClean="0">
                          <a:solidFill>
                            <a:schemeClr val="tx1"/>
                          </a:solidFill>
                        </a:rPr>
                        <a:t>3rd</a:t>
                      </a: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Il </a:t>
                      </a:r>
                      <a:r>
                        <a:rPr lang="en-GB" sz="3600" b="1" dirty="0" err="1" smtClean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aime</a:t>
                      </a:r>
                      <a:endParaRPr lang="en-GB" sz="36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6"/>
                        </a:solidFill>
                        <a:effectLst>
                          <a:glow rad="228600">
                            <a:srgbClr val="D1D10D"/>
                          </a:glo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LIKES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66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4400" b="1" dirty="0" smtClean="0">
                          <a:solidFill>
                            <a:schemeClr val="tx1"/>
                          </a:solidFill>
                        </a:rPr>
                        <a:t>3rd</a:t>
                      </a: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FF00FF"/>
                          </a:solidFill>
                          <a:latin typeface="Comic Sans MS" panose="030F0702030302020204" pitchFamily="66" charset="0"/>
                        </a:rPr>
                        <a:t>Elle </a:t>
                      </a:r>
                      <a:r>
                        <a:rPr lang="en-GB" sz="3600" b="1" dirty="0" err="1" smtClean="0">
                          <a:solidFill>
                            <a:srgbClr val="FF00FF"/>
                          </a:solidFill>
                          <a:latin typeface="Comic Sans MS" panose="030F0702030302020204" pitchFamily="66" charset="0"/>
                        </a:rPr>
                        <a:t>aime</a:t>
                      </a:r>
                      <a:endParaRPr lang="en-GB" sz="36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6"/>
                        </a:solidFill>
                        <a:effectLst>
                          <a:glow rad="228600">
                            <a:srgbClr val="D1D10D"/>
                          </a:glo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>
                          <a:solidFill>
                            <a:srgbClr val="FF00FF"/>
                          </a:solidFill>
                          <a:latin typeface="Comic Sans MS" panose="030F0702030302020204" pitchFamily="66" charset="0"/>
                        </a:rPr>
                        <a:t>She</a:t>
                      </a:r>
                      <a:r>
                        <a:rPr lang="en-GB" sz="36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3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LIKES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224124"/>
            <a:ext cx="900586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Aimer = to like 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6942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858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5" name="Picture 4" descr="FD00474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4053">
            <a:off x="1828800" y="2475784"/>
            <a:ext cx="1220410" cy="805661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457200" y="49088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hot-dog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8685" y="3504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download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9" y="2475784"/>
            <a:ext cx="1401972" cy="760773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-236522" y="4190746"/>
            <a:ext cx="4464490" cy="1541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 </a:t>
            </a:r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saucisses</a:t>
            </a:r>
            <a:endParaRPr lang="en-US" sz="4000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8800" y="528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1596825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AA04975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36" y="2258154"/>
            <a:ext cx="1029697" cy="751156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-507519" y="4476306"/>
            <a:ext cx="47723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hamburger</a:t>
            </a:r>
            <a:endParaRPr lang="en-US" sz="3600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3836" y="5454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1554773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download-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45" y="2252420"/>
            <a:ext cx="1401366" cy="932545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4982393"/>
            <a:ext cx="34256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 pommes de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terre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92686" y="647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332784"/>
            <a:ext cx="6328371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5" name="Picture 4" descr="Unknown-2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94477"/>
            <a:ext cx="1025256" cy="1025256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731820" y="43373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riz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99715" y="5480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03738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images-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74" y="2157551"/>
            <a:ext cx="1964469" cy="1046016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80347" y="4574399"/>
            <a:ext cx="42472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a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salade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83885" y="3584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28" y="1332784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download-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67" y="2152575"/>
            <a:ext cx="1396235" cy="90906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34670" y="4026812"/>
            <a:ext cx="3100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les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légumes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6802" y="508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02" y="1944877"/>
            <a:ext cx="994566" cy="1061814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731820" y="4337341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la glace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1289" y="5368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590843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60" y="2417853"/>
            <a:ext cx="1335911" cy="891042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229731" y="4478017"/>
            <a:ext cx="31981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 desserts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05280" y="2215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1503608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downloa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33" y="2441176"/>
            <a:ext cx="1268903" cy="844397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251861" y="4663831"/>
            <a:ext cx="351387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les biscuits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…….</a:t>
            </a:r>
            <a:endParaRPr lang="es-ES" sz="66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99715" y="5532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4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flipV="1">
            <a:off x="539552" y="1628800"/>
            <a:ext cx="8136904" cy="475252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I like the sandwich.</a:t>
            </a:r>
            <a:b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</a:br>
            <a:endParaRPr lang="en-US" sz="31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rgbClr val="7030A0"/>
                </a:solidFill>
                <a:latin typeface="Comic Sans MS" panose="030F0702030302020204" pitchFamily="66" charset="0"/>
                <a:cs typeface="Arial"/>
              </a:rPr>
              <a:t>J’aime</a:t>
            </a:r>
            <a:r>
              <a:rPr lang="en-US" b="1" i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les </a:t>
            </a:r>
            <a:r>
              <a:rPr lang="en-US" b="1" i="1" dirty="0" err="1" smtClean="0">
                <a:latin typeface="Comic Sans MS" panose="030F0702030302020204" pitchFamily="66" charset="0"/>
                <a:cs typeface="Arial"/>
              </a:rPr>
              <a:t>sandwichs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.</a:t>
            </a:r>
          </a:p>
          <a:p>
            <a:pPr marL="0" indent="0" algn="ctr">
              <a:buNone/>
            </a:pPr>
            <a:endParaRPr lang="en-US" b="1" i="1" dirty="0" smtClean="0">
              <a:latin typeface="Comic Sans MS" panose="030F0702030302020204" pitchFamily="66" charset="0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C:\Users\Angela\AppData\Local\Microsoft\Windows\Temporary Internet Files\Content.IE5\O0FW4AOQ\16440869619_a55656fb24_b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35" y="2332181"/>
            <a:ext cx="3121152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19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858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5" name="Picture 4" descr="Unknown-7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11" y="2054101"/>
            <a:ext cx="1535948" cy="1024077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134670" y="4026812"/>
            <a:ext cx="3100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 fruits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6659" y="4908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32" y="1539922"/>
            <a:ext cx="6858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534970"/>
            <a:ext cx="2049509" cy="74238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85" y="2607105"/>
            <a:ext cx="1248272" cy="542981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166661" y="4712480"/>
            <a:ext cx="31396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les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sandwichs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522" y="59967"/>
            <a:ext cx="70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J’aime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28600">
                    <a:srgbClr val="D1D10D"/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/>
          </a:p>
        </p:txBody>
      </p:sp>
      <p:pic>
        <p:nvPicPr>
          <p:cNvPr id="2" name="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4571" y="846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2784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5" y="846138"/>
            <a:ext cx="2738673" cy="273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6" y="2607105"/>
            <a:ext cx="1822059" cy="577860"/>
          </a:xfrm>
          <a:prstGeom prst="rect">
            <a:avLst/>
          </a:prstGeom>
        </p:spPr>
      </p:pic>
      <p:pic>
        <p:nvPicPr>
          <p:cNvPr id="3" name="Picture 2" descr="download-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56" y="2207259"/>
            <a:ext cx="1450057" cy="964947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34670" y="4026812"/>
            <a:ext cx="31008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les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gâteaux</a:t>
            </a:r>
            <a:endParaRPr lang="en-US" dirty="0">
              <a:solidFill>
                <a:srgbClr val="FF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91" y="0"/>
            <a:ext cx="7396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mais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je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GB" sz="6600" u="sng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préfère</a:t>
            </a:r>
            <a:r>
              <a:rPr lang="en-GB" sz="6600" u="sng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…..</a:t>
            </a:r>
            <a:endParaRPr lang="es-ES" sz="6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8800" y="5169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5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432963"/>
              </p:ext>
            </p:extLst>
          </p:nvPr>
        </p:nvGraphicFramePr>
        <p:xfrm>
          <a:off x="1001915" y="4037846"/>
          <a:ext cx="727596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3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5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53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1077">
                <a:tc>
                  <a:txBody>
                    <a:bodyPr/>
                    <a:lstStyle/>
                    <a:p>
                      <a:endParaRPr lang="es-ES" sz="3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Singular</a:t>
                      </a:r>
                      <a:endParaRPr lang="es-ES" sz="36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Plural</a:t>
                      </a:r>
                      <a:endParaRPr lang="es-ES" sz="36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Comic Sans MS" panose="030F0702030302020204" pitchFamily="66" charset="0"/>
                        </a:rPr>
                        <a:t>Masculine</a:t>
                      </a:r>
                      <a:endParaRPr lang="es-ES" sz="3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Comic Sans MS" panose="030F0702030302020204" pitchFamily="66" charset="0"/>
                        </a:rPr>
                        <a:t>le </a:t>
                      </a:r>
                      <a:r>
                        <a:rPr lang="en-GB" sz="3600" dirty="0" smtClean="0">
                          <a:latin typeface="Comic Sans MS" panose="030F0702030302020204" pitchFamily="66" charset="0"/>
                          <a:sym typeface="Wingdings" panose="05000000000000000000" pitchFamily="2" charset="2"/>
                        </a:rPr>
                        <a:t></a:t>
                      </a:r>
                      <a:endParaRPr lang="es-ES" sz="3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Comic Sans MS" panose="030F0702030302020204" pitchFamily="66" charset="0"/>
                        </a:rPr>
                        <a:t>les</a:t>
                      </a:r>
                      <a:endParaRPr lang="es-ES" sz="3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Comic Sans MS" panose="030F0702030302020204" pitchFamily="66" charset="0"/>
                        </a:rPr>
                        <a:t>Feminine</a:t>
                      </a:r>
                      <a:endParaRPr lang="es-ES" sz="3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8E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Comic Sans MS" panose="030F0702030302020204" pitchFamily="66" charset="0"/>
                        </a:rPr>
                        <a:t>la </a:t>
                      </a:r>
                      <a:r>
                        <a:rPr lang="en-GB" sz="3600" dirty="0" smtClean="0">
                          <a:latin typeface="Comic Sans MS" panose="030F0702030302020204" pitchFamily="66" charset="0"/>
                          <a:sym typeface="Wingdings" panose="05000000000000000000" pitchFamily="2" charset="2"/>
                        </a:rPr>
                        <a:t></a:t>
                      </a:r>
                      <a:endParaRPr lang="es-ES" sz="3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8E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Comic Sans MS" panose="030F0702030302020204" pitchFamily="66" charset="0"/>
                        </a:rPr>
                        <a:t>les</a:t>
                      </a:r>
                      <a:endParaRPr lang="es-ES" sz="3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8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1437" y="552261"/>
            <a:ext cx="77769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There are </a:t>
            </a:r>
            <a:r>
              <a:rPr lang="en-GB" sz="2800" dirty="0" smtClean="0">
                <a:latin typeface="Comic Sans MS" panose="030F0702030302020204" pitchFamily="66" charset="0"/>
              </a:rPr>
              <a:t>4 </a:t>
            </a:r>
            <a:r>
              <a:rPr lang="en-GB" sz="2800" dirty="0">
                <a:latin typeface="Comic Sans MS" panose="030F0702030302020204" pitchFamily="66" charset="0"/>
              </a:rPr>
              <a:t>ways to say </a:t>
            </a:r>
            <a:r>
              <a:rPr lang="en-GB" sz="2800" b="1" u="sng" dirty="0">
                <a:effectLst>
                  <a:glow rad="127000">
                    <a:srgbClr val="FFC000"/>
                  </a:glow>
                </a:effectLst>
                <a:latin typeface="Comic Sans MS" panose="030F0702030302020204" pitchFamily="66" charset="0"/>
              </a:rPr>
              <a:t>‘the’</a:t>
            </a:r>
            <a:r>
              <a:rPr lang="en-GB" sz="2800" dirty="0">
                <a:latin typeface="Comic Sans MS" panose="030F0702030302020204" pitchFamily="66" charset="0"/>
              </a:rPr>
              <a:t> in </a:t>
            </a:r>
            <a:r>
              <a:rPr lang="en-GB" sz="2800" dirty="0" smtClean="0">
                <a:latin typeface="Comic Sans MS" panose="030F0702030302020204" pitchFamily="66" charset="0"/>
              </a:rPr>
              <a:t>French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W</a:t>
            </a:r>
            <a:r>
              <a:rPr lang="en-GB" sz="2800" dirty="0" smtClean="0">
                <a:latin typeface="Comic Sans MS" panose="030F0702030302020204" pitchFamily="66" charset="0"/>
              </a:rPr>
              <a:t>e </a:t>
            </a:r>
            <a:r>
              <a:rPr lang="en-GB" sz="2800" dirty="0">
                <a:latin typeface="Comic Sans MS" panose="030F0702030302020204" pitchFamily="66" charset="0"/>
              </a:rPr>
              <a:t>already know 2 </a:t>
            </a:r>
            <a:r>
              <a:rPr lang="en-GB" sz="2800" dirty="0" smtClean="0">
                <a:latin typeface="Comic Sans MS" panose="030F0702030302020204" pitchFamily="66" charset="0"/>
              </a:rPr>
              <a:t>(</a:t>
            </a:r>
            <a:r>
              <a:rPr lang="en-GB" sz="2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‘le’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and </a:t>
            </a:r>
            <a:r>
              <a:rPr lang="en-GB" sz="2800" dirty="0">
                <a:solidFill>
                  <a:srgbClr val="FF00FF"/>
                </a:solidFill>
                <a:latin typeface="Comic Sans MS" panose="030F0702030302020204" pitchFamily="66" charset="0"/>
              </a:rPr>
              <a:t>‘la</a:t>
            </a:r>
            <a:r>
              <a:rPr lang="en-GB" sz="28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’</a:t>
            </a:r>
            <a:r>
              <a:rPr lang="en-GB" sz="2800" dirty="0" smtClean="0"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‘le’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and </a:t>
            </a:r>
            <a:r>
              <a:rPr lang="en-GB" sz="2800" dirty="0">
                <a:solidFill>
                  <a:srgbClr val="FF00FF"/>
                </a:solidFill>
                <a:latin typeface="Comic Sans MS" panose="030F0702030302020204" pitchFamily="66" charset="0"/>
              </a:rPr>
              <a:t>‘la</a:t>
            </a:r>
            <a:r>
              <a:rPr lang="en-GB" sz="28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’</a:t>
            </a:r>
            <a:r>
              <a:rPr lang="en-GB" sz="2800" dirty="0" smtClean="0">
                <a:latin typeface="Comic Sans MS" panose="030F0702030302020204" pitchFamily="66" charset="0"/>
              </a:rPr>
              <a:t> change when the noun is plural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l</a:t>
            </a:r>
            <a:r>
              <a:rPr lang="en-GB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’ </a:t>
            </a:r>
            <a:r>
              <a:rPr lang="en-GB" sz="2800" dirty="0" smtClean="0">
                <a:latin typeface="Comic Sans MS" panose="030F0702030302020204" pitchFamily="66" charset="0"/>
              </a:rPr>
              <a:t>is used before all singular nouns that begin with a vowel or silent ‘h’:</a:t>
            </a:r>
          </a:p>
          <a:p>
            <a:r>
              <a:rPr lang="en-GB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</a:t>
            </a:r>
            <a:r>
              <a:rPr lang="en-GB" sz="28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l’</a:t>
            </a:r>
            <a:r>
              <a:rPr lang="en-GB" sz="2800" dirty="0" err="1" smtClean="0">
                <a:latin typeface="Comic Sans MS" panose="030F0702030302020204" pitchFamily="66" charset="0"/>
              </a:rPr>
              <a:t>animal</a:t>
            </a:r>
            <a:endParaRPr lang="en-GB" sz="2800" dirty="0" smtClean="0"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en-GB" sz="28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l’</a:t>
            </a:r>
            <a:r>
              <a:rPr lang="en-GB" sz="2800" dirty="0" err="1" smtClean="0">
                <a:latin typeface="Comic Sans MS" panose="030F0702030302020204" pitchFamily="66" charset="0"/>
              </a:rPr>
              <a:t>hôpital</a:t>
            </a:r>
            <a:endParaRPr lang="en-GB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9107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161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Comic Sans MS" panose="030F0702030302020204" pitchFamily="66" charset="0"/>
              </a:rPr>
              <a:t>To make a noun plural</a:t>
            </a:r>
            <a:endParaRPr lang="es-ES" sz="3200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197322"/>
              </p:ext>
            </p:extLst>
          </p:nvPr>
        </p:nvGraphicFramePr>
        <p:xfrm>
          <a:off x="588474" y="998416"/>
          <a:ext cx="8098325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58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10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22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91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If ends in…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do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this…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singular </a:t>
                      </a:r>
                      <a:r>
                        <a:rPr lang="en-GB" dirty="0" smtClean="0">
                          <a:latin typeface="Comic Sans MS" panose="030F0702030302020204" pitchFamily="66" charset="0"/>
                          <a:sym typeface="Wingdings" panose="05000000000000000000" pitchFamily="2" charset="2"/>
                        </a:rPr>
                        <a:t>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plural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vowel/consonant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+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s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la </a:t>
                      </a:r>
                      <a:r>
                        <a:rPr lang="en-GB" dirty="0" err="1" smtClean="0">
                          <a:latin typeface="Comic Sans MS" panose="030F0702030302020204" pitchFamily="66" charset="0"/>
                        </a:rPr>
                        <a:t>fille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le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baseline="0" dirty="0" err="1" smtClean="0">
                          <a:latin typeface="Comic Sans MS" panose="030F0702030302020204" pitchFamily="66" charset="0"/>
                        </a:rPr>
                        <a:t>garçon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n-GB" dirty="0" err="1" smtClean="0">
                          <a:latin typeface="Comic Sans MS" panose="030F0702030302020204" pitchFamily="66" charset="0"/>
                        </a:rPr>
                        <a:t>filles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les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baseline="0" dirty="0" err="1" smtClean="0">
                          <a:latin typeface="Comic Sans MS" panose="030F0702030302020204" pitchFamily="66" charset="0"/>
                        </a:rPr>
                        <a:t>garçons</a:t>
                      </a:r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s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nothing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le </a:t>
                      </a:r>
                      <a:r>
                        <a:rPr lang="en-GB" dirty="0" err="1" smtClean="0">
                          <a:latin typeface="Comic Sans MS" panose="030F0702030302020204" pitchFamily="66" charset="0"/>
                        </a:rPr>
                        <a:t>mois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les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baseline="0" dirty="0" err="1" smtClean="0">
                          <a:latin typeface="Comic Sans MS" panose="030F0702030302020204" pitchFamily="66" charset="0"/>
                        </a:rPr>
                        <a:t>mois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x or z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nothing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la </a:t>
                      </a:r>
                      <a:r>
                        <a:rPr lang="en-GB" dirty="0" err="1" smtClean="0">
                          <a:latin typeface="Comic Sans MS" panose="030F0702030302020204" pitchFamily="66" charset="0"/>
                        </a:rPr>
                        <a:t>voix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le </a:t>
                      </a:r>
                      <a:r>
                        <a:rPr lang="en-GB" dirty="0" err="1" smtClean="0">
                          <a:latin typeface="Comic Sans MS" panose="030F0702030302020204" pitchFamily="66" charset="0"/>
                        </a:rPr>
                        <a:t>nez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n-GB" dirty="0" err="1" smtClean="0">
                          <a:latin typeface="Comic Sans MS" panose="030F0702030302020204" pitchFamily="66" charset="0"/>
                        </a:rPr>
                        <a:t>voix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n-GB" dirty="0" err="1" smtClean="0">
                          <a:latin typeface="Comic Sans MS" panose="030F0702030302020204" pitchFamily="66" charset="0"/>
                        </a:rPr>
                        <a:t>nez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Some</a:t>
                      </a:r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plurals</a:t>
                      </a:r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end</a:t>
                      </a:r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 in x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le 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chapeau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l’animal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chapeaux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animaux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Common</a:t>
                      </a:r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 irregular 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plurals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Monsieur</a:t>
                      </a:r>
                    </a:p>
                    <a:p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Madame</a:t>
                      </a:r>
                    </a:p>
                    <a:p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Mademoiselle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l’oeil</a:t>
                      </a:r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eye</a:t>
                      </a:r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)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Messieurs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Mesdames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Mesdemoiselles</a:t>
                      </a:r>
                      <a:endParaRPr lang="es-ES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yeux</a:t>
                      </a:r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es-ES" dirty="0" err="1" smtClean="0">
                          <a:latin typeface="Comic Sans MS" panose="030F0702030302020204" pitchFamily="66" charset="0"/>
                        </a:rPr>
                        <a:t>eyes</a:t>
                      </a:r>
                      <a:r>
                        <a:rPr lang="es-ES" dirty="0" smtClean="0">
                          <a:latin typeface="Comic Sans MS" panose="030F0702030302020204" pitchFamily="66" charset="0"/>
                        </a:rPr>
                        <a:t>)</a:t>
                      </a:r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1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flipV="1">
            <a:off x="539552" y="1628800"/>
            <a:ext cx="8136904" cy="475252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You like the sandwich.</a:t>
            </a:r>
            <a:b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</a:br>
            <a:endParaRPr lang="en-US" sz="31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Tu</a:t>
            </a:r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aimes</a:t>
            </a:r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les </a:t>
            </a:r>
            <a:r>
              <a:rPr lang="en-US" b="1" i="1" dirty="0" err="1" smtClean="0">
                <a:latin typeface="Comic Sans MS" panose="030F0702030302020204" pitchFamily="66" charset="0"/>
                <a:cs typeface="Arial"/>
              </a:rPr>
              <a:t>sandwichs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.</a:t>
            </a:r>
            <a:endParaRPr lang="en-US" b="1" i="1" dirty="0">
              <a:latin typeface="Comic Sans MS" panose="030F0702030302020204" pitchFamily="66" charset="0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b="1" i="1" dirty="0" smtClean="0">
                <a:latin typeface="Arial"/>
                <a:cs typeface="Arial"/>
              </a:rPr>
              <a:t>  </a:t>
            </a: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C:\Users\Angela\AppData\Local\Microsoft\Windows\Temporary Internet Files\Content.IE5\42Z3K9M5\wp-content_uploads_2010_04_dagwood_secondar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21" y="2455983"/>
            <a:ext cx="2401765" cy="240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2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flipV="1">
            <a:off x="539552" y="1628800"/>
            <a:ext cx="8136904" cy="475252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5992" cy="1143000"/>
          </a:xfrm>
        </p:spPr>
        <p:txBody>
          <a:bodyPr>
            <a:normAutofit fontScale="90000"/>
          </a:bodyPr>
          <a:lstStyle/>
          <a:p>
            <a:r>
              <a:rPr lang="en-US" sz="4000" b="1" i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/>
              </a:rPr>
              <a:t>Hermione/She likes the sandwich.</a:t>
            </a:r>
            <a:r>
              <a:rPr lang="en-US" b="1" i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/>
              </a:rPr>
              <a:t/>
            </a:r>
            <a:br>
              <a:rPr lang="en-US" b="1" i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/>
              </a:rPr>
            </a:br>
            <a:r>
              <a:rPr lang="en-US" sz="3100" b="1" i="1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/>
              </a:rPr>
              <a:t>(from most specific to least)</a:t>
            </a:r>
            <a:endParaRPr lang="en-US" sz="31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Hermione,elle</a:t>
            </a:r>
            <a:r>
              <a:rPr lang="en-US" b="1" i="1" dirty="0" smtClean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err="1" smtClean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aime</a:t>
            </a:r>
            <a:r>
              <a:rPr lang="en-US" b="1" i="1" dirty="0" smtClean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les </a:t>
            </a:r>
            <a:r>
              <a:rPr lang="en-US" b="1" i="1" dirty="0" err="1" smtClean="0">
                <a:latin typeface="Comic Sans MS" panose="030F0702030302020204" pitchFamily="66" charset="0"/>
                <a:cs typeface="Arial"/>
              </a:rPr>
              <a:t>sandwichs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.</a:t>
            </a:r>
            <a:endParaRPr lang="en-US" b="1" i="1" dirty="0">
              <a:latin typeface="Comic Sans MS" panose="030F0702030302020204" pitchFamily="66" charset="0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67" y="2191861"/>
            <a:ext cx="3067473" cy="362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658" y="3119438"/>
            <a:ext cx="12573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0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flipV="1">
            <a:off x="539552" y="1628800"/>
            <a:ext cx="8136904" cy="475252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Harry/He likes the sandwich.</a:t>
            </a:r>
            <a:br>
              <a:rPr lang="en-US" b="1" i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</a:br>
            <a:endParaRPr lang="en-US" sz="31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19"/>
          </a:xfrm>
        </p:spPr>
        <p:txBody>
          <a:bodyPr/>
          <a:lstStyle/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Harry, </a:t>
            </a:r>
            <a:r>
              <a:rPr lang="en-US" b="1" i="1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il</a:t>
            </a:r>
            <a:r>
              <a:rPr lang="en-US" b="1" i="1" dirty="0" smtClean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Comic Sans MS" panose="030F0702030302020204" pitchFamily="66" charset="0"/>
                <a:cs typeface="Arial"/>
              </a:rPr>
              <a:t>aime</a:t>
            </a:r>
            <a:r>
              <a:rPr lang="en-US" b="1" i="1" dirty="0">
                <a:solidFill>
                  <a:srgbClr val="FF00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les </a:t>
            </a:r>
            <a:r>
              <a:rPr lang="en-US" b="1" i="1" dirty="0" err="1" smtClean="0">
                <a:latin typeface="Comic Sans MS" panose="030F0702030302020204" pitchFamily="66" charset="0"/>
                <a:cs typeface="Arial"/>
              </a:rPr>
              <a:t>sandwichs</a:t>
            </a:r>
            <a:r>
              <a:rPr lang="en-US" b="1" i="1" dirty="0" smtClean="0">
                <a:latin typeface="Comic Sans MS" panose="030F0702030302020204" pitchFamily="66" charset="0"/>
                <a:cs typeface="Arial"/>
              </a:rPr>
              <a:t>.</a:t>
            </a:r>
            <a:endParaRPr lang="en-US" b="1" i="1" dirty="0">
              <a:latin typeface="Comic Sans MS" panose="030F0702030302020204" pitchFamily="66" charset="0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b="1" i="1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b="1" i="1" dirty="0" smtClean="0">
                <a:latin typeface="Arial"/>
                <a:cs typeface="Arial"/>
              </a:rPr>
              <a:t>  </a:t>
            </a:r>
            <a:endParaRPr lang="en-US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Image result for harry potter eating a sandw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16" y="2900527"/>
            <a:ext cx="2397376" cy="310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1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88AC4D9D74E428BEC9B538C3F3B44" ma:contentTypeVersion="7" ma:contentTypeDescription="Create a new document." ma:contentTypeScope="" ma:versionID="2876e3bafe39de65449831ccca7aa11b">
  <xsd:schema xmlns:xsd="http://www.w3.org/2001/XMLSchema" xmlns:xs="http://www.w3.org/2001/XMLSchema" xmlns:p="http://schemas.microsoft.com/office/2006/metadata/properties" xmlns:ns2="2981d41f-1130-41a1-849e-3f4bf3d7810c" xmlns:ns3="9593936d-3030-47ab-b8c7-fb8dfb40115a" targetNamespace="http://schemas.microsoft.com/office/2006/metadata/properties" ma:root="true" ma:fieldsID="4ca6fdd162f19977efc4882d04a88231" ns2:_="" ns3:_="">
    <xsd:import namespace="2981d41f-1130-41a1-849e-3f4bf3d7810c"/>
    <xsd:import namespace="9593936d-3030-47ab-b8c7-fb8dfb4011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1d41f-1130-41a1-849e-3f4bf3d781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3936d-3030-47ab-b8c7-fb8dfb4011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E55444-38B8-4BC1-9457-A211E7C492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81d41f-1130-41a1-849e-3f4bf3d7810c"/>
    <ds:schemaRef ds:uri="9593936d-3030-47ab-b8c7-fb8dfb4011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F99836-F59E-4C48-93C7-AA0F69ABEA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AD188E-7FB8-486F-8E4B-AFC3C08F69E9}">
  <ds:schemaRefs>
    <ds:schemaRef ds:uri="http://www.w3.org/XML/1998/namespace"/>
    <ds:schemaRef ds:uri="2981d41f-1130-41a1-849e-3f4bf3d7810c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9593936d-3030-47ab-b8c7-fb8dfb40115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20497</TotalTime>
  <Words>781</Words>
  <Application>Microsoft Office PowerPoint</Application>
  <PresentationFormat>On-screen Show (4:3)</PresentationFormat>
  <Paragraphs>353</Paragraphs>
  <Slides>64</Slides>
  <Notes>46</Notes>
  <HiddenSlides>0</HiddenSlides>
  <MMClips>47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P6 Lesson 3 </vt:lpstr>
      <vt:lpstr>PowerPoint Presentation</vt:lpstr>
      <vt:lpstr>PowerPoint Presentation</vt:lpstr>
      <vt:lpstr>Subject Pronouns</vt:lpstr>
      <vt:lpstr>Aimer = to like </vt:lpstr>
      <vt:lpstr>I like the sandwich. </vt:lpstr>
      <vt:lpstr>You like the sandwich. </vt:lpstr>
      <vt:lpstr>Hermione/She likes the sandwich. (from most specific to least)</vt:lpstr>
      <vt:lpstr>Harry/He likes the sandwich. </vt:lpstr>
      <vt:lpstr>I like the biscuits. </vt:lpstr>
      <vt:lpstr>You like the biscuits. </vt:lpstr>
      <vt:lpstr>Hermione/She likes the biscuits. </vt:lpstr>
      <vt:lpstr>Harry/He likes the biscuits. </vt:lpstr>
      <vt:lpstr>  Tu aimes? </vt:lpstr>
      <vt:lpstr>J’aime .......</vt:lpstr>
      <vt:lpstr>Je n’aime pas ……</vt:lpstr>
      <vt:lpstr>Tu aimes + le poulet?</vt:lpstr>
      <vt:lpstr>Oui, j’aime + le poulet.</vt:lpstr>
      <vt:lpstr>Non, je n’aime pas + le poulet.</vt:lpstr>
      <vt:lpstr>Tu aimes + les bananes?</vt:lpstr>
      <vt:lpstr>Oui, j’aime + les bananes.</vt:lpstr>
      <vt:lpstr>Non, je n’aime pas + les bananes.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thé</vt:lpstr>
      <vt:lpstr>le café</vt:lpstr>
      <vt:lpstr>le milk-shake</vt:lpstr>
      <vt:lpstr>le lait</vt:lpstr>
      <vt:lpstr>le jus de pomme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make a noun plural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Education</dc:creator>
  <cp:lastModifiedBy>Angela</cp:lastModifiedBy>
  <cp:revision>170</cp:revision>
  <dcterms:created xsi:type="dcterms:W3CDTF">2016-11-28T10:42:49Z</dcterms:created>
  <dcterms:modified xsi:type="dcterms:W3CDTF">2019-01-06T16:24:32Z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0x01010044E88AC4D9D74E428BEC9B538C3F3B44</vt:lpwstr>
  </property>
</Properties>
</file>