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00" r:id="rId5"/>
    <p:sldId id="298" r:id="rId6"/>
    <p:sldId id="285" r:id="rId7"/>
    <p:sldId id="286" r:id="rId8"/>
    <p:sldId id="272" r:id="rId9"/>
    <p:sldId id="281" r:id="rId10"/>
    <p:sldId id="313" r:id="rId11"/>
    <p:sldId id="321" r:id="rId12"/>
    <p:sldId id="322" r:id="rId13"/>
    <p:sldId id="323" r:id="rId14"/>
    <p:sldId id="324" r:id="rId15"/>
    <p:sldId id="325" r:id="rId16"/>
    <p:sldId id="326" r:id="rId17"/>
    <p:sldId id="327" r:id="rId18"/>
    <p:sldId id="328" r:id="rId19"/>
    <p:sldId id="329" r:id="rId20"/>
    <p:sldId id="332" r:id="rId21"/>
    <p:sldId id="320" r:id="rId22"/>
    <p:sldId id="319" r:id="rId23"/>
    <p:sldId id="330" r:id="rId24"/>
    <p:sldId id="336" r:id="rId25"/>
    <p:sldId id="315" r:id="rId26"/>
    <p:sldId id="335" r:id="rId27"/>
    <p:sldId id="311" r:id="rId28"/>
    <p:sldId id="333" r:id="rId29"/>
    <p:sldId id="312"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1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72" y="6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CAEA35-1C7F-484D-8D09-8031714D57E7}" type="datetimeFigureOut">
              <a:rPr lang="en-GB" smtClean="0"/>
              <a:t>11/11/2019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8E029C-28CC-46DD-B5C3-E3444068A734}" type="slidenum">
              <a:rPr lang="en-GB" smtClean="0"/>
              <a:t>‹#›</a:t>
            </a:fld>
            <a:endParaRPr lang="en-GB"/>
          </a:p>
        </p:txBody>
      </p:sp>
    </p:spTree>
    <p:extLst>
      <p:ext uri="{BB962C8B-B14F-4D97-AF65-F5344CB8AC3E}">
        <p14:creationId xmlns:p14="http://schemas.microsoft.com/office/powerpoint/2010/main" val="1763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this?</a:t>
            </a:r>
          </a:p>
        </p:txBody>
      </p:sp>
      <p:sp>
        <p:nvSpPr>
          <p:cNvPr id="4" name="Slide Number Placeholder 3"/>
          <p:cNvSpPr>
            <a:spLocks noGrp="1"/>
          </p:cNvSpPr>
          <p:nvPr>
            <p:ph type="sldNum" sz="quarter" idx="10"/>
          </p:nvPr>
        </p:nvSpPr>
        <p:spPr/>
        <p:txBody>
          <a:bodyPr/>
          <a:lstStyle/>
          <a:p>
            <a:fld id="{0592159D-FB54-1945-9C81-9DF0A2C3B787}" type="slidenum">
              <a:rPr lang="en-US" smtClean="0"/>
              <a:t>5</a:t>
            </a:fld>
            <a:endParaRPr lang="en-US"/>
          </a:p>
        </p:txBody>
      </p:sp>
    </p:spTree>
    <p:extLst>
      <p:ext uri="{BB962C8B-B14F-4D97-AF65-F5344CB8AC3E}">
        <p14:creationId xmlns:p14="http://schemas.microsoft.com/office/powerpoint/2010/main" val="407431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8E029C-28CC-46DD-B5C3-E3444068A734}" type="slidenum">
              <a:rPr lang="en-GB" smtClean="0"/>
              <a:t>23</a:t>
            </a:fld>
            <a:endParaRPr lang="en-GB"/>
          </a:p>
        </p:txBody>
      </p:sp>
    </p:spTree>
    <p:extLst>
      <p:ext uri="{BB962C8B-B14F-4D97-AF65-F5344CB8AC3E}">
        <p14:creationId xmlns:p14="http://schemas.microsoft.com/office/powerpoint/2010/main" val="1341357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ea typeface="ＭＳ Ｐゴシック" pitchFamily="34" charset="-128"/>
              </a:rPr>
              <a:t>Trapdoor is brilliant for a) memory and b) speaking (repetition with a reason!)  It’s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a:t>
            </a:r>
            <a:endParaRPr lang="en-US" altLang="en-US">
              <a:ea typeface="ＭＳ Ｐゴシック" pitchFamily="34" charset="-128"/>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C4CEA52E-EE26-417C-B6E0-D522F7115E44}" type="slidenum">
              <a:rPr lang="en-US" altLang="en-US" smtClean="0"/>
              <a:pPr eaLnBrk="1" hangingPunct="1">
                <a:spcBef>
                  <a:spcPct val="0"/>
                </a:spcBef>
              </a:pPr>
              <a:t>26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7FD4BBA-5DB9-4C96-B031-A08AA22FA347}" type="datetimeFigureOut">
              <a:rPr lang="en-GB" smtClean="0"/>
              <a:t>11/11/2019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29671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FD4BBA-5DB9-4C96-B031-A08AA22FA347}" type="datetimeFigureOut">
              <a:rPr lang="en-GB" smtClean="0"/>
              <a:t>11/11/2019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222906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FD4BBA-5DB9-4C96-B031-A08AA22FA347}" type="datetimeFigureOut">
              <a:rPr lang="en-GB" smtClean="0"/>
              <a:t>11/11/2019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3860261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FD4BBA-5DB9-4C96-B031-A08AA22FA347}" type="datetimeFigureOut">
              <a:rPr lang="en-GB" smtClean="0"/>
              <a:t>11/11/2019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216816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FD4BBA-5DB9-4C96-B031-A08AA22FA347}" type="datetimeFigureOut">
              <a:rPr lang="en-GB" smtClean="0"/>
              <a:t>11/11/2019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2500481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7FD4BBA-5DB9-4C96-B031-A08AA22FA347}" type="datetimeFigureOut">
              <a:rPr lang="en-GB" smtClean="0"/>
              <a:t>11/11/2019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416334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7FD4BBA-5DB9-4C96-B031-A08AA22FA347}" type="datetimeFigureOut">
              <a:rPr lang="en-GB" smtClean="0"/>
              <a:t>11/11/2019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223932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7FD4BBA-5DB9-4C96-B031-A08AA22FA347}" type="datetimeFigureOut">
              <a:rPr lang="en-GB" smtClean="0"/>
              <a:t>11/11/2019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163604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FD4BBA-5DB9-4C96-B031-A08AA22FA347}" type="datetimeFigureOut">
              <a:rPr lang="en-GB" smtClean="0"/>
              <a:t>11/11/2019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3007143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FD4BBA-5DB9-4C96-B031-A08AA22FA347}" type="datetimeFigureOut">
              <a:rPr lang="en-GB" smtClean="0"/>
              <a:t>11/11/2019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1643075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FD4BBA-5DB9-4C96-B031-A08AA22FA347}" type="datetimeFigureOut">
              <a:rPr lang="en-GB" smtClean="0"/>
              <a:t>11/11/2019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B9C5ED-DA58-41B3-987C-70CE79D6FC8D}" type="slidenum">
              <a:rPr lang="en-GB" smtClean="0"/>
              <a:t>‹#›</a:t>
            </a:fld>
            <a:endParaRPr lang="en-GB"/>
          </a:p>
        </p:txBody>
      </p:sp>
    </p:spTree>
    <p:extLst>
      <p:ext uri="{BB962C8B-B14F-4D97-AF65-F5344CB8AC3E}">
        <p14:creationId xmlns:p14="http://schemas.microsoft.com/office/powerpoint/2010/main" val="4215822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FD4BBA-5DB9-4C96-B031-A08AA22FA347}" type="datetimeFigureOut">
              <a:rPr lang="en-GB" smtClean="0"/>
              <a:t>11/11/2019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9C5ED-DA58-41B3-987C-70CE79D6FC8D}" type="slidenum">
              <a:rPr lang="en-GB" smtClean="0"/>
              <a:t>‹#›</a:t>
            </a:fld>
            <a:endParaRPr lang="en-GB"/>
          </a:p>
        </p:txBody>
      </p:sp>
    </p:spTree>
    <p:extLst>
      <p:ext uri="{BB962C8B-B14F-4D97-AF65-F5344CB8AC3E}">
        <p14:creationId xmlns:p14="http://schemas.microsoft.com/office/powerpoint/2010/main" val="1080049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9.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9.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07/relationships/media" Target="../media/media13.wav"/><Relationship Id="rId7" Type="http://schemas.openxmlformats.org/officeDocument/2006/relationships/image" Target="../media/image18.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7.jpeg"/><Relationship Id="rId5" Type="http://schemas.openxmlformats.org/officeDocument/2006/relationships/slideLayout" Target="../slideLayouts/slideLayout6.xml"/><Relationship Id="rId4" Type="http://schemas.openxmlformats.org/officeDocument/2006/relationships/audio" Target="../media/media13.wav"/><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9.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9.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9.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9.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9.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3.jpe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1.jpeg"/><Relationship Id="rId4" Type="http://schemas.openxmlformats.org/officeDocument/2006/relationships/image" Target="../media/image26.jpe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3.jpeg"/><Relationship Id="rId7"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1.jpeg"/><Relationship Id="rId4" Type="http://schemas.openxmlformats.org/officeDocument/2006/relationships/image" Target="../media/image26.jpeg"/><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8.jpeg"/><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7.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png"/><Relationship Id="rId4" Type="http://schemas.openxmlformats.org/officeDocument/2006/relationships/audio" Target="../media/media2.wav"/><Relationship Id="rId9" Type="http://schemas.openxmlformats.org/officeDocument/2006/relationships/slideLayout" Target="../slideLayouts/slideLayout7.xml"/><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42.jpeg"/><Relationship Id="rId3" Type="http://schemas.openxmlformats.org/officeDocument/2006/relationships/image" Target="../media/image34.png"/><Relationship Id="rId7" Type="http://schemas.openxmlformats.org/officeDocument/2006/relationships/image" Target="../media/image37.jpeg"/><Relationship Id="rId12"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0.jpeg"/><Relationship Id="rId5" Type="http://schemas.openxmlformats.org/officeDocument/2006/relationships/image" Target="../media/image35.jpeg"/><Relationship Id="rId10" Type="http://schemas.openxmlformats.org/officeDocument/2006/relationships/image" Target="../media/image39.jpeg"/><Relationship Id="rId4" Type="http://schemas.openxmlformats.org/officeDocument/2006/relationships/image" Target="../media/image15.jpeg"/><Relationship Id="rId9" Type="http://schemas.openxmlformats.org/officeDocument/2006/relationships/image" Target="../media/image38.jpeg"/><Relationship Id="rId14" Type="http://schemas.openxmlformats.org/officeDocument/2006/relationships/image" Target="../media/image22.jpeg"/></Relationships>
</file>

<file path=ppt/slides/_rels/slide24.xml.rels><?xml version="1.0" encoding="UTF-8" standalone="yes"?>
<Relationships xmlns="http://schemas.openxmlformats.org/package/2006/relationships"><Relationship Id="rId8" Type="http://schemas.openxmlformats.org/officeDocument/2006/relationships/audio" Target="../media/media22.wav"/><Relationship Id="rId3" Type="http://schemas.microsoft.com/office/2007/relationships/media" Target="../media/media20.wav"/><Relationship Id="rId7" Type="http://schemas.microsoft.com/office/2007/relationships/media" Target="../media/media22.wav"/><Relationship Id="rId12" Type="http://schemas.openxmlformats.org/officeDocument/2006/relationships/image" Target="../media/image9.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audio" Target="../media/media21.wav"/><Relationship Id="rId11" Type="http://schemas.openxmlformats.org/officeDocument/2006/relationships/slideLayout" Target="../slideLayouts/slideLayout2.xml"/><Relationship Id="rId5" Type="http://schemas.microsoft.com/office/2007/relationships/media" Target="../media/media21.wav"/><Relationship Id="rId10" Type="http://schemas.openxmlformats.org/officeDocument/2006/relationships/audio" Target="../media/media23.wav"/><Relationship Id="rId4" Type="http://schemas.openxmlformats.org/officeDocument/2006/relationships/audio" Target="../media/media20.wav"/><Relationship Id="rId9" Type="http://schemas.microsoft.com/office/2007/relationships/media" Target="../media/media23.wav"/></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25.wav"/><Relationship Id="rId7"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audio" Target="../media/media26.wav"/><Relationship Id="rId5" Type="http://schemas.microsoft.com/office/2007/relationships/media" Target="../media/media26.wav"/><Relationship Id="rId10" Type="http://schemas.openxmlformats.org/officeDocument/2006/relationships/image" Target="../media/image9.png"/><Relationship Id="rId4" Type="http://schemas.openxmlformats.org/officeDocument/2006/relationships/audio" Target="../media/media25.wav"/><Relationship Id="rId9"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8.jpeg"/><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7.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6.png"/><Relationship Id="rId5" Type="http://schemas.microsoft.com/office/2007/relationships/media" Target="../media/media3.wav"/><Relationship Id="rId10" Type="http://schemas.openxmlformats.org/officeDocument/2006/relationships/image" Target="../media/image5.png"/><Relationship Id="rId4" Type="http://schemas.openxmlformats.org/officeDocument/2006/relationships/audio" Target="../media/media2.wav"/><Relationship Id="rId9" Type="http://schemas.openxmlformats.org/officeDocument/2006/relationships/slideLayout" Target="../slideLayouts/slideLayout7.xm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9.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9.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9.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9.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latform 93/4 from 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28" y="764704"/>
            <a:ext cx="8582025" cy="5057775"/>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947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 y="692696"/>
            <a:ext cx="8229600" cy="1143000"/>
          </a:xfrm>
        </p:spPr>
        <p:txBody>
          <a:bodyPr/>
          <a:lstStyle/>
          <a:p>
            <a:r>
              <a:rPr lang="en-GB" dirty="0">
                <a:latin typeface="Comic Sans MS" panose="030F0702030302020204" pitchFamily="66" charset="0"/>
              </a:rPr>
              <a:t>un sandwich</a:t>
            </a:r>
          </a:p>
        </p:txBody>
      </p:sp>
      <p:pic>
        <p:nvPicPr>
          <p:cNvPr id="10244" name="Picture 4" descr="Image result for harry potter sandwic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2047844"/>
            <a:ext cx="4032448" cy="3384376"/>
          </a:xfrm>
          <a:prstGeom prst="rect">
            <a:avLst/>
          </a:prstGeom>
          <a:noFill/>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4248" y="764704"/>
            <a:ext cx="812800" cy="812800"/>
          </a:xfrm>
          <a:prstGeom prst="rect">
            <a:avLst/>
          </a:prstGeom>
        </p:spPr>
      </p:pic>
    </p:spTree>
    <p:extLst>
      <p:ext uri="{BB962C8B-B14F-4D97-AF65-F5344CB8AC3E}">
        <p14:creationId xmlns:p14="http://schemas.microsoft.com/office/powerpoint/2010/main" val="397785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haparral Pro" pitchFamily="18" charset="0"/>
              </a:rPr>
              <a:t>une </a:t>
            </a:r>
            <a:r>
              <a:rPr lang="en-GB" dirty="0" err="1">
                <a:latin typeface="Chaparral Pro" pitchFamily="18" charset="0"/>
              </a:rPr>
              <a:t>limonade</a:t>
            </a:r>
            <a:endParaRPr lang="en-GB" dirty="0">
              <a:latin typeface="Chaparral Pro" pitchFamily="18" charset="0"/>
            </a:endParaRPr>
          </a:p>
        </p:txBody>
      </p:sp>
      <p:pic>
        <p:nvPicPr>
          <p:cNvPr id="1126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124744"/>
            <a:ext cx="7081481" cy="5378341"/>
          </a:xfrm>
          <a:prstGeom prst="rect">
            <a:avLst/>
          </a:prstGeom>
          <a:noFill/>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6256" y="260648"/>
            <a:ext cx="812800" cy="812800"/>
          </a:xfrm>
          <a:prstGeom prst="rect">
            <a:avLst/>
          </a:prstGeom>
        </p:spPr>
      </p:pic>
    </p:spTree>
    <p:extLst>
      <p:ext uri="{BB962C8B-B14F-4D97-AF65-F5344CB8AC3E}">
        <p14:creationId xmlns:p14="http://schemas.microsoft.com/office/powerpoint/2010/main" val="1231952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Angela\AppData\Local\Microsoft\Windows\Temporary Internet Files\Content.IE5\O0FW4AOQ\titanium_drinking_straw_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308959">
            <a:off x="5837373" y="822007"/>
            <a:ext cx="1214691" cy="12146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ngela\AppData\Local\Microsoft\Windows\Temporary Internet Files\Content.IE5\O0FW4AOQ\apple-juice-camera[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864655">
            <a:off x="2180244" y="838562"/>
            <a:ext cx="1238300" cy="1238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504" y="188640"/>
            <a:ext cx="4032448" cy="864096"/>
          </a:xfrm>
        </p:spPr>
        <p:txBody>
          <a:bodyPr>
            <a:normAutofit/>
          </a:bodyPr>
          <a:lstStyle/>
          <a:p>
            <a:r>
              <a:rPr lang="en-GB" sz="3200" dirty="0">
                <a:latin typeface="Chaparral Pro" pitchFamily="18" charset="0"/>
              </a:rPr>
              <a:t>un jus de </a:t>
            </a:r>
            <a:r>
              <a:rPr lang="en-GB" sz="3200" dirty="0" err="1">
                <a:latin typeface="Chaparral Pro" pitchFamily="18" charset="0"/>
              </a:rPr>
              <a:t>pomme</a:t>
            </a:r>
            <a:endParaRPr lang="en-GB" sz="3200" dirty="0">
              <a:latin typeface="Chaparral Pro" pitchFamily="18" charset="0"/>
            </a:endParaRPr>
          </a:p>
        </p:txBody>
      </p:sp>
      <p:pic>
        <p:nvPicPr>
          <p:cNvPr id="12290" name="Picture 2" descr="Image result for potion bottle harry pot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3728" y="2204864"/>
            <a:ext cx="4897388" cy="40995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04048" y="314934"/>
            <a:ext cx="3284649" cy="584775"/>
          </a:xfrm>
          <a:prstGeom prst="rect">
            <a:avLst/>
          </a:prstGeom>
          <a:noFill/>
        </p:spPr>
        <p:txBody>
          <a:bodyPr wrap="square" rtlCol="0">
            <a:spAutoFit/>
          </a:bodyPr>
          <a:lstStyle/>
          <a:p>
            <a:r>
              <a:rPr lang="en-GB" sz="3200" dirty="0">
                <a:latin typeface="Chaparral Pro" pitchFamily="18" charset="0"/>
              </a:rPr>
              <a:t>un jus </a:t>
            </a:r>
            <a:r>
              <a:rPr lang="en-GB" sz="3200" dirty="0" err="1">
                <a:latin typeface="Chaparral Pro" pitchFamily="18" charset="0"/>
              </a:rPr>
              <a:t>d’orange</a:t>
            </a:r>
            <a:endParaRPr lang="en-GB" sz="3200" dirty="0">
              <a:latin typeface="Chaparral Pro" pitchFamily="18" charset="0"/>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9592" y="1196752"/>
            <a:ext cx="812800" cy="812800"/>
          </a:xfrm>
          <a:prstGeom prst="rect">
            <a:avLst/>
          </a:prstGeom>
        </p:spPr>
      </p:pic>
      <p:pic>
        <p:nvPicPr>
          <p:cNvPr id="5" name="Sound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164288" y="980728"/>
            <a:ext cx="812800" cy="812800"/>
          </a:xfrm>
          <a:prstGeom prst="rect">
            <a:avLst/>
          </a:prstGeom>
        </p:spPr>
      </p:pic>
    </p:spTree>
    <p:extLst>
      <p:ext uri="{BB962C8B-B14F-4D97-AF65-F5344CB8AC3E}">
        <p14:creationId xmlns:p14="http://schemas.microsoft.com/office/powerpoint/2010/main" val="1495022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0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du lait</a:t>
            </a:r>
          </a:p>
        </p:txBody>
      </p:sp>
      <p:pic>
        <p:nvPicPr>
          <p:cNvPr id="14338" name="Picture 2" descr="Image result for mi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96752"/>
            <a:ext cx="7069560" cy="5306773"/>
          </a:xfrm>
          <a:prstGeom prst="rect">
            <a:avLst/>
          </a:prstGeom>
          <a:noFill/>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176" y="332656"/>
            <a:ext cx="812800" cy="812800"/>
          </a:xfrm>
          <a:prstGeom prst="rect">
            <a:avLst/>
          </a:prstGeom>
        </p:spPr>
      </p:pic>
    </p:spTree>
    <p:extLst>
      <p:ext uri="{BB962C8B-B14F-4D97-AF65-F5344CB8AC3E}">
        <p14:creationId xmlns:p14="http://schemas.microsoft.com/office/powerpoint/2010/main" val="3615842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un milk-shake</a:t>
            </a:r>
          </a:p>
        </p:txBody>
      </p:sp>
      <p:pic>
        <p:nvPicPr>
          <p:cNvPr id="15362" name="Picture 2" descr="Image result for harry potter milkshak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624769"/>
            <a:ext cx="5688632" cy="3978486"/>
          </a:xfrm>
          <a:prstGeom prst="rect">
            <a:avLst/>
          </a:prstGeom>
          <a:noFill/>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2280" y="332656"/>
            <a:ext cx="812800" cy="812800"/>
          </a:xfrm>
          <a:prstGeom prst="rect">
            <a:avLst/>
          </a:prstGeom>
        </p:spPr>
      </p:pic>
    </p:spTree>
    <p:extLst>
      <p:ext uri="{BB962C8B-B14F-4D97-AF65-F5344CB8AC3E}">
        <p14:creationId xmlns:p14="http://schemas.microsoft.com/office/powerpoint/2010/main" val="777910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des bonbons </a:t>
            </a:r>
            <a:r>
              <a:rPr lang="en-GB" dirty="0" err="1">
                <a:latin typeface="Comic Sans MS" panose="030F0702030302020204" pitchFamily="66" charset="0"/>
              </a:rPr>
              <a:t>explosifs</a:t>
            </a:r>
            <a:endParaRPr lang="en-GB" dirty="0">
              <a:latin typeface="Comic Sans MS" panose="030F0702030302020204" pitchFamily="66" charset="0"/>
            </a:endParaRPr>
          </a:p>
        </p:txBody>
      </p:sp>
      <p:pic>
        <p:nvPicPr>
          <p:cNvPr id="13314" name="Picture 2" descr="Image result for exploding sweets harry po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556792"/>
            <a:ext cx="4609616" cy="4609616"/>
          </a:xfrm>
          <a:prstGeom prst="rect">
            <a:avLst/>
          </a:prstGeom>
          <a:noFill/>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1844824"/>
            <a:ext cx="812800" cy="812800"/>
          </a:xfrm>
          <a:prstGeom prst="rect">
            <a:avLst/>
          </a:prstGeom>
        </p:spPr>
      </p:pic>
    </p:spTree>
    <p:extLst>
      <p:ext uri="{BB962C8B-B14F-4D97-AF65-F5344CB8AC3E}">
        <p14:creationId xmlns:p14="http://schemas.microsoft.com/office/powerpoint/2010/main" val="450877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result for harry potter vegeta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5781" y="1988840"/>
            <a:ext cx="5788422"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59632" y="1161618"/>
            <a:ext cx="6480720" cy="646331"/>
          </a:xfrm>
          <a:prstGeom prst="rect">
            <a:avLst/>
          </a:prstGeom>
          <a:noFill/>
        </p:spPr>
        <p:txBody>
          <a:bodyPr wrap="square" rtlCol="0">
            <a:spAutoFit/>
          </a:bodyPr>
          <a:lstStyle/>
          <a:p>
            <a:pPr algn="ctr"/>
            <a:r>
              <a:rPr lang="en-GB" sz="3600" dirty="0">
                <a:latin typeface="Comic Sans MS" panose="030F0702030302020204" pitchFamily="66" charset="0"/>
              </a:rPr>
              <a:t>des légumes et des fruits</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476672"/>
            <a:ext cx="812800" cy="812800"/>
          </a:xfrm>
          <a:prstGeom prst="rect">
            <a:avLst/>
          </a:prstGeom>
        </p:spPr>
      </p:pic>
    </p:spTree>
    <p:extLst>
      <p:ext uri="{BB962C8B-B14F-4D97-AF65-F5344CB8AC3E}">
        <p14:creationId xmlns:p14="http://schemas.microsoft.com/office/powerpoint/2010/main" val="1885669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2492896"/>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french speech bubb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Image result for french speech bubbl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Image result for french speech bubble"/>
          <p:cNvSpPr>
            <a:spLocks noChangeAspect="1" noChangeArrowheads="1"/>
          </p:cNvSpPr>
          <p:nvPr/>
        </p:nvSpPr>
        <p:spPr bwMode="auto">
          <a:xfrm>
            <a:off x="1979712"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Image result for french speech bubbl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9466" name="Picture 10"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982607"/>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20570504">
            <a:off x="2221555" y="2391477"/>
            <a:ext cx="1435845" cy="1077218"/>
          </a:xfrm>
          <a:prstGeom prst="rect">
            <a:avLst/>
          </a:prstGeom>
          <a:noFill/>
        </p:spPr>
        <p:txBody>
          <a:bodyPr wrap="square" rtlCol="0">
            <a:spAutoFit/>
          </a:bodyPr>
          <a:lstStyle/>
          <a:p>
            <a:r>
              <a:rPr lang="en-GB" sz="3200" b="1" dirty="0" err="1">
                <a:latin typeface="Comic Sans MS" panose="030F0702030302020204" pitchFamily="66" charset="0"/>
              </a:rPr>
              <a:t>S’il</a:t>
            </a:r>
            <a:r>
              <a:rPr lang="en-GB" sz="3200" b="1" dirty="0">
                <a:latin typeface="Comic Sans MS" panose="030F0702030302020204" pitchFamily="66" charset="0"/>
              </a:rPr>
              <a:t> </a:t>
            </a:r>
            <a:r>
              <a:rPr lang="en-GB" sz="3200" b="1" dirty="0" err="1">
                <a:latin typeface="Comic Sans MS" panose="030F0702030302020204" pitchFamily="66" charset="0"/>
              </a:rPr>
              <a:t>te</a:t>
            </a:r>
            <a:r>
              <a:rPr lang="en-GB" sz="3200" b="1" dirty="0">
                <a:latin typeface="Comic Sans MS" panose="030F0702030302020204" pitchFamily="66" charset="0"/>
              </a:rPr>
              <a:t> </a:t>
            </a:r>
            <a:r>
              <a:rPr lang="en-GB" sz="3200" b="1" dirty="0" err="1">
                <a:latin typeface="Comic Sans MS" panose="030F0702030302020204" pitchFamily="66" charset="0"/>
              </a:rPr>
              <a:t>plaît</a:t>
            </a:r>
            <a:r>
              <a:rPr lang="en-GB" sz="3200" b="1" dirty="0">
                <a:latin typeface="Comic Sans MS" panose="030F0702030302020204" pitchFamily="66" charset="0"/>
              </a:rPr>
              <a:t>.</a:t>
            </a:r>
          </a:p>
        </p:txBody>
      </p:sp>
      <p:sp>
        <p:nvSpPr>
          <p:cNvPr id="7" name="TextBox 6"/>
          <p:cNvSpPr txBox="1"/>
          <p:nvPr/>
        </p:nvSpPr>
        <p:spPr>
          <a:xfrm>
            <a:off x="1691680" y="692696"/>
            <a:ext cx="5282215" cy="584775"/>
          </a:xfrm>
          <a:prstGeom prst="rect">
            <a:avLst/>
          </a:prstGeom>
          <a:noFill/>
        </p:spPr>
        <p:txBody>
          <a:bodyPr wrap="none" rtlCol="0">
            <a:spAutoFit/>
          </a:bodyPr>
          <a:lstStyle/>
          <a:p>
            <a:r>
              <a:rPr lang="en-GB" sz="3200" dirty="0">
                <a:latin typeface="Comic Sans MS" panose="030F0702030302020204" pitchFamily="66" charset="0"/>
              </a:rPr>
              <a:t>Don’t forget to say </a:t>
            </a:r>
            <a:r>
              <a:rPr lang="en-GB" sz="3200" b="1" dirty="0">
                <a:latin typeface="Comic Sans MS" panose="030F0702030302020204" pitchFamily="66" charset="0"/>
              </a:rPr>
              <a:t>please!</a:t>
            </a:r>
            <a:endParaRPr lang="en-GB" sz="3200" dirty="0">
              <a:latin typeface="Comic Sans MS" panose="030F0702030302020204" pitchFamily="66" charset="0"/>
            </a:endParaRPr>
          </a:p>
        </p:txBody>
      </p:sp>
      <p:sp>
        <p:nvSpPr>
          <p:cNvPr id="10" name="TextBox 9"/>
          <p:cNvSpPr txBox="1"/>
          <p:nvPr/>
        </p:nvSpPr>
        <p:spPr>
          <a:xfrm rot="20570504">
            <a:off x="5965973" y="3658635"/>
            <a:ext cx="1435845" cy="1569660"/>
          </a:xfrm>
          <a:prstGeom prst="rect">
            <a:avLst/>
          </a:prstGeom>
          <a:noFill/>
        </p:spPr>
        <p:txBody>
          <a:bodyPr wrap="square" rtlCol="0">
            <a:spAutoFit/>
          </a:bodyPr>
          <a:lstStyle/>
          <a:p>
            <a:r>
              <a:rPr lang="en-GB" sz="3200" b="1" dirty="0" err="1">
                <a:latin typeface="Comic Sans MS" panose="030F0702030302020204" pitchFamily="66" charset="0"/>
              </a:rPr>
              <a:t>S’il</a:t>
            </a:r>
            <a:r>
              <a:rPr lang="en-GB" sz="3200" b="1" dirty="0">
                <a:latin typeface="Comic Sans MS" panose="030F0702030302020204" pitchFamily="66" charset="0"/>
              </a:rPr>
              <a:t> </a:t>
            </a:r>
            <a:r>
              <a:rPr lang="en-GB" sz="3200" b="1" dirty="0" err="1">
                <a:latin typeface="Comic Sans MS" panose="030F0702030302020204" pitchFamily="66" charset="0"/>
              </a:rPr>
              <a:t>vous</a:t>
            </a:r>
            <a:r>
              <a:rPr lang="en-GB" sz="3200" b="1" dirty="0">
                <a:latin typeface="Comic Sans MS" panose="030F0702030302020204" pitchFamily="66" charset="0"/>
              </a:rPr>
              <a:t> </a:t>
            </a:r>
            <a:r>
              <a:rPr lang="en-GB" sz="3200" b="1" dirty="0" err="1">
                <a:latin typeface="Comic Sans MS" panose="030F0702030302020204" pitchFamily="66" charset="0"/>
              </a:rPr>
              <a:t>plaît</a:t>
            </a:r>
            <a:r>
              <a:rPr lang="en-GB" sz="3200" b="1" dirty="0">
                <a:latin typeface="Comic Sans MS" panose="030F0702030302020204" pitchFamily="66" charset="0"/>
              </a:rPr>
              <a:t>.</a:t>
            </a:r>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2080" y="1772816"/>
            <a:ext cx="812800" cy="812800"/>
          </a:xfrm>
          <a:prstGeom prst="rect">
            <a:avLst/>
          </a:prstGeom>
        </p:spPr>
      </p:pic>
    </p:spTree>
    <p:extLst>
      <p:ext uri="{BB962C8B-B14F-4D97-AF65-F5344CB8AC3E}">
        <p14:creationId xmlns:p14="http://schemas.microsoft.com/office/powerpoint/2010/main" val="17463508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3"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143000"/>
          </a:xfrm>
        </p:spPr>
        <p:txBody>
          <a:bodyPr>
            <a:normAutofit fontScale="90000"/>
          </a:bodyPr>
          <a:lstStyle/>
          <a:p>
            <a:r>
              <a:rPr lang="en-GB" sz="2400" dirty="0">
                <a:solidFill>
                  <a:srgbClr val="7030A0"/>
                </a:solidFill>
                <a:latin typeface="SketchFlow Print" panose="02000000000000000000" pitchFamily="2" charset="0"/>
              </a:rPr>
              <a:t>les élèves  </a:t>
            </a:r>
            <a:r>
              <a:rPr lang="en-GB" sz="2400" dirty="0" smtClean="0">
                <a:solidFill>
                  <a:srgbClr val="7030A0"/>
                </a:solidFill>
                <a:latin typeface="SketchFlow Print" panose="02000000000000000000" pitchFamily="2" charset="0"/>
              </a:rPr>
              <a:t> </a:t>
            </a:r>
            <a:r>
              <a:rPr lang="en-GB" sz="2400" dirty="0" smtClean="0">
                <a:latin typeface="SketchFlow Print" panose="02000000000000000000" pitchFamily="2" charset="0"/>
              </a:rPr>
              <a:t> </a:t>
            </a:r>
            <a:r>
              <a:rPr lang="en-GB" sz="3600" b="1" u="sng" dirty="0">
                <a:latin typeface="Comic Sans MS" panose="030F0702030302020204" pitchFamily="66" charset="0"/>
              </a:rPr>
              <a:t>Beat the Teacher</a:t>
            </a:r>
            <a:r>
              <a:rPr lang="en-GB" sz="3600" b="1" dirty="0">
                <a:latin typeface="Comic Sans MS" panose="030F0702030302020204" pitchFamily="66" charset="0"/>
              </a:rPr>
              <a:t> </a:t>
            </a:r>
            <a:r>
              <a:rPr lang="en-GB" sz="3600" b="1" dirty="0" smtClean="0">
                <a:latin typeface="Comic Sans MS" panose="030F0702030302020204" pitchFamily="66" charset="0"/>
              </a:rPr>
              <a:t>! </a:t>
            </a:r>
            <a:r>
              <a:rPr lang="en-GB" sz="3600" dirty="0" smtClean="0">
                <a:latin typeface="Comic Sans MS" panose="030F0702030302020204" pitchFamily="66" charset="0"/>
              </a:rPr>
              <a:t>	</a:t>
            </a:r>
            <a:r>
              <a:rPr lang="en-GB" sz="2700" dirty="0" smtClean="0">
                <a:solidFill>
                  <a:srgbClr val="7030A0"/>
                </a:solidFill>
                <a:latin typeface="SketchFlow Print" panose="02000000000000000000" pitchFamily="2" charset="0"/>
              </a:rPr>
              <a:t>le </a:t>
            </a:r>
            <a:r>
              <a:rPr lang="en-GB" sz="2700" dirty="0">
                <a:solidFill>
                  <a:srgbClr val="7030A0"/>
                </a:solidFill>
                <a:latin typeface="SketchFlow Print" panose="02000000000000000000" pitchFamily="2" charset="0"/>
              </a:rPr>
              <a:t>Prof </a:t>
            </a:r>
            <a:r>
              <a:rPr lang="en-GB" sz="2700" dirty="0" smtClean="0">
                <a:solidFill>
                  <a:srgbClr val="7030A0"/>
                </a:solidFill>
                <a:latin typeface="SketchFlow Print" panose="02000000000000000000" pitchFamily="2" charset="0"/>
              </a:rPr>
              <a:t>  </a:t>
            </a:r>
            <a:br>
              <a:rPr lang="en-GB" sz="2700" dirty="0" smtClean="0">
                <a:solidFill>
                  <a:srgbClr val="7030A0"/>
                </a:solidFill>
                <a:latin typeface="SketchFlow Print" panose="02000000000000000000" pitchFamily="2" charset="0"/>
              </a:rPr>
            </a:br>
            <a:r>
              <a:rPr lang="en-GB" sz="2700" dirty="0" smtClean="0">
                <a:solidFill>
                  <a:srgbClr val="7030A0"/>
                </a:solidFill>
                <a:latin typeface="SketchFlow Print" panose="02000000000000000000" pitchFamily="2" charset="0"/>
              </a:rPr>
              <a:t>III					   		IIII</a:t>
            </a:r>
            <a:r>
              <a:rPr lang="en-GB" sz="2700" dirty="0">
                <a:solidFill>
                  <a:srgbClr val="7030A0"/>
                </a:solidFill>
                <a:latin typeface="SketchFlow Print" panose="02000000000000000000" pitchFamily="2" charset="0"/>
              </a:rPr>
              <a:t/>
            </a:r>
            <a:br>
              <a:rPr lang="en-GB" sz="2700" dirty="0">
                <a:solidFill>
                  <a:srgbClr val="7030A0"/>
                </a:solidFill>
                <a:latin typeface="SketchFlow Print" panose="02000000000000000000" pitchFamily="2" charset="0"/>
              </a:rPr>
            </a:br>
            <a:r>
              <a:rPr lang="en-GB" sz="2700" dirty="0"/>
              <a:t>                                                                              </a:t>
            </a:r>
          </a:p>
        </p:txBody>
      </p:sp>
      <p:sp>
        <p:nvSpPr>
          <p:cNvPr id="3" name="Content Placeholder 2"/>
          <p:cNvSpPr>
            <a:spLocks noGrp="1"/>
          </p:cNvSpPr>
          <p:nvPr>
            <p:ph idx="1"/>
          </p:nvPr>
        </p:nvSpPr>
        <p:spPr>
          <a:xfrm>
            <a:off x="395536" y="1772816"/>
            <a:ext cx="8229600" cy="4525963"/>
          </a:xfrm>
        </p:spPr>
        <p:txBody>
          <a:bodyPr>
            <a:normAutofit fontScale="62500" lnSpcReduction="20000"/>
          </a:bodyPr>
          <a:lstStyle/>
          <a:p>
            <a:pPr marL="0" indent="0">
              <a:buNone/>
            </a:pPr>
            <a:r>
              <a:rPr lang="en-US" dirty="0">
                <a:latin typeface="Comic Sans MS" panose="030F0702030302020204" pitchFamily="66" charset="0"/>
              </a:rPr>
              <a:t>On the next slide there are pictures with words.</a:t>
            </a:r>
          </a:p>
          <a:p>
            <a:pPr marL="0" indent="0">
              <a:buNone/>
            </a:pPr>
            <a:endParaRPr lang="en-US" dirty="0">
              <a:latin typeface="Comic Sans MS" panose="030F0702030302020204" pitchFamily="66" charset="0"/>
            </a:endParaRPr>
          </a:p>
          <a:p>
            <a:pPr marL="514350" indent="-514350">
              <a:buFont typeface="+mj-lt"/>
              <a:buAutoNum type="arabicPeriod"/>
            </a:pPr>
            <a:r>
              <a:rPr lang="en-US" dirty="0">
                <a:latin typeface="Comic Sans MS" panose="030F0702030302020204" pitchFamily="66" charset="0"/>
              </a:rPr>
              <a:t>Point at the word and say it in the target language.  </a:t>
            </a:r>
          </a:p>
          <a:p>
            <a:pPr marL="514350" indent="-514350">
              <a:buAutoNum type="arabicPeriod"/>
            </a:pPr>
            <a:endParaRPr lang="en-US" dirty="0">
              <a:latin typeface="Comic Sans MS" panose="030F0702030302020204" pitchFamily="66" charset="0"/>
            </a:endParaRPr>
          </a:p>
          <a:p>
            <a:pPr marL="514350" indent="-514350">
              <a:buFont typeface="+mj-lt"/>
              <a:buAutoNum type="arabicPeriod"/>
            </a:pPr>
            <a:r>
              <a:rPr lang="en-US" dirty="0">
                <a:latin typeface="Comic Sans MS" panose="030F0702030302020204" pitchFamily="66" charset="0"/>
              </a:rPr>
              <a:t>Pupils should repeat it after you.  </a:t>
            </a:r>
          </a:p>
          <a:p>
            <a:pPr marL="514350" indent="-514350">
              <a:buFont typeface="+mj-lt"/>
              <a:buAutoNum type="arabicPeriod"/>
            </a:pPr>
            <a:endParaRPr lang="en-US" dirty="0">
              <a:latin typeface="Comic Sans MS" panose="030F0702030302020204" pitchFamily="66" charset="0"/>
            </a:endParaRPr>
          </a:p>
          <a:p>
            <a:pPr marL="514350" indent="-514350">
              <a:buFont typeface="+mj-lt"/>
              <a:buAutoNum type="arabicPeriod"/>
            </a:pPr>
            <a:r>
              <a:rPr lang="en-US" dirty="0">
                <a:latin typeface="Comic Sans MS" panose="030F0702030302020204" pitchFamily="66" charset="0"/>
              </a:rPr>
              <a:t>Now use the slide with pictures </a:t>
            </a:r>
            <a:r>
              <a:rPr lang="en-US" dirty="0" smtClean="0">
                <a:latin typeface="Comic Sans MS" panose="030F0702030302020204" pitchFamily="66" charset="0"/>
              </a:rPr>
              <a:t>only (print off the one with words to use as a prompt). </a:t>
            </a:r>
            <a:r>
              <a:rPr lang="en-US" dirty="0">
                <a:latin typeface="Comic Sans MS" panose="030F0702030302020204" pitchFamily="66" charset="0"/>
              </a:rPr>
              <a:t>Point at the word and say it in the target language. </a:t>
            </a:r>
            <a:r>
              <a:rPr lang="en-US" dirty="0" smtClean="0">
                <a:latin typeface="Comic Sans MS" panose="030F0702030302020204" pitchFamily="66" charset="0"/>
              </a:rPr>
              <a:t>Pupils repeat the word as before.</a:t>
            </a:r>
            <a:endParaRPr lang="en-US" dirty="0">
              <a:latin typeface="Comic Sans MS" panose="030F0702030302020204" pitchFamily="66" charset="0"/>
            </a:endParaRPr>
          </a:p>
          <a:p>
            <a:pPr marL="514350" indent="-514350">
              <a:buAutoNum type="arabicPeriod"/>
            </a:pPr>
            <a:endParaRPr lang="en-US" dirty="0">
              <a:latin typeface="Comic Sans MS" panose="030F0702030302020204" pitchFamily="66" charset="0"/>
            </a:endParaRPr>
          </a:p>
          <a:p>
            <a:pPr marL="514350" indent="-514350">
              <a:buFont typeface="+mj-lt"/>
              <a:buAutoNum type="arabicPeriod"/>
            </a:pPr>
            <a:r>
              <a:rPr lang="en-US" dirty="0" smtClean="0">
                <a:latin typeface="Comic Sans MS" panose="030F0702030302020204" pitchFamily="66" charset="0"/>
              </a:rPr>
              <a:t>At </a:t>
            </a:r>
            <a:r>
              <a:rPr lang="en-US" dirty="0">
                <a:latin typeface="Comic Sans MS" panose="030F0702030302020204" pitchFamily="66" charset="0"/>
              </a:rPr>
              <a:t>some point you say the wrong word (on purpose, of course!).  Pupils must remain quiet to win a point.  If there is a peep, then the teacher gets the point</a:t>
            </a:r>
            <a:r>
              <a:rPr lang="en-US" dirty="0"/>
              <a:t>. </a:t>
            </a:r>
            <a:r>
              <a:rPr lang="en-US" sz="3100" dirty="0">
                <a:latin typeface="Comic Sans MS" panose="030F0702030302020204" pitchFamily="66" charset="0"/>
              </a:rPr>
              <a:t> Play first to 5 wins!</a:t>
            </a:r>
            <a:endParaRPr lang="en-GB" sz="3100" dirty="0">
              <a:latin typeface="Comic Sans MS" panose="030F0702030302020204" pitchFamily="66" charset="0"/>
            </a:endParaRPr>
          </a:p>
        </p:txBody>
      </p:sp>
    </p:spTree>
    <p:extLst>
      <p:ext uri="{BB962C8B-B14F-4D97-AF65-F5344CB8AC3E}">
        <p14:creationId xmlns:p14="http://schemas.microsoft.com/office/powerpoint/2010/main" val="6202073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Image result for harry eating a chocolate fr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0118" y="2204864"/>
            <a:ext cx="1352568" cy="15028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arry Potter Cookies - I like how the ribbon cutter was used for the scarves!  Awes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530" y="186903"/>
            <a:ext cx="2718663" cy="18124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7029" y="146281"/>
            <a:ext cx="1262457" cy="18936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mil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4670" y="174293"/>
            <a:ext cx="2129517" cy="1598524"/>
          </a:xfrm>
          <a:prstGeom prst="rect">
            <a:avLst/>
          </a:prstGeom>
          <a:noFill/>
          <a:extLst>
            <a:ext uri="{909E8E84-426E-40DD-AFC4-6F175D3DCCD1}">
              <a14:hiddenFill xmlns:a14="http://schemas.microsoft.com/office/drawing/2010/main">
                <a:solidFill>
                  <a:srgbClr val="FFFFFF"/>
                </a:solidFill>
              </a14:hiddenFill>
            </a:ext>
          </a:extLst>
        </p:spPr>
      </p:pic>
      <p:pic>
        <p:nvPicPr>
          <p:cNvPr id="6332" name="Picture 1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1519" y="4395472"/>
            <a:ext cx="1989124" cy="209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descr="Image result for harry potter cak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0118" y="4289495"/>
            <a:ext cx="1494203" cy="21094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exploding sweets harry pot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5937" y="2319793"/>
            <a:ext cx="1810362" cy="181036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90" descr="Image result for harry potter vegetab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192" descr="Image result for harry potter vegetabl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94" descr="Image result for harry potter vegetabl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340" name="Picture 196" descr="Image result for harry potter vegetabl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19123" y="2091045"/>
            <a:ext cx="1927664" cy="1607672"/>
          </a:xfrm>
          <a:prstGeom prst="rect">
            <a:avLst/>
          </a:prstGeom>
          <a:noFill/>
          <a:extLst>
            <a:ext uri="{909E8E84-426E-40DD-AFC4-6F175D3DCCD1}">
              <a14:hiddenFill xmlns:a14="http://schemas.microsoft.com/office/drawing/2010/main">
                <a:solidFill>
                  <a:srgbClr val="FFFFFF"/>
                </a:solidFill>
              </a14:hiddenFill>
            </a:ext>
          </a:extLst>
        </p:spPr>
      </p:pic>
      <p:pic>
        <p:nvPicPr>
          <p:cNvPr id="6342" name="Picture 198" descr="Image result for harry potter frui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240" y="4295015"/>
            <a:ext cx="2103944" cy="210394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035530" y="3611960"/>
            <a:ext cx="2701216" cy="369332"/>
          </a:xfrm>
          <a:prstGeom prst="rect">
            <a:avLst/>
          </a:prstGeom>
          <a:noFill/>
        </p:spPr>
        <p:txBody>
          <a:bodyPr wrap="square" rtlCol="0">
            <a:spAutoFit/>
          </a:bodyPr>
          <a:lstStyle/>
          <a:p>
            <a:pPr algn="ctr"/>
            <a:r>
              <a:rPr lang="en-GB" dirty="0">
                <a:latin typeface="Comic Sans MS" panose="030F0702030302020204" pitchFamily="66" charset="0"/>
              </a:rPr>
              <a:t>du chocolat</a:t>
            </a:r>
          </a:p>
        </p:txBody>
      </p:sp>
      <p:sp>
        <p:nvSpPr>
          <p:cNvPr id="5" name="Rectangle 4"/>
          <p:cNvSpPr/>
          <p:nvPr/>
        </p:nvSpPr>
        <p:spPr>
          <a:xfrm>
            <a:off x="6660232" y="1635491"/>
            <a:ext cx="1465466" cy="369332"/>
          </a:xfrm>
          <a:prstGeom prst="rect">
            <a:avLst/>
          </a:prstGeom>
        </p:spPr>
        <p:txBody>
          <a:bodyPr wrap="none">
            <a:spAutoFit/>
          </a:bodyPr>
          <a:lstStyle/>
          <a:p>
            <a:r>
              <a:rPr lang="en-GB" dirty="0">
                <a:latin typeface="Comic Sans MS" panose="030F0702030302020204" pitchFamily="66" charset="0"/>
              </a:rPr>
              <a:t>des biscuits</a:t>
            </a:r>
          </a:p>
        </p:txBody>
      </p:sp>
      <p:sp>
        <p:nvSpPr>
          <p:cNvPr id="6" name="Rectangle 5"/>
          <p:cNvSpPr/>
          <p:nvPr/>
        </p:nvSpPr>
        <p:spPr>
          <a:xfrm>
            <a:off x="4604920" y="1266159"/>
            <a:ext cx="864339" cy="369332"/>
          </a:xfrm>
          <a:prstGeom prst="rect">
            <a:avLst/>
          </a:prstGeom>
        </p:spPr>
        <p:txBody>
          <a:bodyPr wrap="none">
            <a:spAutoFit/>
          </a:bodyPr>
          <a:lstStyle/>
          <a:p>
            <a:r>
              <a:rPr lang="en-GB" dirty="0">
                <a:solidFill>
                  <a:schemeClr val="bg1"/>
                </a:solidFill>
                <a:latin typeface="Comic Sans MS" panose="030F0702030302020204" pitchFamily="66" charset="0"/>
              </a:rPr>
              <a:t>du lait</a:t>
            </a:r>
          </a:p>
        </p:txBody>
      </p:sp>
      <p:sp>
        <p:nvSpPr>
          <p:cNvPr id="7" name="Rectangle 6"/>
          <p:cNvSpPr/>
          <p:nvPr/>
        </p:nvSpPr>
        <p:spPr>
          <a:xfrm>
            <a:off x="460375" y="3264039"/>
            <a:ext cx="1566454" cy="369332"/>
          </a:xfrm>
          <a:prstGeom prst="rect">
            <a:avLst/>
          </a:prstGeom>
        </p:spPr>
        <p:txBody>
          <a:bodyPr wrap="none">
            <a:spAutoFit/>
          </a:bodyPr>
          <a:lstStyle/>
          <a:p>
            <a:r>
              <a:rPr lang="en-GB" dirty="0">
                <a:latin typeface="Comic Sans MS" panose="030F0702030302020204" pitchFamily="66" charset="0"/>
              </a:rPr>
              <a:t>des bonbons </a:t>
            </a:r>
          </a:p>
        </p:txBody>
      </p:sp>
      <p:sp>
        <p:nvSpPr>
          <p:cNvPr id="8" name="Rectangle 7"/>
          <p:cNvSpPr/>
          <p:nvPr/>
        </p:nvSpPr>
        <p:spPr>
          <a:xfrm>
            <a:off x="4211960" y="6398959"/>
            <a:ext cx="1596912" cy="400110"/>
          </a:xfrm>
          <a:prstGeom prst="rect">
            <a:avLst/>
          </a:prstGeom>
        </p:spPr>
        <p:txBody>
          <a:bodyPr wrap="none">
            <a:spAutoFit/>
          </a:bodyPr>
          <a:lstStyle/>
          <a:p>
            <a:r>
              <a:rPr lang="en-GB" sz="2000" dirty="0">
                <a:latin typeface="Comic Sans MS" panose="030F0702030302020204" pitchFamily="66" charset="0"/>
              </a:rPr>
              <a:t>un sandwich</a:t>
            </a:r>
          </a:p>
        </p:txBody>
      </p:sp>
      <p:sp>
        <p:nvSpPr>
          <p:cNvPr id="9" name="Rectangle 8"/>
          <p:cNvSpPr/>
          <p:nvPr/>
        </p:nvSpPr>
        <p:spPr>
          <a:xfrm>
            <a:off x="3709346" y="3707263"/>
            <a:ext cx="1547218" cy="369332"/>
          </a:xfrm>
          <a:prstGeom prst="rect">
            <a:avLst/>
          </a:prstGeom>
        </p:spPr>
        <p:txBody>
          <a:bodyPr wrap="none">
            <a:spAutoFit/>
          </a:bodyPr>
          <a:lstStyle/>
          <a:p>
            <a:r>
              <a:rPr lang="en-GB" dirty="0">
                <a:latin typeface="Comic Sans MS" panose="030F0702030302020204" pitchFamily="66" charset="0"/>
              </a:rPr>
              <a:t>des légumes </a:t>
            </a:r>
            <a:endParaRPr lang="en-GB" dirty="0"/>
          </a:p>
        </p:txBody>
      </p:sp>
      <p:sp>
        <p:nvSpPr>
          <p:cNvPr id="11" name="Rectangle 10"/>
          <p:cNvSpPr/>
          <p:nvPr/>
        </p:nvSpPr>
        <p:spPr>
          <a:xfrm>
            <a:off x="260648" y="614350"/>
            <a:ext cx="1133872" cy="923330"/>
          </a:xfrm>
          <a:prstGeom prst="rect">
            <a:avLst/>
          </a:prstGeom>
        </p:spPr>
        <p:txBody>
          <a:bodyPr wrap="square">
            <a:spAutoFit/>
          </a:bodyPr>
          <a:lstStyle/>
          <a:p>
            <a:r>
              <a:rPr lang="en-GB" dirty="0">
                <a:latin typeface="Comic Sans MS" panose="030F0702030302020204" pitchFamily="66" charset="0"/>
              </a:rPr>
              <a:t>une glace</a:t>
            </a:r>
            <a:r>
              <a:rPr lang="es-ES" dirty="0">
                <a:latin typeface="Comic Sans MS" panose="030F0702030302020204" pitchFamily="66" charset="0"/>
              </a:rPr>
              <a:t/>
            </a:r>
            <a:br>
              <a:rPr lang="es-ES" dirty="0">
                <a:latin typeface="Comic Sans MS" panose="030F0702030302020204" pitchFamily="66" charset="0"/>
              </a:rPr>
            </a:br>
            <a:endParaRPr lang="en-GB" dirty="0"/>
          </a:p>
        </p:txBody>
      </p:sp>
      <p:sp>
        <p:nvSpPr>
          <p:cNvPr id="39" name="Rectangle 38"/>
          <p:cNvSpPr/>
          <p:nvPr/>
        </p:nvSpPr>
        <p:spPr>
          <a:xfrm>
            <a:off x="899592" y="6429737"/>
            <a:ext cx="1261884" cy="369332"/>
          </a:xfrm>
          <a:prstGeom prst="rect">
            <a:avLst/>
          </a:prstGeom>
        </p:spPr>
        <p:txBody>
          <a:bodyPr wrap="none">
            <a:spAutoFit/>
          </a:bodyPr>
          <a:lstStyle/>
          <a:p>
            <a:r>
              <a:rPr lang="en-GB" dirty="0">
                <a:latin typeface="Comic Sans MS" panose="030F0702030302020204" pitchFamily="66" charset="0"/>
              </a:rPr>
              <a:t>des fruits</a:t>
            </a:r>
            <a:endParaRPr lang="en-GB" dirty="0"/>
          </a:p>
        </p:txBody>
      </p:sp>
      <p:sp>
        <p:nvSpPr>
          <p:cNvPr id="40" name="Rectangle 39"/>
          <p:cNvSpPr/>
          <p:nvPr/>
        </p:nvSpPr>
        <p:spPr>
          <a:xfrm>
            <a:off x="6975078" y="6410438"/>
            <a:ext cx="1208985" cy="369332"/>
          </a:xfrm>
          <a:prstGeom prst="rect">
            <a:avLst/>
          </a:prstGeom>
        </p:spPr>
        <p:txBody>
          <a:bodyPr wrap="none">
            <a:spAutoFit/>
          </a:bodyPr>
          <a:lstStyle/>
          <a:p>
            <a:r>
              <a:rPr lang="en-GB" dirty="0">
                <a:latin typeface="Comic Sans MS" panose="030F0702030302020204" pitchFamily="66" charset="0"/>
              </a:rPr>
              <a:t>un gâteau</a:t>
            </a:r>
            <a:endParaRPr lang="en-GB" dirty="0"/>
          </a:p>
        </p:txBody>
      </p:sp>
    </p:spTree>
    <p:extLst>
      <p:ext uri="{BB962C8B-B14F-4D97-AF65-F5344CB8AC3E}">
        <p14:creationId xmlns:p14="http://schemas.microsoft.com/office/powerpoint/2010/main" val="3292558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ogwarts express from mov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7848870" cy="5886654"/>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52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Image result for harry eating a chocolate fr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2351027"/>
            <a:ext cx="1352568" cy="15028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arry Potter Cookies - I like how the ribbon cutter was used for the scarves!  Awes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530" y="186903"/>
            <a:ext cx="2718663" cy="18124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937" y="172863"/>
            <a:ext cx="1262457" cy="18936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mil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4670" y="174293"/>
            <a:ext cx="2129517" cy="1598524"/>
          </a:xfrm>
          <a:prstGeom prst="rect">
            <a:avLst/>
          </a:prstGeom>
          <a:noFill/>
          <a:extLst>
            <a:ext uri="{909E8E84-426E-40DD-AFC4-6F175D3DCCD1}">
              <a14:hiddenFill xmlns:a14="http://schemas.microsoft.com/office/drawing/2010/main">
                <a:solidFill>
                  <a:srgbClr val="FFFFFF"/>
                </a:solidFill>
              </a14:hiddenFill>
            </a:ext>
          </a:extLst>
        </p:spPr>
      </p:pic>
      <p:pic>
        <p:nvPicPr>
          <p:cNvPr id="6332" name="Picture 1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6406" y="4513647"/>
            <a:ext cx="1989124" cy="2098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descr="Image result for harry potter cak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0232" y="4130155"/>
            <a:ext cx="1856805" cy="262137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exploding sweets harry pott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172" y="2272275"/>
            <a:ext cx="1810362" cy="181036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90" descr="Image result for harry potter vegetab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192" descr="Image result for harry potter vegetabl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94" descr="Image result for harry potter vegetabl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340" name="Picture 196" descr="Image result for harry potter vegetabl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9912" y="2373620"/>
            <a:ext cx="1927664" cy="1607672"/>
          </a:xfrm>
          <a:prstGeom prst="rect">
            <a:avLst/>
          </a:prstGeom>
          <a:noFill/>
          <a:extLst>
            <a:ext uri="{909E8E84-426E-40DD-AFC4-6F175D3DCCD1}">
              <a14:hiddenFill xmlns:a14="http://schemas.microsoft.com/office/drawing/2010/main">
                <a:solidFill>
                  <a:srgbClr val="FFFFFF"/>
                </a:solidFill>
              </a14:hiddenFill>
            </a:ext>
          </a:extLst>
        </p:spPr>
      </p:pic>
      <p:pic>
        <p:nvPicPr>
          <p:cNvPr id="6342" name="Picture 198" descr="Image result for harry potter frui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7584" y="4388869"/>
            <a:ext cx="2103944" cy="210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081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6628" y="2182545"/>
            <a:ext cx="3074759" cy="180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7624" y="692696"/>
            <a:ext cx="7056784" cy="1015663"/>
          </a:xfrm>
          <a:prstGeom prst="rect">
            <a:avLst/>
          </a:prstGeom>
          <a:noFill/>
          <a:ln>
            <a:solidFill>
              <a:srgbClr val="0070C0"/>
            </a:solidFill>
          </a:ln>
          <a:effectLst>
            <a:glow rad="228600">
              <a:schemeClr val="accent1">
                <a:satMod val="175000"/>
                <a:alpha val="40000"/>
              </a:schemeClr>
            </a:glow>
          </a:effectLst>
        </p:spPr>
        <p:txBody>
          <a:bodyPr wrap="square" rtlCol="0">
            <a:spAutoFit/>
          </a:bodyPr>
          <a:lstStyle/>
          <a:p>
            <a:r>
              <a:rPr lang="en-GB" sz="2000" dirty="0" smtClean="0">
                <a:solidFill>
                  <a:srgbClr val="0070C0"/>
                </a:solidFill>
                <a:latin typeface="Comic Sans MS" panose="030F0702030302020204" pitchFamily="66" charset="0"/>
              </a:rPr>
              <a:t>Reminder: Today I am learning </a:t>
            </a:r>
            <a:r>
              <a:rPr lang="en-GB" sz="2000" dirty="0">
                <a:solidFill>
                  <a:srgbClr val="0070C0"/>
                </a:solidFill>
                <a:latin typeface="Comic Sans MS" panose="030F0702030302020204" pitchFamily="66" charset="0"/>
              </a:rPr>
              <a:t>to read for information in French and write a list of what I would like in French, using vocabulary I have learned in class.</a:t>
            </a:r>
          </a:p>
        </p:txBody>
      </p:sp>
      <p:sp>
        <p:nvSpPr>
          <p:cNvPr id="3" name="Rectangle 2"/>
          <p:cNvSpPr/>
          <p:nvPr/>
        </p:nvSpPr>
        <p:spPr>
          <a:xfrm>
            <a:off x="4581387" y="2345085"/>
            <a:ext cx="3568297" cy="830997"/>
          </a:xfrm>
          <a:prstGeom prst="rect">
            <a:avLst/>
          </a:prstGeom>
        </p:spPr>
        <p:txBody>
          <a:bodyPr wrap="square">
            <a:spAutoFit/>
          </a:bodyPr>
          <a:lstStyle/>
          <a:p>
            <a:pPr>
              <a:defRPr/>
            </a:pPr>
            <a:r>
              <a:rPr lang="en-US" altLang="en-US" sz="2400" dirty="0">
                <a:latin typeface="Comic Sans MS" panose="030F0702030302020204" pitchFamily="66" charset="0"/>
              </a:rPr>
              <a:t>Je </a:t>
            </a:r>
            <a:r>
              <a:rPr lang="en-US" altLang="en-US" sz="2400" dirty="0" err="1">
                <a:latin typeface="Comic Sans MS" panose="030F0702030302020204" pitchFamily="66" charset="0"/>
              </a:rPr>
              <a:t>m’appelle</a:t>
            </a:r>
            <a:r>
              <a:rPr lang="en-US" altLang="en-US" sz="2400" dirty="0">
                <a:latin typeface="Comic Sans MS" panose="030F0702030302020204" pitchFamily="66" charset="0"/>
              </a:rPr>
              <a:t> Harry Potter.</a:t>
            </a:r>
          </a:p>
        </p:txBody>
      </p:sp>
      <p:pic>
        <p:nvPicPr>
          <p:cNvPr id="5" name="je m24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7668344" y="2348880"/>
            <a:ext cx="507233" cy="50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81387" y="3028515"/>
            <a:ext cx="4314780" cy="830997"/>
          </a:xfrm>
          <a:prstGeom prst="rect">
            <a:avLst/>
          </a:prstGeom>
        </p:spPr>
        <p:txBody>
          <a:bodyPr wrap="square">
            <a:spAutoFit/>
          </a:bodyPr>
          <a:lstStyle/>
          <a:p>
            <a:pPr>
              <a:defRPr/>
            </a:pPr>
            <a:r>
              <a:rPr lang="fr-FR" altLang="en-US" sz="2400" dirty="0">
                <a:latin typeface="Comic Sans MS" panose="030F0702030302020204" pitchFamily="66" charset="0"/>
              </a:rPr>
              <a:t>Je voudrais une grenouille au chocolat.</a:t>
            </a:r>
            <a:endParaRPr lang="en-US" altLang="en-US" sz="2400" dirty="0">
              <a:latin typeface="Comic Sans MS" panose="030F0702030302020204" pitchFamily="66" charset="0"/>
            </a:endParaRPr>
          </a:p>
        </p:txBody>
      </p:sp>
      <p:pic>
        <p:nvPicPr>
          <p:cNvPr id="1029" name="Picture 5" descr="C:\Users\Angela\AppData\Local\Microsoft\Windows\Temporary Internet Files\Content.IE5\42Z3K9M5\quill-pen[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0907" y="6021288"/>
            <a:ext cx="802631" cy="6019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05445" y="5491405"/>
            <a:ext cx="6751885" cy="1200329"/>
          </a:xfrm>
          <a:prstGeom prst="rect">
            <a:avLst/>
          </a:prstGeom>
          <a:noFill/>
        </p:spPr>
        <p:txBody>
          <a:bodyPr wrap="square" rtlCol="0">
            <a:spAutoFit/>
          </a:bodyPr>
          <a:lstStyle/>
          <a:p>
            <a:r>
              <a:rPr lang="en-GB" sz="2400" dirty="0" err="1">
                <a:solidFill>
                  <a:srgbClr val="0070C0"/>
                </a:solidFill>
                <a:latin typeface="Comic Sans MS" panose="030F0702030302020204" pitchFamily="66" charset="0"/>
              </a:rPr>
              <a:t>Qu’est-ce</a:t>
            </a:r>
            <a:r>
              <a:rPr lang="en-GB" sz="2400" dirty="0">
                <a:solidFill>
                  <a:srgbClr val="0070C0"/>
                </a:solidFill>
                <a:latin typeface="Comic Sans MS" panose="030F0702030302020204" pitchFamily="66" charset="0"/>
              </a:rPr>
              <a:t> que </a:t>
            </a:r>
            <a:r>
              <a:rPr lang="en-GB" sz="2400" dirty="0" err="1">
                <a:solidFill>
                  <a:srgbClr val="0070C0"/>
                </a:solidFill>
                <a:latin typeface="Comic Sans MS" panose="030F0702030302020204" pitchFamily="66" charset="0"/>
              </a:rPr>
              <a:t>tu</a:t>
            </a:r>
            <a:r>
              <a:rPr lang="en-GB" sz="2400" dirty="0">
                <a:solidFill>
                  <a:srgbClr val="0070C0"/>
                </a:solidFill>
                <a:latin typeface="Comic Sans MS" panose="030F0702030302020204" pitchFamily="66" charset="0"/>
              </a:rPr>
              <a:t> </a:t>
            </a:r>
            <a:r>
              <a:rPr lang="en-GB" sz="2400" dirty="0" err="1">
                <a:solidFill>
                  <a:srgbClr val="0070C0"/>
                </a:solidFill>
                <a:latin typeface="Comic Sans MS" panose="030F0702030302020204" pitchFamily="66" charset="0"/>
              </a:rPr>
              <a:t>veux</a:t>
            </a:r>
            <a:r>
              <a:rPr lang="en-GB" sz="2400" dirty="0">
                <a:solidFill>
                  <a:srgbClr val="0070C0"/>
                </a:solidFill>
                <a:latin typeface="Comic Sans MS" panose="030F0702030302020204" pitchFamily="66" charset="0"/>
              </a:rPr>
              <a:t>?</a:t>
            </a:r>
          </a:p>
          <a:p>
            <a:endParaRPr lang="en-GB" sz="2400" dirty="0">
              <a:latin typeface="Chaparral Pro" pitchFamily="18" charset="0"/>
            </a:endParaRPr>
          </a:p>
          <a:p>
            <a:r>
              <a:rPr lang="en-GB" sz="2400" dirty="0">
                <a:latin typeface="Comic Sans MS" panose="030F0702030302020204" pitchFamily="66" charset="0"/>
              </a:rPr>
              <a:t>Je </a:t>
            </a:r>
            <a:r>
              <a:rPr lang="en-GB" sz="2400" dirty="0" err="1">
                <a:latin typeface="Comic Sans MS" panose="030F0702030302020204" pitchFamily="66" charset="0"/>
              </a:rPr>
              <a:t>voudrais</a:t>
            </a:r>
            <a:r>
              <a:rPr lang="en-GB" sz="2400" dirty="0">
                <a:latin typeface="Chaparral Pro" pitchFamily="18" charset="0"/>
              </a:rPr>
              <a:t>…………...</a:t>
            </a:r>
          </a:p>
        </p:txBody>
      </p:sp>
      <p:pic>
        <p:nvPicPr>
          <p:cNvPr id="1028" name="Picture 4" descr="C:\Users\Angela\AppData\Local\Microsoft\Windows\Temporary Internet Files\Content.IE5\K0HNSZLS\3269212882_532ec4260b_z[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16016" y="5517232"/>
            <a:ext cx="629905" cy="4220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87624" y="4291075"/>
            <a:ext cx="7242266" cy="830997"/>
          </a:xfrm>
          <a:prstGeom prst="rect">
            <a:avLst/>
          </a:prstGeom>
          <a:noFill/>
        </p:spPr>
        <p:txBody>
          <a:bodyPr wrap="square" rtlCol="0">
            <a:spAutoFit/>
          </a:bodyPr>
          <a:lstStyle/>
          <a:p>
            <a:r>
              <a:rPr lang="en-GB" sz="2400" dirty="0">
                <a:latin typeface="Comic Sans MS" panose="030F0702030302020204" pitchFamily="66" charset="0"/>
              </a:rPr>
              <a:t>Il y a du chocolat, des biscuits, </a:t>
            </a:r>
            <a:r>
              <a:rPr lang="en-GB" sz="2400" dirty="0" smtClean="0">
                <a:latin typeface="Comic Sans MS" panose="030F0702030302020204" pitchFamily="66" charset="0"/>
              </a:rPr>
              <a:t>des </a:t>
            </a:r>
            <a:r>
              <a:rPr lang="en-GB" sz="2400" dirty="0">
                <a:latin typeface="Comic Sans MS" panose="030F0702030302020204" pitchFamily="66" charset="0"/>
              </a:rPr>
              <a:t>gâteau, des fruits et des </a:t>
            </a:r>
            <a:r>
              <a:rPr lang="en-GB" sz="2400" dirty="0" err="1">
                <a:latin typeface="Comic Sans MS" panose="030F0702030302020204" pitchFamily="66" charset="0"/>
              </a:rPr>
              <a:t>bons</a:t>
            </a:r>
            <a:r>
              <a:rPr lang="en-GB" sz="2400" dirty="0">
                <a:latin typeface="Comic Sans MS" panose="030F0702030302020204" pitchFamily="66" charset="0"/>
              </a:rPr>
              <a:t> </a:t>
            </a:r>
            <a:r>
              <a:rPr lang="en-GB" sz="2400" dirty="0" err="1">
                <a:latin typeface="Comic Sans MS" panose="030F0702030302020204" pitchFamily="66" charset="0"/>
              </a:rPr>
              <a:t>bons</a:t>
            </a:r>
            <a:r>
              <a:rPr lang="en-GB" sz="2400" dirty="0">
                <a:latin typeface="Comic Sans MS" panose="030F0702030302020204" pitchFamily="66" charset="0"/>
              </a:rPr>
              <a:t>.</a:t>
            </a:r>
          </a:p>
        </p:txBody>
      </p:sp>
      <p:pic>
        <p:nvPicPr>
          <p:cNvPr id="6" name="Sound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156176" y="3573016"/>
            <a:ext cx="478408" cy="478408"/>
          </a:xfrm>
          <a:prstGeom prst="rect">
            <a:avLst/>
          </a:prstGeom>
        </p:spPr>
      </p:pic>
      <p:pic>
        <p:nvPicPr>
          <p:cNvPr id="13" name="Sound 1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004048" y="4797152"/>
            <a:ext cx="596776" cy="596776"/>
          </a:xfrm>
          <a:prstGeom prst="rect">
            <a:avLst/>
          </a:prstGeom>
        </p:spPr>
      </p:pic>
      <p:pic>
        <p:nvPicPr>
          <p:cNvPr id="15" name="Sound 1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860032" y="6093296"/>
            <a:ext cx="596776" cy="596776"/>
          </a:xfrm>
          <a:prstGeom prst="rect">
            <a:avLst/>
          </a:prstGeom>
        </p:spPr>
      </p:pic>
    </p:spTree>
    <p:extLst>
      <p:ext uri="{BB962C8B-B14F-4D97-AF65-F5344CB8AC3E}">
        <p14:creationId xmlns:p14="http://schemas.microsoft.com/office/powerpoint/2010/main" val="1368008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5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21"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921"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dumbledore challenge accept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412" name="Picture 4" descr="Image result for dumbledore challenge accep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699797"/>
            <a:ext cx="3165275" cy="1999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332656"/>
            <a:ext cx="7776864" cy="4247317"/>
          </a:xfrm>
          <a:prstGeom prst="rect">
            <a:avLst/>
          </a:prstGeom>
          <a:noFill/>
        </p:spPr>
        <p:txBody>
          <a:bodyPr wrap="square" rtlCol="0">
            <a:spAutoFit/>
          </a:bodyPr>
          <a:lstStyle/>
          <a:p>
            <a:pPr marL="342900" indent="-342900">
              <a:buFont typeface="+mj-lt"/>
              <a:buAutoNum type="arabicPeriod"/>
            </a:pPr>
            <a:r>
              <a:rPr lang="en-GB" dirty="0">
                <a:latin typeface="Comic Sans MS" panose="030F0702030302020204" pitchFamily="66" charset="0"/>
              </a:rPr>
              <a:t>Write the date in French </a:t>
            </a:r>
            <a:r>
              <a:rPr lang="en-GB" dirty="0" smtClean="0">
                <a:latin typeface="Comic Sans MS" panose="030F0702030302020204" pitchFamily="66" charset="0"/>
              </a:rPr>
              <a:t>on your Worksheet.</a:t>
            </a:r>
            <a:endParaRPr lang="en-GB" dirty="0">
              <a:latin typeface="Comic Sans MS" panose="030F0702030302020204" pitchFamily="66" charset="0"/>
            </a:endParaRPr>
          </a:p>
          <a:p>
            <a:pPr marL="342900" indent="-342900">
              <a:buFont typeface="+mj-lt"/>
              <a:buAutoNum type="arabicPeriod"/>
            </a:pPr>
            <a:endParaRPr lang="en-GB" dirty="0">
              <a:latin typeface="Comic Sans MS" panose="030F0702030302020204" pitchFamily="66" charset="0"/>
            </a:endParaRPr>
          </a:p>
          <a:p>
            <a:pPr marL="342900" indent="-342900">
              <a:buFont typeface="+mj-lt"/>
              <a:buAutoNum type="arabicPeriod"/>
            </a:pPr>
            <a:r>
              <a:rPr lang="en-GB" dirty="0" smtClean="0">
                <a:latin typeface="Comic Sans MS" panose="030F0702030302020204" pitchFamily="66" charset="0"/>
              </a:rPr>
              <a:t>Look at the side with ‘</a:t>
            </a:r>
            <a:r>
              <a:rPr lang="en-GB" b="1" dirty="0" smtClean="0">
                <a:latin typeface="Comic Sans MS" panose="030F0702030302020204" pitchFamily="66" charset="0"/>
              </a:rPr>
              <a:t>Anything </a:t>
            </a:r>
            <a:r>
              <a:rPr lang="en-GB" b="1" dirty="0">
                <a:latin typeface="Comic Sans MS" panose="030F0702030302020204" pitchFamily="66" charset="0"/>
              </a:rPr>
              <a:t>off the trolley dears?’</a:t>
            </a:r>
          </a:p>
          <a:p>
            <a:pPr marL="342900" indent="-342900">
              <a:buFont typeface="+mj-lt"/>
              <a:buAutoNum type="arabicPeriod"/>
            </a:pPr>
            <a:endParaRPr lang="en-GB" b="1" dirty="0">
              <a:latin typeface="Comic Sans MS" panose="030F0702030302020204" pitchFamily="66" charset="0"/>
            </a:endParaRPr>
          </a:p>
          <a:p>
            <a:pPr marL="342900" indent="-342900">
              <a:buFont typeface="+mj-lt"/>
              <a:buAutoNum type="arabicPeriod"/>
            </a:pPr>
            <a:r>
              <a:rPr lang="en-GB" dirty="0" smtClean="0">
                <a:latin typeface="Comic Sans MS" panose="030F0702030302020204" pitchFamily="66" charset="0"/>
              </a:rPr>
              <a:t>Study the </a:t>
            </a:r>
            <a:r>
              <a:rPr lang="en-GB" dirty="0">
                <a:latin typeface="Comic Sans MS" panose="030F0702030302020204" pitchFamily="66" charset="0"/>
              </a:rPr>
              <a:t>picture of the trolley on the </a:t>
            </a:r>
            <a:r>
              <a:rPr lang="en-GB" dirty="0" smtClean="0">
                <a:latin typeface="Comic Sans MS" panose="030F0702030302020204" pitchFamily="66" charset="0"/>
              </a:rPr>
              <a:t>Smartboard.</a:t>
            </a:r>
            <a:endParaRPr lang="en-GB" dirty="0">
              <a:latin typeface="Comic Sans MS" panose="030F0702030302020204" pitchFamily="66" charset="0"/>
            </a:endParaRPr>
          </a:p>
          <a:p>
            <a:pPr marL="342900" indent="-342900">
              <a:buFont typeface="+mj-lt"/>
              <a:buAutoNum type="arabicPeriod"/>
            </a:pPr>
            <a:endParaRPr lang="en-GB" dirty="0">
              <a:latin typeface="Comic Sans MS" panose="030F0702030302020204" pitchFamily="66" charset="0"/>
            </a:endParaRPr>
          </a:p>
          <a:p>
            <a:pPr marL="342900" indent="-342900">
              <a:buFont typeface="+mj-lt"/>
              <a:buAutoNum type="arabicPeriod"/>
            </a:pPr>
            <a:r>
              <a:rPr lang="en-GB" dirty="0">
                <a:latin typeface="Comic Sans MS" panose="030F0702030302020204" pitchFamily="66" charset="0"/>
              </a:rPr>
              <a:t>List what you would like from it in French.</a:t>
            </a:r>
          </a:p>
          <a:p>
            <a:pPr marL="342900" indent="-342900">
              <a:buFont typeface="+mj-lt"/>
              <a:buAutoNum type="arabicPeriod"/>
            </a:pPr>
            <a:endParaRPr lang="en-GB" dirty="0">
              <a:latin typeface="Comic Sans MS" panose="030F0702030302020204" pitchFamily="66" charset="0"/>
            </a:endParaRPr>
          </a:p>
          <a:p>
            <a:pPr marL="342900" indent="-342900">
              <a:buFont typeface="+mj-lt"/>
              <a:buAutoNum type="arabicPeriod"/>
            </a:pPr>
            <a:r>
              <a:rPr lang="en-GB" dirty="0" smtClean="0">
                <a:latin typeface="Comic Sans MS" panose="030F0702030302020204" pitchFamily="66" charset="0"/>
              </a:rPr>
              <a:t>Your sentence will begin with</a:t>
            </a:r>
            <a:r>
              <a:rPr lang="en-GB" dirty="0">
                <a:latin typeface="Comic Sans MS" panose="030F0702030302020204" pitchFamily="66" charset="0"/>
              </a:rPr>
              <a:t>: </a:t>
            </a:r>
            <a:r>
              <a:rPr lang="en-GB" b="1" dirty="0">
                <a:latin typeface="Comic Sans MS" panose="030F0702030302020204" pitchFamily="66" charset="0"/>
              </a:rPr>
              <a:t>Je </a:t>
            </a:r>
            <a:r>
              <a:rPr lang="en-GB" b="1" dirty="0" err="1" smtClean="0">
                <a:latin typeface="Comic Sans MS" panose="030F0702030302020204" pitchFamily="66" charset="0"/>
              </a:rPr>
              <a:t>voudrais</a:t>
            </a:r>
            <a:r>
              <a:rPr lang="en-GB" b="1" dirty="0" smtClean="0">
                <a:latin typeface="Comic Sans MS" panose="030F0702030302020204" pitchFamily="66" charset="0"/>
              </a:rPr>
              <a:t> ……</a:t>
            </a:r>
            <a:endParaRPr lang="en-GB" b="1" dirty="0">
              <a:latin typeface="Comic Sans MS" panose="030F0702030302020204" pitchFamily="66" charset="0"/>
            </a:endParaRPr>
          </a:p>
          <a:p>
            <a:pPr marL="342900" indent="-342900">
              <a:buFont typeface="+mj-lt"/>
              <a:buAutoNum type="arabicPeriod"/>
            </a:pPr>
            <a:endParaRPr lang="en-GB" b="1" dirty="0">
              <a:latin typeface="Comic Sans MS" panose="030F0702030302020204" pitchFamily="66" charset="0"/>
            </a:endParaRPr>
          </a:p>
          <a:p>
            <a:pPr marL="342900" indent="-342900">
              <a:buFont typeface="+mj-lt"/>
              <a:buAutoNum type="arabicPeriod"/>
            </a:pPr>
            <a:r>
              <a:rPr lang="en-GB" dirty="0">
                <a:latin typeface="Comic Sans MS" panose="030F0702030302020204" pitchFamily="66" charset="0"/>
              </a:rPr>
              <a:t>Now add in all of the things you have chosen. Remember when writing a list, you add a comma after each item except before the last </a:t>
            </a:r>
            <a:r>
              <a:rPr lang="en-GB" dirty="0" smtClean="0">
                <a:latin typeface="Comic Sans MS" panose="030F0702030302020204" pitchFamily="66" charset="0"/>
              </a:rPr>
              <a:t>item, where you </a:t>
            </a:r>
            <a:r>
              <a:rPr lang="en-GB" dirty="0">
                <a:latin typeface="Comic Sans MS" panose="030F0702030302020204" pitchFamily="66" charset="0"/>
              </a:rPr>
              <a:t>put the word </a:t>
            </a:r>
            <a:r>
              <a:rPr lang="en-GB" b="1" dirty="0">
                <a:latin typeface="Comic Sans MS" panose="030F0702030302020204" pitchFamily="66" charset="0"/>
              </a:rPr>
              <a:t>and (et) </a:t>
            </a:r>
            <a:r>
              <a:rPr lang="en-GB" dirty="0">
                <a:latin typeface="Comic Sans MS" panose="030F0702030302020204" pitchFamily="66" charset="0"/>
              </a:rPr>
              <a:t>e.g. </a:t>
            </a:r>
            <a:r>
              <a:rPr lang="en-GB" dirty="0">
                <a:solidFill>
                  <a:srgbClr val="0070C0"/>
                </a:solidFill>
                <a:latin typeface="Comic Sans MS" panose="030F0702030302020204" pitchFamily="66" charset="0"/>
              </a:rPr>
              <a:t>Je </a:t>
            </a:r>
            <a:r>
              <a:rPr lang="en-GB" dirty="0" err="1">
                <a:solidFill>
                  <a:srgbClr val="0070C0"/>
                </a:solidFill>
                <a:latin typeface="Comic Sans MS" panose="030F0702030302020204" pitchFamily="66" charset="0"/>
              </a:rPr>
              <a:t>voudrais</a:t>
            </a:r>
            <a:r>
              <a:rPr lang="en-GB" dirty="0">
                <a:solidFill>
                  <a:srgbClr val="0070C0"/>
                </a:solidFill>
                <a:latin typeface="Comic Sans MS" panose="030F0702030302020204" pitchFamily="66" charset="0"/>
              </a:rPr>
              <a:t> un </a:t>
            </a:r>
            <a:r>
              <a:rPr lang="en-GB" dirty="0" err="1">
                <a:solidFill>
                  <a:srgbClr val="0070C0"/>
                </a:solidFill>
                <a:latin typeface="Comic Sans MS" panose="030F0702030302020204" pitchFamily="66" charset="0"/>
              </a:rPr>
              <a:t>limonade</a:t>
            </a:r>
            <a:r>
              <a:rPr lang="en-GB" dirty="0">
                <a:solidFill>
                  <a:srgbClr val="0070C0"/>
                </a:solidFill>
                <a:latin typeface="Comic Sans MS" panose="030F0702030302020204" pitchFamily="66" charset="0"/>
              </a:rPr>
              <a:t>, des bonbons, des fruits et un sandwich </a:t>
            </a:r>
            <a:r>
              <a:rPr lang="en-GB" b="1" dirty="0" err="1">
                <a:solidFill>
                  <a:srgbClr val="0070C0"/>
                </a:solidFill>
                <a:latin typeface="Comic Sans MS" panose="030F0702030302020204" pitchFamily="66" charset="0"/>
              </a:rPr>
              <a:t>s’il</a:t>
            </a:r>
            <a:r>
              <a:rPr lang="en-GB" b="1" dirty="0">
                <a:solidFill>
                  <a:srgbClr val="0070C0"/>
                </a:solidFill>
                <a:latin typeface="Comic Sans MS" panose="030F0702030302020204" pitchFamily="66" charset="0"/>
              </a:rPr>
              <a:t> </a:t>
            </a:r>
            <a:r>
              <a:rPr lang="en-GB" b="1" dirty="0" err="1">
                <a:solidFill>
                  <a:srgbClr val="0070C0"/>
                </a:solidFill>
                <a:latin typeface="Comic Sans MS" panose="030F0702030302020204" pitchFamily="66" charset="0"/>
              </a:rPr>
              <a:t>vous</a:t>
            </a:r>
            <a:r>
              <a:rPr lang="en-GB" b="1" dirty="0">
                <a:solidFill>
                  <a:srgbClr val="0070C0"/>
                </a:solidFill>
                <a:latin typeface="Comic Sans MS" panose="030F0702030302020204" pitchFamily="66" charset="0"/>
              </a:rPr>
              <a:t> </a:t>
            </a:r>
            <a:r>
              <a:rPr lang="en-GB" b="1" dirty="0" err="1">
                <a:solidFill>
                  <a:srgbClr val="0070C0"/>
                </a:solidFill>
                <a:latin typeface="Comic Sans MS" panose="030F0702030302020204" pitchFamily="66" charset="0"/>
              </a:rPr>
              <a:t>plaît</a:t>
            </a:r>
            <a:r>
              <a:rPr lang="en-GB" b="1" dirty="0">
                <a:solidFill>
                  <a:srgbClr val="0070C0"/>
                </a:solidFill>
                <a:latin typeface="Comic Sans MS" panose="030F0702030302020204" pitchFamily="66" charset="0"/>
              </a:rPr>
              <a:t>.</a:t>
            </a:r>
          </a:p>
          <a:p>
            <a:endParaRPr lang="en-GB"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1182493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38403"/>
            <a:ext cx="6685679" cy="6685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descr="Image result for harry potter sandwiches">
            <a:extLst>
              <a:ext uri="{FF2B5EF4-FFF2-40B4-BE49-F238E27FC236}">
                <a16:creationId xmlns:a16="http://schemas.microsoft.com/office/drawing/2014/main" xmlns="" id="{DA996C7E-E2BA-475D-B9F5-E2DA3C5B5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08328">
            <a:off x="3765354" y="3918075"/>
            <a:ext cx="1520230" cy="12759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harry eating a chocolate frog">
            <a:extLst>
              <a:ext uri="{FF2B5EF4-FFF2-40B4-BE49-F238E27FC236}">
                <a16:creationId xmlns:a16="http://schemas.microsoft.com/office/drawing/2014/main" xmlns="" id="{9B2CA5A2-8619-4AEE-A4F0-2F644D89FB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35368">
            <a:off x="1892808" y="446988"/>
            <a:ext cx="1303345" cy="144816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6E84C681-9386-46C3-8874-F73DAF8A7766}"/>
              </a:ext>
            </a:extLst>
          </p:cNvPr>
          <p:cNvGrpSpPr/>
          <p:nvPr/>
        </p:nvGrpSpPr>
        <p:grpSpPr>
          <a:xfrm rot="1468084">
            <a:off x="6052992" y="4885720"/>
            <a:ext cx="2105658" cy="1283135"/>
            <a:chOff x="6060921" y="4043898"/>
            <a:chExt cx="2105658" cy="1283135"/>
          </a:xfrm>
        </p:grpSpPr>
        <p:pic>
          <p:nvPicPr>
            <p:cNvPr id="9" name="Picture 8" descr="A close up of a logo&#10;&#10;Description generated with very high confidence">
              <a:extLst>
                <a:ext uri="{FF2B5EF4-FFF2-40B4-BE49-F238E27FC236}">
                  <a16:creationId xmlns:a16="http://schemas.microsoft.com/office/drawing/2014/main" xmlns="" id="{BC557EFD-2AF7-454E-8B41-76F8612F56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00000">
              <a:off x="6060921" y="4043898"/>
              <a:ext cx="2105658" cy="1283135"/>
            </a:xfrm>
            <a:prstGeom prst="rect">
              <a:avLst/>
            </a:prstGeom>
          </p:spPr>
        </p:pic>
        <p:sp>
          <p:nvSpPr>
            <p:cNvPr id="13" name="TextBox 12">
              <a:extLst>
                <a:ext uri="{FF2B5EF4-FFF2-40B4-BE49-F238E27FC236}">
                  <a16:creationId xmlns:a16="http://schemas.microsoft.com/office/drawing/2014/main" xmlns="" id="{466CC7DA-AA75-4028-B78E-FCF447CB5EF1}"/>
                </a:ext>
              </a:extLst>
            </p:cNvPr>
            <p:cNvSpPr txBox="1"/>
            <p:nvPr/>
          </p:nvSpPr>
          <p:spPr>
            <a:xfrm rot="19301591">
              <a:off x="6703086" y="4442845"/>
              <a:ext cx="1365636" cy="400110"/>
            </a:xfrm>
            <a:prstGeom prst="rect">
              <a:avLst/>
            </a:prstGeom>
            <a:noFill/>
          </p:spPr>
          <p:txBody>
            <a:bodyPr wrap="square" rtlCol="0">
              <a:spAutoFit/>
            </a:bodyPr>
            <a:lstStyle/>
            <a:p>
              <a:pPr algn="ctr"/>
              <a:r>
                <a:rPr lang="en-GB" sz="2000" dirty="0">
                  <a:latin typeface="Comic Sans MS" panose="030F0702030302020204" pitchFamily="66" charset="0"/>
                </a:rPr>
                <a:t>u</a:t>
              </a:r>
              <a:r>
                <a:rPr lang="en-GB" sz="2000" dirty="0" smtClean="0">
                  <a:latin typeface="Comic Sans MS" panose="030F0702030302020204" pitchFamily="66" charset="0"/>
                </a:rPr>
                <a:t>ne glace</a:t>
              </a:r>
              <a:endParaRPr lang="en-GB" sz="2000" dirty="0">
                <a:latin typeface="Comic Sans MS" panose="030F0702030302020204" pitchFamily="66" charset="0"/>
              </a:endParaRPr>
            </a:p>
          </p:txBody>
        </p:sp>
      </p:grpSp>
      <p:pic>
        <p:nvPicPr>
          <p:cNvPr id="47" name="Picture 2" descr="Image result for harry potter vegetables">
            <a:extLst>
              <a:ext uri="{FF2B5EF4-FFF2-40B4-BE49-F238E27FC236}">
                <a16:creationId xmlns:a16="http://schemas.microsoft.com/office/drawing/2014/main" xmlns="" id="{9AC5B935-C152-4BF7-A646-A56387B089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89013">
            <a:off x="3413916" y="944591"/>
            <a:ext cx="1659364" cy="10321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arry Potter Cookies - I like how the ribbon cutter was used for the scarves!  Awesome!">
            <a:extLst>
              <a:ext uri="{FF2B5EF4-FFF2-40B4-BE49-F238E27FC236}">
                <a16:creationId xmlns:a16="http://schemas.microsoft.com/office/drawing/2014/main" xmlns="" id="{753A9321-3A6E-4D52-88EE-2C102ED6E1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52894">
            <a:off x="2134410" y="3740265"/>
            <a:ext cx="1762098" cy="117473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84AC3B00-EC1C-4369-9C7E-CF324DBED261}"/>
              </a:ext>
            </a:extLst>
          </p:cNvPr>
          <p:cNvGrpSpPr/>
          <p:nvPr/>
        </p:nvGrpSpPr>
        <p:grpSpPr>
          <a:xfrm>
            <a:off x="-35238" y="4341757"/>
            <a:ext cx="2105658" cy="1283135"/>
            <a:chOff x="-35238" y="556551"/>
            <a:chExt cx="2105658" cy="1283135"/>
          </a:xfrm>
        </p:grpSpPr>
        <p:pic>
          <p:nvPicPr>
            <p:cNvPr id="17" name="Picture 16" descr="A close up of a logo&#10;&#10;Description generated with very high confidence">
              <a:extLst>
                <a:ext uri="{FF2B5EF4-FFF2-40B4-BE49-F238E27FC236}">
                  <a16:creationId xmlns:a16="http://schemas.microsoft.com/office/drawing/2014/main" xmlns="" id="{A8640E3D-A211-40CE-8816-93B8A9FAB3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a:off x="-35238" y="556551"/>
              <a:ext cx="2105658" cy="1283135"/>
            </a:xfrm>
            <a:prstGeom prst="rect">
              <a:avLst/>
            </a:prstGeom>
          </p:spPr>
        </p:pic>
        <p:sp>
          <p:nvSpPr>
            <p:cNvPr id="18" name="TextBox 17">
              <a:extLst>
                <a:ext uri="{FF2B5EF4-FFF2-40B4-BE49-F238E27FC236}">
                  <a16:creationId xmlns:a16="http://schemas.microsoft.com/office/drawing/2014/main" xmlns="" id="{6CA23115-A78E-4DFD-A938-FE631037FDF1}"/>
                </a:ext>
              </a:extLst>
            </p:cNvPr>
            <p:cNvSpPr txBox="1"/>
            <p:nvPr/>
          </p:nvSpPr>
          <p:spPr>
            <a:xfrm rot="19301591">
              <a:off x="112276" y="1055387"/>
              <a:ext cx="1439706" cy="400110"/>
            </a:xfrm>
            <a:prstGeom prst="rect">
              <a:avLst/>
            </a:prstGeom>
            <a:noFill/>
          </p:spPr>
          <p:txBody>
            <a:bodyPr wrap="square" rtlCol="0">
              <a:spAutoFit/>
            </a:bodyPr>
            <a:lstStyle/>
            <a:p>
              <a:pPr algn="ctr"/>
              <a:r>
                <a:rPr lang="en-GB" sz="2000" dirty="0"/>
                <a:t>des biscuits</a:t>
              </a:r>
              <a:endParaRPr lang="en-GB" sz="2000" dirty="0">
                <a:solidFill>
                  <a:schemeClr val="bg1"/>
                </a:solidFill>
                <a:latin typeface="Borealis" pitchFamily="2" charset="0"/>
              </a:endParaRPr>
            </a:p>
          </p:txBody>
        </p:sp>
      </p:grpSp>
      <p:pic>
        <p:nvPicPr>
          <p:cNvPr id="19" name="Picture 2" descr="Image result for harry potter cake">
            <a:extLst>
              <a:ext uri="{FF2B5EF4-FFF2-40B4-BE49-F238E27FC236}">
                <a16:creationId xmlns:a16="http://schemas.microsoft.com/office/drawing/2014/main" xmlns="" id="{F875BFC7-A5FE-4C90-AE43-EDFD6CD79C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08315">
            <a:off x="5188160" y="468870"/>
            <a:ext cx="1149622" cy="162299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xmlns="" id="{73C0571B-1500-41B1-9B0F-73B47977030D}"/>
              </a:ext>
            </a:extLst>
          </p:cNvPr>
          <p:cNvGrpSpPr/>
          <p:nvPr/>
        </p:nvGrpSpPr>
        <p:grpSpPr>
          <a:xfrm rot="11538867">
            <a:off x="6387612" y="529501"/>
            <a:ext cx="2105658" cy="1283135"/>
            <a:chOff x="-35238" y="556551"/>
            <a:chExt cx="2105658" cy="1283135"/>
          </a:xfrm>
        </p:grpSpPr>
        <p:pic>
          <p:nvPicPr>
            <p:cNvPr id="21" name="Picture 20" descr="A close up of a logo&#10;&#10;Description generated with very high confidence">
              <a:extLst>
                <a:ext uri="{FF2B5EF4-FFF2-40B4-BE49-F238E27FC236}">
                  <a16:creationId xmlns:a16="http://schemas.microsoft.com/office/drawing/2014/main" xmlns="" id="{D815C0E8-B54A-4278-92C2-904078B44E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a:off x="-35238" y="556551"/>
              <a:ext cx="2105658" cy="1283135"/>
            </a:xfrm>
            <a:prstGeom prst="rect">
              <a:avLst/>
            </a:prstGeom>
          </p:spPr>
        </p:pic>
        <p:sp>
          <p:nvSpPr>
            <p:cNvPr id="22" name="TextBox 21">
              <a:extLst>
                <a:ext uri="{FF2B5EF4-FFF2-40B4-BE49-F238E27FC236}">
                  <a16:creationId xmlns:a16="http://schemas.microsoft.com/office/drawing/2014/main" xmlns="" id="{FB7F8286-B87D-40E4-A620-A13AAFD27FF1}"/>
                </a:ext>
              </a:extLst>
            </p:cNvPr>
            <p:cNvSpPr txBox="1"/>
            <p:nvPr/>
          </p:nvSpPr>
          <p:spPr>
            <a:xfrm rot="8542924">
              <a:off x="59238" y="1050129"/>
              <a:ext cx="1439706" cy="400110"/>
            </a:xfrm>
            <a:prstGeom prst="rect">
              <a:avLst/>
            </a:prstGeom>
            <a:noFill/>
          </p:spPr>
          <p:txBody>
            <a:bodyPr wrap="square" rtlCol="0">
              <a:spAutoFit/>
            </a:bodyPr>
            <a:lstStyle/>
            <a:p>
              <a:r>
                <a:rPr lang="en-GB" sz="2000" dirty="0">
                  <a:latin typeface="Comic Sans MS" panose="030F0702030302020204" pitchFamily="66" charset="0"/>
                </a:rPr>
                <a:t>un gâteau</a:t>
              </a:r>
              <a:endParaRPr lang="en-GB" sz="2000" dirty="0"/>
            </a:p>
          </p:txBody>
        </p:sp>
      </p:grpSp>
      <p:grpSp>
        <p:nvGrpSpPr>
          <p:cNvPr id="24" name="Group 23">
            <a:extLst>
              <a:ext uri="{FF2B5EF4-FFF2-40B4-BE49-F238E27FC236}">
                <a16:creationId xmlns:a16="http://schemas.microsoft.com/office/drawing/2014/main" xmlns="" id="{26282B46-6556-475F-B94D-5D661CEE8440}"/>
              </a:ext>
            </a:extLst>
          </p:cNvPr>
          <p:cNvGrpSpPr/>
          <p:nvPr/>
        </p:nvGrpSpPr>
        <p:grpSpPr>
          <a:xfrm rot="14446256">
            <a:off x="3669656" y="5223678"/>
            <a:ext cx="2105658" cy="1283135"/>
            <a:chOff x="-35238" y="556551"/>
            <a:chExt cx="2105658" cy="1283135"/>
          </a:xfrm>
        </p:grpSpPr>
        <p:pic>
          <p:nvPicPr>
            <p:cNvPr id="25" name="Picture 24" descr="A close up of a logo&#10;&#10;Description generated with very high confidence">
              <a:extLst>
                <a:ext uri="{FF2B5EF4-FFF2-40B4-BE49-F238E27FC236}">
                  <a16:creationId xmlns:a16="http://schemas.microsoft.com/office/drawing/2014/main" xmlns="" id="{ED961BBC-0116-4E9F-85B5-A6CD0D3ACE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a:off x="-35238" y="556551"/>
              <a:ext cx="2105658" cy="1283135"/>
            </a:xfrm>
            <a:prstGeom prst="rect">
              <a:avLst/>
            </a:prstGeom>
          </p:spPr>
        </p:pic>
        <p:sp>
          <p:nvSpPr>
            <p:cNvPr id="26" name="TextBox 25">
              <a:extLst>
                <a:ext uri="{FF2B5EF4-FFF2-40B4-BE49-F238E27FC236}">
                  <a16:creationId xmlns:a16="http://schemas.microsoft.com/office/drawing/2014/main" xmlns="" id="{5B621BD2-6B29-4A11-A34C-A3458E05E6DD}"/>
                </a:ext>
              </a:extLst>
            </p:cNvPr>
            <p:cNvSpPr txBox="1"/>
            <p:nvPr/>
          </p:nvSpPr>
          <p:spPr>
            <a:xfrm rot="8508944">
              <a:off x="112275" y="901498"/>
              <a:ext cx="1439706" cy="707886"/>
            </a:xfrm>
            <a:prstGeom prst="rect">
              <a:avLst/>
            </a:prstGeom>
            <a:noFill/>
          </p:spPr>
          <p:txBody>
            <a:bodyPr wrap="square" rtlCol="0">
              <a:spAutoFit/>
            </a:bodyPr>
            <a:lstStyle/>
            <a:p>
              <a:pPr algn="ctr"/>
              <a:r>
                <a:rPr lang="en-GB" sz="2000" dirty="0">
                  <a:latin typeface="Comic Sans MS" panose="030F0702030302020204" pitchFamily="66" charset="0"/>
                </a:rPr>
                <a:t>u</a:t>
              </a:r>
              <a:r>
                <a:rPr lang="en-GB" sz="2000" dirty="0" smtClean="0">
                  <a:latin typeface="Comic Sans MS" panose="030F0702030302020204" pitchFamily="66" charset="0"/>
                </a:rPr>
                <a:t>n</a:t>
              </a:r>
              <a:r>
                <a:rPr lang="en-GB" sz="2000" dirty="0" smtClean="0">
                  <a:solidFill>
                    <a:schemeClr val="bg1"/>
                  </a:solidFill>
                  <a:latin typeface="Comic Sans MS" panose="030F0702030302020204" pitchFamily="66" charset="0"/>
                </a:rPr>
                <a:t> </a:t>
              </a:r>
              <a:r>
                <a:rPr lang="en-GB" sz="2000" dirty="0" smtClean="0">
                  <a:latin typeface="Comic Sans MS" panose="030F0702030302020204" pitchFamily="66" charset="0"/>
                </a:rPr>
                <a:t>sandwich</a:t>
              </a:r>
              <a:endParaRPr lang="en-GB" sz="2000" dirty="0">
                <a:latin typeface="Comic Sans MS" panose="030F0702030302020204" pitchFamily="66" charset="0"/>
              </a:endParaRPr>
            </a:p>
          </p:txBody>
        </p:sp>
      </p:grpSp>
      <p:pic>
        <p:nvPicPr>
          <p:cNvPr id="32" name="Picture 2" descr="Image result for milk">
            <a:extLst>
              <a:ext uri="{FF2B5EF4-FFF2-40B4-BE49-F238E27FC236}">
                <a16:creationId xmlns:a16="http://schemas.microsoft.com/office/drawing/2014/main" xmlns="" id="{8DC2F31E-FF32-48B7-9077-469C0DBDAC5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355361">
            <a:off x="4849613" y="2739417"/>
            <a:ext cx="1354139" cy="1016486"/>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xmlns="" id="{73264A2A-318C-46C2-8B2B-FEF67F109E6D}"/>
              </a:ext>
            </a:extLst>
          </p:cNvPr>
          <p:cNvGrpSpPr/>
          <p:nvPr/>
        </p:nvGrpSpPr>
        <p:grpSpPr>
          <a:xfrm rot="2260256">
            <a:off x="6082654" y="3524191"/>
            <a:ext cx="2105658" cy="1283135"/>
            <a:chOff x="6060921" y="4043898"/>
            <a:chExt cx="2105658" cy="1283135"/>
          </a:xfrm>
        </p:grpSpPr>
        <p:pic>
          <p:nvPicPr>
            <p:cNvPr id="37" name="Picture 36" descr="A close up of a logo&#10;&#10;Description generated with very high confidence">
              <a:extLst>
                <a:ext uri="{FF2B5EF4-FFF2-40B4-BE49-F238E27FC236}">
                  <a16:creationId xmlns:a16="http://schemas.microsoft.com/office/drawing/2014/main" xmlns="" id="{C2865D1B-D6B6-49A3-92E3-97D45E2172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00000">
              <a:off x="6060921" y="4043898"/>
              <a:ext cx="2105658" cy="1283135"/>
            </a:xfrm>
            <a:prstGeom prst="rect">
              <a:avLst/>
            </a:prstGeom>
          </p:spPr>
        </p:pic>
        <p:sp>
          <p:nvSpPr>
            <p:cNvPr id="38" name="TextBox 37">
              <a:extLst>
                <a:ext uri="{FF2B5EF4-FFF2-40B4-BE49-F238E27FC236}">
                  <a16:creationId xmlns:a16="http://schemas.microsoft.com/office/drawing/2014/main" xmlns="" id="{AFCDA8F6-376E-4A32-8532-1D5F95F4D100}"/>
                </a:ext>
              </a:extLst>
            </p:cNvPr>
            <p:cNvSpPr txBox="1"/>
            <p:nvPr/>
          </p:nvSpPr>
          <p:spPr>
            <a:xfrm rot="19301591">
              <a:off x="6664920" y="4423857"/>
              <a:ext cx="1365636" cy="400110"/>
            </a:xfrm>
            <a:prstGeom prst="rect">
              <a:avLst/>
            </a:prstGeom>
            <a:noFill/>
          </p:spPr>
          <p:txBody>
            <a:bodyPr wrap="square" rtlCol="0">
              <a:spAutoFit/>
            </a:bodyPr>
            <a:lstStyle/>
            <a:p>
              <a:pPr algn="ctr"/>
              <a:r>
                <a:rPr lang="en-GB" sz="2000" dirty="0">
                  <a:latin typeface="Comic Sans MS" panose="030F0702030302020204" pitchFamily="66" charset="0"/>
                </a:rPr>
                <a:t>d</a:t>
              </a:r>
              <a:r>
                <a:rPr lang="en-GB" sz="2000" dirty="0" smtClean="0">
                  <a:latin typeface="Comic Sans MS" panose="030F0702030302020204" pitchFamily="66" charset="0"/>
                </a:rPr>
                <a:t>u lait</a:t>
              </a:r>
              <a:endParaRPr lang="en-GB" sz="2000" dirty="0">
                <a:latin typeface="Comic Sans MS" panose="030F0702030302020204" pitchFamily="66" charset="0"/>
              </a:endParaRPr>
            </a:p>
          </p:txBody>
        </p:sp>
      </p:grpSp>
      <p:pic>
        <p:nvPicPr>
          <p:cNvPr id="28" name="Picture 2" descr="Related image">
            <a:extLst>
              <a:ext uri="{FF2B5EF4-FFF2-40B4-BE49-F238E27FC236}">
                <a16:creationId xmlns:a16="http://schemas.microsoft.com/office/drawing/2014/main" xmlns="" id="{1965C2E8-1BCD-41B8-A57B-6D18E4B2ACC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482203">
            <a:off x="1952147" y="2223910"/>
            <a:ext cx="1588630" cy="120655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xmlns="" id="{F601B674-2465-45B6-8D62-9E1FFD36E030}"/>
              </a:ext>
            </a:extLst>
          </p:cNvPr>
          <p:cNvGrpSpPr/>
          <p:nvPr/>
        </p:nvGrpSpPr>
        <p:grpSpPr>
          <a:xfrm>
            <a:off x="2336833" y="1517938"/>
            <a:ext cx="2105658" cy="1318967"/>
            <a:chOff x="2337587" y="-675901"/>
            <a:chExt cx="2105658" cy="1318967"/>
          </a:xfrm>
        </p:grpSpPr>
        <p:pic>
          <p:nvPicPr>
            <p:cNvPr id="45" name="Picture 44" descr="A close up of a logo&#10;&#10;Description generated with very high confidence">
              <a:extLst>
                <a:ext uri="{FF2B5EF4-FFF2-40B4-BE49-F238E27FC236}">
                  <a16:creationId xmlns:a16="http://schemas.microsoft.com/office/drawing/2014/main" xmlns="" id="{7FFB8E0C-3945-4A78-8BDB-AED3B709B4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87210">
              <a:off x="2337587" y="-640069"/>
              <a:ext cx="2105658" cy="1283135"/>
            </a:xfrm>
            <a:prstGeom prst="rect">
              <a:avLst/>
            </a:prstGeom>
          </p:spPr>
        </p:pic>
        <p:sp>
          <p:nvSpPr>
            <p:cNvPr id="46" name="TextBox 45">
              <a:extLst>
                <a:ext uri="{FF2B5EF4-FFF2-40B4-BE49-F238E27FC236}">
                  <a16:creationId xmlns:a16="http://schemas.microsoft.com/office/drawing/2014/main" xmlns="" id="{CBF9A7D1-87F9-4B95-BF5E-9CFCA0222D73}"/>
                </a:ext>
              </a:extLst>
            </p:cNvPr>
            <p:cNvSpPr txBox="1"/>
            <p:nvPr/>
          </p:nvSpPr>
          <p:spPr>
            <a:xfrm rot="2068371">
              <a:off x="2492926" y="-675901"/>
              <a:ext cx="1439706" cy="923330"/>
            </a:xfrm>
            <a:prstGeom prst="rect">
              <a:avLst/>
            </a:prstGeom>
            <a:noFill/>
          </p:spPr>
          <p:txBody>
            <a:bodyPr wrap="square" rtlCol="0">
              <a:spAutoFit/>
            </a:bodyPr>
            <a:lstStyle/>
            <a:p>
              <a:pPr algn="ctr"/>
              <a:r>
                <a:rPr lang="en-GB" dirty="0">
                  <a:latin typeface="Comic Sans MS" panose="030F0702030302020204" pitchFamily="66" charset="0"/>
                </a:rPr>
                <a:t>des bonbons </a:t>
              </a:r>
              <a:r>
                <a:rPr lang="en-GB" dirty="0" err="1">
                  <a:latin typeface="Comic Sans MS" panose="030F0702030302020204" pitchFamily="66" charset="0"/>
                </a:rPr>
                <a:t>explosifs</a:t>
              </a:r>
              <a:endParaRPr lang="en-GB" dirty="0">
                <a:solidFill>
                  <a:schemeClr val="bg1"/>
                </a:solidFill>
                <a:latin typeface="Comic Sans MS" panose="030F0702030302020204" pitchFamily="66" charset="0"/>
              </a:endParaRPr>
            </a:p>
          </p:txBody>
        </p:sp>
      </p:grpSp>
      <p:grpSp>
        <p:nvGrpSpPr>
          <p:cNvPr id="29" name="Group 28">
            <a:extLst>
              <a:ext uri="{FF2B5EF4-FFF2-40B4-BE49-F238E27FC236}">
                <a16:creationId xmlns:a16="http://schemas.microsoft.com/office/drawing/2014/main" xmlns="" id="{B4C6BB63-90E3-43AF-8770-F94596AF085F}"/>
              </a:ext>
            </a:extLst>
          </p:cNvPr>
          <p:cNvGrpSpPr/>
          <p:nvPr/>
        </p:nvGrpSpPr>
        <p:grpSpPr>
          <a:xfrm>
            <a:off x="-188392" y="2597990"/>
            <a:ext cx="2105658" cy="1283135"/>
            <a:chOff x="-35238" y="556551"/>
            <a:chExt cx="2105658" cy="1283135"/>
          </a:xfrm>
        </p:grpSpPr>
        <p:pic>
          <p:nvPicPr>
            <p:cNvPr id="30" name="Picture 29" descr="A close up of a logo&#10;&#10;Description generated with very high confidence">
              <a:extLst>
                <a:ext uri="{FF2B5EF4-FFF2-40B4-BE49-F238E27FC236}">
                  <a16:creationId xmlns:a16="http://schemas.microsoft.com/office/drawing/2014/main" xmlns="" id="{3B0FD9E5-795C-4E42-B146-091C50C409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a:off x="-35238" y="556551"/>
              <a:ext cx="2105658" cy="1283135"/>
            </a:xfrm>
            <a:prstGeom prst="rect">
              <a:avLst/>
            </a:prstGeom>
          </p:spPr>
        </p:pic>
        <p:sp>
          <p:nvSpPr>
            <p:cNvPr id="31" name="TextBox 30">
              <a:extLst>
                <a:ext uri="{FF2B5EF4-FFF2-40B4-BE49-F238E27FC236}">
                  <a16:creationId xmlns:a16="http://schemas.microsoft.com/office/drawing/2014/main" xmlns="" id="{B7EFBF0B-15B0-43F3-9E28-7AEE4C3FE230}"/>
                </a:ext>
              </a:extLst>
            </p:cNvPr>
            <p:cNvSpPr txBox="1"/>
            <p:nvPr/>
          </p:nvSpPr>
          <p:spPr>
            <a:xfrm rot="19301591">
              <a:off x="102573" y="1120884"/>
              <a:ext cx="1439706" cy="400110"/>
            </a:xfrm>
            <a:prstGeom prst="rect">
              <a:avLst/>
            </a:prstGeom>
            <a:noFill/>
          </p:spPr>
          <p:txBody>
            <a:bodyPr wrap="square" rtlCol="0">
              <a:spAutoFit/>
            </a:bodyPr>
            <a:lstStyle/>
            <a:p>
              <a:pPr algn="ctr"/>
              <a:endParaRPr lang="en-GB" sz="2000" dirty="0">
                <a:solidFill>
                  <a:schemeClr val="bg1"/>
                </a:solidFill>
                <a:latin typeface="Borealis" pitchFamily="2" charset="0"/>
              </a:endParaRPr>
            </a:p>
          </p:txBody>
        </p:sp>
      </p:grpSp>
      <p:pic>
        <p:nvPicPr>
          <p:cNvPr id="11" name="Picture 4" descr="Related image">
            <a:extLst>
              <a:ext uri="{FF2B5EF4-FFF2-40B4-BE49-F238E27FC236}">
                <a16:creationId xmlns:a16="http://schemas.microsoft.com/office/drawing/2014/main" xmlns="" id="{BD3EE0D3-CB01-4666-A4DC-47AA819362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590411">
            <a:off x="5135426" y="3759682"/>
            <a:ext cx="1087391" cy="16310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xmlns="" id="{1419724B-6071-4886-AC59-37D81C8124E2}"/>
              </a:ext>
            </a:extLst>
          </p:cNvPr>
          <p:cNvGrpSpPr/>
          <p:nvPr/>
        </p:nvGrpSpPr>
        <p:grpSpPr>
          <a:xfrm rot="2227243" flipH="1" flipV="1">
            <a:off x="308691613" y="307481833"/>
            <a:ext cx="2105658" cy="1283135"/>
            <a:chOff x="-35238" y="556551"/>
            <a:chExt cx="2105658" cy="1283135"/>
          </a:xfrm>
        </p:grpSpPr>
        <p:pic>
          <p:nvPicPr>
            <p:cNvPr id="34" name="Picture 33" descr="A close up of a logo&#10;&#10;Description generated with very high confidence">
              <a:extLst>
                <a:ext uri="{FF2B5EF4-FFF2-40B4-BE49-F238E27FC236}">
                  <a16:creationId xmlns:a16="http://schemas.microsoft.com/office/drawing/2014/main" xmlns="" id="{13AF8D6B-AF04-4E71-B6B7-F3C786D86F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a:off x="-35238" y="556551"/>
              <a:ext cx="2105658" cy="1283135"/>
            </a:xfrm>
            <a:prstGeom prst="rect">
              <a:avLst/>
            </a:prstGeom>
          </p:spPr>
        </p:pic>
        <p:sp>
          <p:nvSpPr>
            <p:cNvPr id="35" name="TextBox 34">
              <a:extLst>
                <a:ext uri="{FF2B5EF4-FFF2-40B4-BE49-F238E27FC236}">
                  <a16:creationId xmlns:a16="http://schemas.microsoft.com/office/drawing/2014/main" xmlns="" id="{B0B8C082-F641-45EE-8909-E851E2B5B265}"/>
                </a:ext>
              </a:extLst>
            </p:cNvPr>
            <p:cNvSpPr txBox="1"/>
            <p:nvPr/>
          </p:nvSpPr>
          <p:spPr>
            <a:xfrm rot="19301591">
              <a:off x="102573" y="966996"/>
              <a:ext cx="1439706" cy="707886"/>
            </a:xfrm>
            <a:prstGeom prst="rect">
              <a:avLst/>
            </a:prstGeom>
            <a:noFill/>
          </p:spPr>
          <p:txBody>
            <a:bodyPr wrap="square" rtlCol="0">
              <a:spAutoFit/>
            </a:bodyPr>
            <a:lstStyle/>
            <a:p>
              <a:pPr algn="ctr"/>
              <a:r>
                <a:rPr lang="en-GB" sz="2000" dirty="0">
                  <a:latin typeface="Borealis" pitchFamily="2" charset="0"/>
                </a:rPr>
                <a:t>DU CHOCOLAT</a:t>
              </a:r>
            </a:p>
          </p:txBody>
        </p:sp>
      </p:grpSp>
      <p:pic>
        <p:nvPicPr>
          <p:cNvPr id="39" name="Picture 2" descr="Image result for harry potter milkshake">
            <a:extLst>
              <a:ext uri="{FF2B5EF4-FFF2-40B4-BE49-F238E27FC236}">
                <a16:creationId xmlns:a16="http://schemas.microsoft.com/office/drawing/2014/main" xmlns="" id="{27C0EDEB-01BD-4ED3-97CB-C32E9914F11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199408">
            <a:off x="6078019" y="2587811"/>
            <a:ext cx="1412015" cy="987529"/>
          </a:xfrm>
          <a:prstGeom prst="parallelogram">
            <a:avLst>
              <a:gd name="adj" fmla="val 48218"/>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xmlns="" id="{30564B54-72C2-4BE8-8113-91E95E34C275}"/>
              </a:ext>
            </a:extLst>
          </p:cNvPr>
          <p:cNvGrpSpPr/>
          <p:nvPr/>
        </p:nvGrpSpPr>
        <p:grpSpPr>
          <a:xfrm rot="9671709">
            <a:off x="7084809" y="2338653"/>
            <a:ext cx="1782829" cy="1219604"/>
            <a:chOff x="-35238" y="556551"/>
            <a:chExt cx="2105658" cy="1283135"/>
          </a:xfrm>
        </p:grpSpPr>
        <p:pic>
          <p:nvPicPr>
            <p:cNvPr id="41" name="Picture 40" descr="A close up of a logo&#10;&#10;Description generated with very high confidence">
              <a:extLst>
                <a:ext uri="{FF2B5EF4-FFF2-40B4-BE49-F238E27FC236}">
                  <a16:creationId xmlns:a16="http://schemas.microsoft.com/office/drawing/2014/main" xmlns="" id="{5CBF9E78-1EED-4CB3-A674-02697E084B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a:off x="-35238" y="556551"/>
              <a:ext cx="2105658" cy="1283135"/>
            </a:xfrm>
            <a:prstGeom prst="rect">
              <a:avLst/>
            </a:prstGeom>
          </p:spPr>
        </p:pic>
        <p:sp>
          <p:nvSpPr>
            <p:cNvPr id="42" name="TextBox 41">
              <a:extLst>
                <a:ext uri="{FF2B5EF4-FFF2-40B4-BE49-F238E27FC236}">
                  <a16:creationId xmlns:a16="http://schemas.microsoft.com/office/drawing/2014/main" xmlns="" id="{99157860-3F18-4576-AE68-41DBFC69BE43}"/>
                </a:ext>
              </a:extLst>
            </p:cNvPr>
            <p:cNvSpPr txBox="1"/>
            <p:nvPr/>
          </p:nvSpPr>
          <p:spPr>
            <a:xfrm rot="8542924">
              <a:off x="113800" y="831038"/>
              <a:ext cx="1439705" cy="744761"/>
            </a:xfrm>
            <a:prstGeom prst="rect">
              <a:avLst/>
            </a:prstGeom>
            <a:noFill/>
          </p:spPr>
          <p:txBody>
            <a:bodyPr wrap="square" rtlCol="0">
              <a:spAutoFit/>
            </a:bodyPr>
            <a:lstStyle/>
            <a:p>
              <a:pPr algn="ctr"/>
              <a:r>
                <a:rPr lang="en-GB" sz="2000" dirty="0">
                  <a:latin typeface="Comic Sans MS" panose="030F0702030302020204" pitchFamily="66" charset="0"/>
                </a:rPr>
                <a:t>un milk-shake</a:t>
              </a:r>
              <a:endParaRPr lang="en-GB" sz="2000" dirty="0">
                <a:solidFill>
                  <a:schemeClr val="bg1"/>
                </a:solidFill>
                <a:latin typeface="Borealis" pitchFamily="2" charset="0"/>
              </a:endParaRPr>
            </a:p>
          </p:txBody>
        </p:sp>
      </p:grpSp>
      <p:pic>
        <p:nvPicPr>
          <p:cNvPr id="43" name="Picture 2" descr="Image result for exploding sweets harry potter">
            <a:extLst>
              <a:ext uri="{FF2B5EF4-FFF2-40B4-BE49-F238E27FC236}">
                <a16:creationId xmlns:a16="http://schemas.microsoft.com/office/drawing/2014/main" xmlns="" id="{61D39892-CB35-4D33-B757-B3D45D64385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384428">
            <a:off x="3591635" y="2389928"/>
            <a:ext cx="1215906" cy="1215906"/>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xmlns="" id="{94F46287-F89D-4154-AB23-904723C3EE4A}"/>
              </a:ext>
            </a:extLst>
          </p:cNvPr>
          <p:cNvGrpSpPr/>
          <p:nvPr/>
        </p:nvGrpSpPr>
        <p:grpSpPr>
          <a:xfrm>
            <a:off x="117162" y="1102730"/>
            <a:ext cx="2105658" cy="1426108"/>
            <a:chOff x="-35238" y="556551"/>
            <a:chExt cx="2105658" cy="1426108"/>
          </a:xfrm>
        </p:grpSpPr>
        <p:pic>
          <p:nvPicPr>
            <p:cNvPr id="49" name="Picture 48" descr="A close up of a logo&#10;&#10;Description generated with very high confidence">
              <a:extLst>
                <a:ext uri="{FF2B5EF4-FFF2-40B4-BE49-F238E27FC236}">
                  <a16:creationId xmlns:a16="http://schemas.microsoft.com/office/drawing/2014/main" xmlns="" id="{5A67E062-8D15-488B-B4A3-6822179777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a:off x="-35238" y="556551"/>
              <a:ext cx="2105658" cy="1283135"/>
            </a:xfrm>
            <a:prstGeom prst="rect">
              <a:avLst/>
            </a:prstGeom>
          </p:spPr>
        </p:pic>
        <p:sp>
          <p:nvSpPr>
            <p:cNvPr id="50" name="TextBox 49">
              <a:extLst>
                <a:ext uri="{FF2B5EF4-FFF2-40B4-BE49-F238E27FC236}">
                  <a16:creationId xmlns:a16="http://schemas.microsoft.com/office/drawing/2014/main" xmlns="" id="{C1665819-2949-4C99-A797-360BFA6E140B}"/>
                </a:ext>
              </a:extLst>
            </p:cNvPr>
            <p:cNvSpPr txBox="1"/>
            <p:nvPr/>
          </p:nvSpPr>
          <p:spPr>
            <a:xfrm rot="19301591">
              <a:off x="102573" y="659220"/>
              <a:ext cx="1439706" cy="1323439"/>
            </a:xfrm>
            <a:prstGeom prst="rect">
              <a:avLst/>
            </a:prstGeom>
            <a:noFill/>
          </p:spPr>
          <p:txBody>
            <a:bodyPr wrap="square" rtlCol="0">
              <a:spAutoFit/>
            </a:bodyPr>
            <a:lstStyle/>
            <a:p>
              <a:pPr algn="ctr"/>
              <a:r>
                <a:rPr lang="en-GB" sz="2000" dirty="0" smtClean="0">
                  <a:solidFill>
                    <a:schemeClr val="bg1"/>
                  </a:solidFill>
                  <a:latin typeface="Borealis" pitchFamily="2" charset="0"/>
                </a:rPr>
                <a:t> </a:t>
              </a:r>
            </a:p>
            <a:p>
              <a:pPr algn="ctr"/>
              <a:r>
                <a:rPr lang="en-GB" sz="2000" dirty="0" smtClean="0">
                  <a:latin typeface="Comic Sans MS" panose="030F0702030302020204" pitchFamily="66" charset="0"/>
                </a:rPr>
                <a:t>du </a:t>
              </a:r>
              <a:r>
                <a:rPr lang="en-GB" sz="2000" dirty="0">
                  <a:latin typeface="Comic Sans MS" panose="030F0702030302020204" pitchFamily="66" charset="0"/>
                </a:rPr>
                <a:t>chocolat</a:t>
              </a:r>
            </a:p>
            <a:p>
              <a:pPr algn="ctr"/>
              <a:endParaRPr lang="en-GB" sz="2000" dirty="0">
                <a:solidFill>
                  <a:schemeClr val="bg1"/>
                </a:solidFill>
                <a:latin typeface="Borealis" pitchFamily="2" charset="0"/>
              </a:endParaRPr>
            </a:p>
          </p:txBody>
        </p:sp>
      </p:grpSp>
      <p:grpSp>
        <p:nvGrpSpPr>
          <p:cNvPr id="6" name="Group 5">
            <a:extLst>
              <a:ext uri="{FF2B5EF4-FFF2-40B4-BE49-F238E27FC236}">
                <a16:creationId xmlns:a16="http://schemas.microsoft.com/office/drawing/2014/main" xmlns="" id="{7CA8BAE4-F838-4742-805E-FAAD96BD5E99}"/>
              </a:ext>
            </a:extLst>
          </p:cNvPr>
          <p:cNvGrpSpPr/>
          <p:nvPr/>
        </p:nvGrpSpPr>
        <p:grpSpPr>
          <a:xfrm rot="3892834">
            <a:off x="3232239" y="46721"/>
            <a:ext cx="2105658" cy="1283135"/>
            <a:chOff x="-35238" y="556551"/>
            <a:chExt cx="2105658" cy="1283135"/>
          </a:xfrm>
        </p:grpSpPr>
        <p:pic>
          <p:nvPicPr>
            <p:cNvPr id="4" name="Picture 3" descr="A close up of a logo&#10;&#10;Description generated with very high confidence">
              <a:extLst>
                <a:ext uri="{FF2B5EF4-FFF2-40B4-BE49-F238E27FC236}">
                  <a16:creationId xmlns:a16="http://schemas.microsoft.com/office/drawing/2014/main" xmlns="" id="{9F17C2DD-BC6C-4355-9911-E2CBBAB5AF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100000">
              <a:off x="-35238" y="556551"/>
              <a:ext cx="2105658" cy="1283135"/>
            </a:xfrm>
            <a:prstGeom prst="rect">
              <a:avLst/>
            </a:prstGeom>
          </p:spPr>
        </p:pic>
        <p:sp>
          <p:nvSpPr>
            <p:cNvPr id="5" name="TextBox 4">
              <a:extLst>
                <a:ext uri="{FF2B5EF4-FFF2-40B4-BE49-F238E27FC236}">
                  <a16:creationId xmlns:a16="http://schemas.microsoft.com/office/drawing/2014/main" xmlns="" id="{5F8F9930-19CB-48BA-B702-0896391DE789}"/>
                </a:ext>
              </a:extLst>
            </p:cNvPr>
            <p:cNvSpPr txBox="1"/>
            <p:nvPr/>
          </p:nvSpPr>
          <p:spPr>
            <a:xfrm rot="19301591">
              <a:off x="78160" y="806881"/>
              <a:ext cx="1439706" cy="923330"/>
            </a:xfrm>
            <a:prstGeom prst="rect">
              <a:avLst/>
            </a:prstGeom>
            <a:noFill/>
          </p:spPr>
          <p:txBody>
            <a:bodyPr wrap="square" rtlCol="0">
              <a:spAutoFit/>
            </a:bodyPr>
            <a:lstStyle/>
            <a:p>
              <a:pPr algn="ctr"/>
              <a:r>
                <a:rPr lang="en-GB" dirty="0">
                  <a:latin typeface="Comic Sans MS" panose="030F0702030302020204" pitchFamily="66" charset="0"/>
                </a:rPr>
                <a:t>des légumes et des fruits</a:t>
              </a:r>
            </a:p>
          </p:txBody>
        </p:sp>
      </p:grpSp>
      <p:sp>
        <p:nvSpPr>
          <p:cNvPr id="2" name="Rectangle 1"/>
          <p:cNvSpPr/>
          <p:nvPr/>
        </p:nvSpPr>
        <p:spPr>
          <a:xfrm rot="19192281">
            <a:off x="-59671" y="3096861"/>
            <a:ext cx="1604065" cy="369332"/>
          </a:xfrm>
          <a:prstGeom prst="rect">
            <a:avLst/>
          </a:prstGeom>
        </p:spPr>
        <p:txBody>
          <a:bodyPr wrap="square">
            <a:spAutoFit/>
          </a:bodyPr>
          <a:lstStyle/>
          <a:p>
            <a:r>
              <a:rPr lang="en-GB" dirty="0" smtClean="0">
                <a:latin typeface="Comic Sans MS" panose="030F0702030302020204" pitchFamily="66" charset="0"/>
              </a:rPr>
              <a:t>une </a:t>
            </a:r>
            <a:r>
              <a:rPr lang="en-GB" dirty="0" err="1">
                <a:latin typeface="Comic Sans MS" panose="030F0702030302020204" pitchFamily="66" charset="0"/>
              </a:rPr>
              <a:t>limonade</a:t>
            </a:r>
            <a:endParaRPr lang="en-GB" dirty="0">
              <a:latin typeface="Comic Sans MS" panose="030F0702030302020204" pitchFamily="66" charset="0"/>
            </a:endParaRPr>
          </a:p>
        </p:txBody>
      </p:sp>
    </p:spTree>
    <p:extLst>
      <p:ext uri="{BB962C8B-B14F-4D97-AF65-F5344CB8AC3E}">
        <p14:creationId xmlns:p14="http://schemas.microsoft.com/office/powerpoint/2010/main" val="4039867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atin typeface="Chaparral Pro" pitchFamily="18" charset="0"/>
              </a:rPr>
              <a:t>Other useful questions and answers </a:t>
            </a:r>
          </a:p>
        </p:txBody>
      </p:sp>
      <p:sp>
        <p:nvSpPr>
          <p:cNvPr id="3" name="Content Placeholder 2"/>
          <p:cNvSpPr>
            <a:spLocks noGrp="1"/>
          </p:cNvSpPr>
          <p:nvPr>
            <p:ph idx="1"/>
          </p:nvPr>
        </p:nvSpPr>
        <p:spPr/>
        <p:txBody>
          <a:bodyPr>
            <a:noAutofit/>
          </a:bodyPr>
          <a:lstStyle/>
          <a:p>
            <a:r>
              <a:rPr lang="fr-FR" sz="1800" dirty="0">
                <a:latin typeface="Comic Sans MS"/>
                <a:cs typeface="Comic Sans MS"/>
              </a:rPr>
              <a:t>Qu'est-ce que vous avez pour le goûter? </a:t>
            </a:r>
            <a:r>
              <a:rPr lang="fr-FR" sz="1800" dirty="0" smtClean="0">
                <a:latin typeface="Comic Sans MS"/>
                <a:cs typeface="Comic Sans MS"/>
              </a:rPr>
              <a:t>J’ai</a:t>
            </a:r>
            <a:r>
              <a:rPr lang="en-US" sz="1800" dirty="0" smtClean="0">
                <a:latin typeface="Comic Sans MS"/>
                <a:cs typeface="Comic Sans MS"/>
              </a:rPr>
              <a:t>…</a:t>
            </a:r>
            <a:r>
              <a:rPr lang="en-US" sz="1800" dirty="0">
                <a:latin typeface="Comic Sans MS"/>
                <a:cs typeface="Comic Sans MS"/>
              </a:rPr>
              <a:t>.   </a:t>
            </a:r>
          </a:p>
          <a:p>
            <a:pPr marL="0" indent="0">
              <a:buNone/>
            </a:pPr>
            <a:r>
              <a:rPr lang="en-US" sz="1800" dirty="0">
                <a:latin typeface="Comic Sans MS"/>
                <a:cs typeface="Comic Sans MS"/>
              </a:rPr>
              <a:t>     (What do you have for snack?  I have..)</a:t>
            </a:r>
          </a:p>
          <a:p>
            <a:pPr marL="0" indent="0">
              <a:buNone/>
            </a:pPr>
            <a:endParaRPr lang="en-GB" sz="1800" dirty="0">
              <a:latin typeface="Comic Sans MS"/>
              <a:cs typeface="Comic Sans MS"/>
            </a:endParaRPr>
          </a:p>
          <a:p>
            <a:r>
              <a:rPr lang="en-US" sz="1800" dirty="0" err="1">
                <a:latin typeface="Comic Sans MS"/>
                <a:cs typeface="Comic Sans MS"/>
              </a:rPr>
              <a:t>Tu</a:t>
            </a:r>
            <a:r>
              <a:rPr lang="en-US" sz="1800" dirty="0">
                <a:latin typeface="Comic Sans MS"/>
                <a:cs typeface="Comic Sans MS"/>
              </a:rPr>
              <a:t> </a:t>
            </a:r>
            <a:r>
              <a:rPr lang="en-US" sz="1800" dirty="0" err="1">
                <a:latin typeface="Comic Sans MS"/>
                <a:cs typeface="Comic Sans MS"/>
              </a:rPr>
              <a:t>aimes</a:t>
            </a:r>
            <a:r>
              <a:rPr lang="en-US" sz="1800" dirty="0">
                <a:latin typeface="Comic Sans MS"/>
                <a:cs typeface="Comic Sans MS"/>
              </a:rPr>
              <a:t>...? (singular) </a:t>
            </a:r>
            <a:r>
              <a:rPr lang="en-US" sz="1800" dirty="0" err="1">
                <a:latin typeface="Comic Sans MS"/>
                <a:cs typeface="Comic Sans MS"/>
              </a:rPr>
              <a:t>Vous</a:t>
            </a:r>
            <a:r>
              <a:rPr lang="en-US" sz="1800" dirty="0">
                <a:latin typeface="Comic Sans MS"/>
                <a:cs typeface="Comic Sans MS"/>
              </a:rPr>
              <a:t> </a:t>
            </a:r>
            <a:r>
              <a:rPr lang="en-US" sz="1800" dirty="0" err="1">
                <a:latin typeface="Comic Sans MS"/>
                <a:cs typeface="Comic Sans MS"/>
              </a:rPr>
              <a:t>aimez</a:t>
            </a:r>
            <a:r>
              <a:rPr lang="en-US" sz="1800" dirty="0">
                <a:latin typeface="Comic Sans MS"/>
                <a:cs typeface="Comic Sans MS"/>
              </a:rPr>
              <a:t>...? (plural)  (Do you like…?</a:t>
            </a:r>
            <a:r>
              <a:rPr lang="en-US" sz="1800" dirty="0" smtClean="0">
                <a:latin typeface="Comic Sans MS"/>
                <a:cs typeface="Comic Sans MS"/>
              </a:rPr>
              <a:t>)</a:t>
            </a:r>
          </a:p>
          <a:p>
            <a:pPr marL="0" indent="0">
              <a:buNone/>
            </a:pPr>
            <a:endParaRPr lang="en-US" sz="1800" dirty="0">
              <a:latin typeface="Comic Sans MS"/>
              <a:cs typeface="Comic Sans MS"/>
            </a:endParaRPr>
          </a:p>
          <a:p>
            <a:r>
              <a:rPr lang="en-US" sz="1800" dirty="0" err="1">
                <a:latin typeface="Comic Sans MS"/>
                <a:cs typeface="Comic Sans MS"/>
              </a:rPr>
              <a:t>Tu</a:t>
            </a:r>
            <a:r>
              <a:rPr lang="en-US" sz="1800" dirty="0">
                <a:latin typeface="Comic Sans MS"/>
                <a:cs typeface="Comic Sans MS"/>
              </a:rPr>
              <a:t> </a:t>
            </a:r>
            <a:r>
              <a:rPr lang="en-US" sz="1800" dirty="0" err="1">
                <a:latin typeface="Comic Sans MS"/>
                <a:cs typeface="Comic Sans MS"/>
              </a:rPr>
              <a:t>n’aime</a:t>
            </a:r>
            <a:r>
              <a:rPr lang="en-US" sz="1800" dirty="0">
                <a:latin typeface="Comic Sans MS"/>
                <a:cs typeface="Comic Sans MS"/>
              </a:rPr>
              <a:t> pas...? </a:t>
            </a:r>
            <a:r>
              <a:rPr lang="en-US" sz="1800" dirty="0" err="1">
                <a:latin typeface="Comic Sans MS"/>
                <a:cs typeface="Comic Sans MS"/>
              </a:rPr>
              <a:t>Vous</a:t>
            </a:r>
            <a:r>
              <a:rPr lang="en-US" sz="1800" dirty="0">
                <a:latin typeface="Comic Sans MS"/>
                <a:cs typeface="Comic Sans MS"/>
              </a:rPr>
              <a:t> </a:t>
            </a:r>
            <a:r>
              <a:rPr lang="en-US" sz="1800" dirty="0" err="1">
                <a:latin typeface="Comic Sans MS"/>
                <a:cs typeface="Comic Sans MS"/>
              </a:rPr>
              <a:t>n’aimez</a:t>
            </a:r>
            <a:r>
              <a:rPr lang="en-US" sz="1800" dirty="0">
                <a:latin typeface="Comic Sans MS"/>
                <a:cs typeface="Comic Sans MS"/>
              </a:rPr>
              <a:t> pas</a:t>
            </a:r>
            <a:r>
              <a:rPr lang="en-US" sz="1800" dirty="0" smtClean="0">
                <a:latin typeface="Comic Sans MS"/>
                <a:cs typeface="Comic Sans MS"/>
              </a:rPr>
              <a:t>…? (</a:t>
            </a:r>
            <a:r>
              <a:rPr lang="en-US" sz="1800" dirty="0">
                <a:latin typeface="Comic Sans MS"/>
                <a:cs typeface="Comic Sans MS"/>
              </a:rPr>
              <a:t>Don’t you like…?)</a:t>
            </a:r>
          </a:p>
          <a:p>
            <a:pPr marL="0" indent="0">
              <a:buNone/>
            </a:pPr>
            <a:endParaRPr lang="en-GB" sz="1800" dirty="0">
              <a:latin typeface="Comic Sans MS"/>
              <a:cs typeface="Comic Sans MS"/>
            </a:endParaRPr>
          </a:p>
          <a:p>
            <a:r>
              <a:rPr lang="en-US" sz="1800" dirty="0" err="1">
                <a:latin typeface="Comic Sans MS"/>
                <a:cs typeface="Comic Sans MS"/>
              </a:rPr>
              <a:t>J’aime</a:t>
            </a:r>
            <a:r>
              <a:rPr lang="en-US" sz="1800" dirty="0">
                <a:latin typeface="Comic Sans MS"/>
                <a:cs typeface="Comic Sans MS"/>
              </a:rPr>
              <a:t>... (I like…)</a:t>
            </a:r>
            <a:endParaRPr lang="en-GB" sz="1800" dirty="0">
              <a:latin typeface="Comic Sans MS"/>
              <a:cs typeface="Comic Sans MS"/>
            </a:endParaRPr>
          </a:p>
          <a:p>
            <a:r>
              <a:rPr lang="en-US" sz="1800" dirty="0">
                <a:latin typeface="Comic Sans MS"/>
                <a:cs typeface="Comic Sans MS"/>
              </a:rPr>
              <a:t>Je </a:t>
            </a:r>
            <a:r>
              <a:rPr lang="en-US" sz="1800" dirty="0" err="1">
                <a:latin typeface="Comic Sans MS"/>
                <a:cs typeface="Comic Sans MS"/>
              </a:rPr>
              <a:t>n’aime</a:t>
            </a:r>
            <a:r>
              <a:rPr lang="en-US" sz="1800" dirty="0">
                <a:latin typeface="Comic Sans MS"/>
                <a:cs typeface="Comic Sans MS"/>
              </a:rPr>
              <a:t> pas..... (I don’t like…)</a:t>
            </a:r>
            <a:endParaRPr lang="en-GB" sz="1800" dirty="0">
              <a:latin typeface="Comic Sans MS"/>
              <a:cs typeface="Comic Sans MS"/>
            </a:endParaRPr>
          </a:p>
          <a:p>
            <a:endParaRPr lang="en-GB" sz="1800" dirty="0">
              <a:latin typeface="Comic Sans MS"/>
              <a:cs typeface="Comic Sans MS"/>
            </a:endParaRPr>
          </a:p>
          <a:p>
            <a:r>
              <a:rPr lang="fr-FR" sz="1800" dirty="0">
                <a:latin typeface="Comic Sans MS"/>
                <a:cs typeface="Comic Sans MS"/>
              </a:rPr>
              <a:t>le goûter </a:t>
            </a:r>
            <a:r>
              <a:rPr lang="en-US" sz="1800" dirty="0">
                <a:latin typeface="Comic Sans MS"/>
                <a:cs typeface="Comic Sans MS"/>
              </a:rPr>
              <a:t>= snack</a:t>
            </a:r>
            <a:endParaRPr lang="en-GB" sz="1800" dirty="0">
              <a:latin typeface="Comic Sans MS"/>
              <a:cs typeface="Comic Sans MS"/>
            </a:endParaRPr>
          </a:p>
          <a:p>
            <a:r>
              <a:rPr lang="en-US" sz="1800" dirty="0">
                <a:latin typeface="Comic Sans MS"/>
                <a:cs typeface="Comic Sans MS"/>
              </a:rPr>
              <a:t>la </a:t>
            </a:r>
            <a:r>
              <a:rPr lang="en-US" sz="1800" dirty="0" err="1">
                <a:latin typeface="Comic Sans MS"/>
                <a:cs typeface="Comic Sans MS"/>
              </a:rPr>
              <a:t>récréation</a:t>
            </a:r>
            <a:r>
              <a:rPr lang="en-US" sz="1800" dirty="0">
                <a:latin typeface="Comic Sans MS"/>
                <a:cs typeface="Comic Sans MS"/>
              </a:rPr>
              <a:t>= playtime</a:t>
            </a:r>
            <a:endParaRPr lang="en-GB" sz="1800" dirty="0">
              <a:latin typeface="Comic Sans MS"/>
              <a:cs typeface="Comic Sans MS"/>
            </a:endParaRPr>
          </a:p>
          <a:p>
            <a:r>
              <a:rPr lang="en-US" sz="1800" dirty="0">
                <a:latin typeface="Comic Sans MS"/>
                <a:cs typeface="Comic Sans MS"/>
              </a:rPr>
              <a:t>le petit </a:t>
            </a:r>
            <a:r>
              <a:rPr lang="en-US" sz="1800" dirty="0" err="1">
                <a:latin typeface="Comic Sans MS"/>
                <a:cs typeface="Comic Sans MS"/>
              </a:rPr>
              <a:t>déjeuner</a:t>
            </a:r>
            <a:r>
              <a:rPr lang="en-US" sz="1800" dirty="0">
                <a:latin typeface="Comic Sans MS"/>
                <a:cs typeface="Comic Sans MS"/>
              </a:rPr>
              <a:t>= breakfast</a:t>
            </a:r>
            <a:endParaRPr lang="en-GB" sz="1800" dirty="0">
              <a:latin typeface="Comic Sans MS"/>
              <a:cs typeface="Comic Sans MS"/>
            </a:endParaRPr>
          </a:p>
          <a:p>
            <a:r>
              <a:rPr lang="en-US" sz="1800" dirty="0">
                <a:latin typeface="Comic Sans MS"/>
                <a:cs typeface="Comic Sans MS"/>
              </a:rPr>
              <a:t>le </a:t>
            </a:r>
            <a:r>
              <a:rPr lang="en-US" sz="1800" dirty="0" err="1">
                <a:latin typeface="Comic Sans MS"/>
                <a:cs typeface="Comic Sans MS"/>
              </a:rPr>
              <a:t>déjeuner</a:t>
            </a:r>
            <a:r>
              <a:rPr lang="en-US" sz="1800" dirty="0">
                <a:latin typeface="Comic Sans MS"/>
                <a:cs typeface="Comic Sans MS"/>
              </a:rPr>
              <a:t> = lunch </a:t>
            </a:r>
            <a:endParaRPr lang="en-GB" sz="1800" dirty="0">
              <a:latin typeface="Comic Sans MS"/>
              <a:cs typeface="Comic Sans MS"/>
            </a:endParaRPr>
          </a:p>
          <a:p>
            <a:r>
              <a:rPr lang="en-US" sz="1800" dirty="0">
                <a:latin typeface="Comic Sans MS"/>
                <a:cs typeface="Comic Sans MS"/>
              </a:rPr>
              <a:t>le </a:t>
            </a:r>
            <a:r>
              <a:rPr lang="en-US" sz="1800" dirty="0" err="1">
                <a:latin typeface="Comic Sans MS"/>
                <a:cs typeface="Comic Sans MS"/>
              </a:rPr>
              <a:t>dîner</a:t>
            </a:r>
            <a:r>
              <a:rPr lang="en-US" sz="1800" dirty="0">
                <a:latin typeface="Comic Sans MS"/>
                <a:cs typeface="Comic Sans MS"/>
              </a:rPr>
              <a:t>= dinner (eaten very late, as late as around 9/10 p.m.)</a:t>
            </a:r>
            <a:endParaRPr lang="en-GB" sz="1800" dirty="0">
              <a:latin typeface="Comic Sans MS"/>
              <a:cs typeface="Comic Sans MS"/>
            </a:endParaRPr>
          </a:p>
          <a:p>
            <a:endParaRPr lang="en-US" sz="1800" dirty="0">
              <a:latin typeface="Comic Sans MS"/>
              <a:cs typeface="Comic Sans MS"/>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12160" y="1700808"/>
            <a:ext cx="550416" cy="550416"/>
          </a:xfrm>
          <a:prstGeom prst="rect">
            <a:avLst/>
          </a:prstGeom>
        </p:spPr>
      </p:pic>
      <p:pic>
        <p:nvPicPr>
          <p:cNvPr id="5" name="Sound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524328" y="2492896"/>
            <a:ext cx="576064" cy="576064"/>
          </a:xfrm>
          <a:prstGeom prst="rect">
            <a:avLst/>
          </a:prstGeom>
        </p:spPr>
      </p:pic>
      <p:pic>
        <p:nvPicPr>
          <p:cNvPr id="6" name="Sound 5">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6732240" y="3212976"/>
            <a:ext cx="596776" cy="596776"/>
          </a:xfrm>
          <a:prstGeom prst="rect">
            <a:avLst/>
          </a:prstGeom>
        </p:spPr>
      </p:pic>
      <p:pic>
        <p:nvPicPr>
          <p:cNvPr id="7" name="Sound 6">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572000" y="3933056"/>
            <a:ext cx="576064" cy="576064"/>
          </a:xfrm>
          <a:prstGeom prst="rect">
            <a:avLst/>
          </a:prstGeom>
        </p:spPr>
      </p:pic>
      <p:pic>
        <p:nvPicPr>
          <p:cNvPr id="8" name="Sound 7">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4499992" y="5301208"/>
            <a:ext cx="596776" cy="596776"/>
          </a:xfrm>
          <a:prstGeom prst="rect">
            <a:avLst/>
          </a:prstGeom>
        </p:spPr>
      </p:pic>
    </p:spTree>
    <p:extLst>
      <p:ext uri="{BB962C8B-B14F-4D97-AF65-F5344CB8AC3E}">
        <p14:creationId xmlns:p14="http://schemas.microsoft.com/office/powerpoint/2010/main" val="40961009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00"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86"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886"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021"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3232" cy="922114"/>
          </a:xfrm>
        </p:spPr>
        <p:txBody>
          <a:bodyPr/>
          <a:lstStyle/>
          <a:p>
            <a:r>
              <a:rPr lang="en-GB" dirty="0">
                <a:latin typeface="Comic Sans MS" panose="030F0702030302020204" pitchFamily="66" charset="0"/>
              </a:rPr>
              <a:t>Trap-door!</a:t>
            </a:r>
          </a:p>
        </p:txBody>
      </p:sp>
      <p:sp>
        <p:nvSpPr>
          <p:cNvPr id="3" name="Content Placeholder 2"/>
          <p:cNvSpPr>
            <a:spLocks noGrp="1"/>
          </p:cNvSpPr>
          <p:nvPr>
            <p:ph idx="1"/>
          </p:nvPr>
        </p:nvSpPr>
        <p:spPr>
          <a:xfrm>
            <a:off x="611560" y="1124744"/>
            <a:ext cx="8229600" cy="4525963"/>
          </a:xfrm>
        </p:spPr>
        <p:txBody>
          <a:bodyPr>
            <a:noAutofit/>
          </a:bodyPr>
          <a:lstStyle/>
          <a:p>
            <a:pPr marL="0" indent="0">
              <a:buNone/>
            </a:pPr>
            <a:r>
              <a:rPr lang="en-GB" sz="1800" dirty="0">
                <a:latin typeface="Comic Sans MS" panose="030F0702030302020204" pitchFamily="66" charset="0"/>
              </a:rPr>
              <a:t>To finish, lets play a game of ‘</a:t>
            </a:r>
            <a:r>
              <a:rPr lang="en-GB" sz="1800" b="1" dirty="0">
                <a:latin typeface="Comic Sans MS" panose="030F0702030302020204" pitchFamily="66" charset="0"/>
              </a:rPr>
              <a:t>Trap-door’!</a:t>
            </a:r>
            <a:r>
              <a:rPr lang="en-GB" sz="1800" dirty="0">
                <a:latin typeface="Comic Sans MS" panose="030F0702030302020204" pitchFamily="66" charset="0"/>
              </a:rPr>
              <a:t> </a:t>
            </a:r>
          </a:p>
          <a:p>
            <a:pPr marL="0" indent="0">
              <a:buNone/>
            </a:pPr>
            <a:endParaRPr lang="en-GB" sz="1800" dirty="0">
              <a:latin typeface="Comic Sans MS" panose="030F0702030302020204" pitchFamily="66" charset="0"/>
            </a:endParaRPr>
          </a:p>
          <a:p>
            <a:pPr marL="514350" indent="-514350">
              <a:buFont typeface="+mj-lt"/>
              <a:buAutoNum type="arabicPeriod"/>
            </a:pPr>
            <a:r>
              <a:rPr lang="en-GB" sz="1800" dirty="0">
                <a:latin typeface="Comic Sans MS" panose="030F0702030302020204" pitchFamily="66" charset="0"/>
              </a:rPr>
              <a:t>Teacher prints off a copy of the next slide and puts a dot beside one of the choices at each box (keep it top secret!).</a:t>
            </a:r>
          </a:p>
          <a:p>
            <a:pPr marL="514350" indent="-514350">
              <a:buFont typeface="+mj-lt"/>
              <a:buAutoNum type="arabicPeriod"/>
            </a:pPr>
            <a:endParaRPr lang="en-GB" sz="1800" dirty="0">
              <a:latin typeface="Comic Sans MS" panose="030F0702030302020204" pitchFamily="66" charset="0"/>
            </a:endParaRPr>
          </a:p>
          <a:p>
            <a:pPr marL="514350" indent="-514350">
              <a:buFont typeface="+mj-lt"/>
              <a:buAutoNum type="arabicPeriod"/>
            </a:pPr>
            <a:r>
              <a:rPr lang="en-GB" sz="1800" dirty="0">
                <a:latin typeface="Comic Sans MS" panose="030F0702030302020204" pitchFamily="66" charset="0"/>
              </a:rPr>
              <a:t>Pull a lollipop stick or something with pupil’s name on. Ask that Pupil the question and they answer making a choice from the box.</a:t>
            </a:r>
          </a:p>
          <a:p>
            <a:pPr marL="514350" indent="-514350">
              <a:buFont typeface="+mj-lt"/>
              <a:buAutoNum type="arabicPeriod"/>
            </a:pPr>
            <a:endParaRPr lang="en-GB" sz="1800" dirty="0">
              <a:latin typeface="Comic Sans MS" panose="030F0702030302020204" pitchFamily="66" charset="0"/>
            </a:endParaRPr>
          </a:p>
          <a:p>
            <a:pPr marL="514350" indent="-514350">
              <a:buFont typeface="+mj-lt"/>
              <a:buAutoNum type="arabicPeriod"/>
            </a:pPr>
            <a:r>
              <a:rPr lang="en-GB" sz="1800" dirty="0">
                <a:latin typeface="Comic Sans MS" panose="030F0702030302020204" pitchFamily="66" charset="0"/>
              </a:rPr>
              <a:t>If it matches the answer the teacher chose, they stay in the game and move onto the next question.</a:t>
            </a:r>
          </a:p>
          <a:p>
            <a:pPr marL="514350" indent="-514350">
              <a:buFont typeface="+mj-lt"/>
              <a:buAutoNum type="arabicPeriod"/>
            </a:pPr>
            <a:endParaRPr lang="en-GB" sz="1800" dirty="0">
              <a:latin typeface="Comic Sans MS" panose="030F0702030302020204" pitchFamily="66" charset="0"/>
            </a:endParaRPr>
          </a:p>
          <a:p>
            <a:pPr marL="514350" indent="-514350">
              <a:buFont typeface="+mj-lt"/>
              <a:buAutoNum type="arabicPeriod"/>
            </a:pPr>
            <a:r>
              <a:rPr lang="en-GB" sz="1800" dirty="0">
                <a:latin typeface="Comic Sans MS" panose="030F0702030302020204" pitchFamily="66" charset="0"/>
              </a:rPr>
              <a:t>If the answer does not match the teacher’s, they fall down the ‘Trap-door’ and teacher says ‘</a:t>
            </a:r>
            <a:r>
              <a:rPr lang="en-GB" sz="1800" dirty="0">
                <a:solidFill>
                  <a:srgbClr val="0070C0"/>
                </a:solidFill>
                <a:latin typeface="Comic Sans MS" panose="030F0702030302020204" pitchFamily="66" charset="0"/>
              </a:rPr>
              <a:t>Au </a:t>
            </a:r>
            <a:r>
              <a:rPr lang="en-GB" sz="1800" dirty="0" smtClean="0">
                <a:solidFill>
                  <a:srgbClr val="0070C0"/>
                </a:solidFill>
                <a:latin typeface="Comic Sans MS" panose="030F0702030302020204" pitchFamily="66" charset="0"/>
              </a:rPr>
              <a:t>revoir – la </a:t>
            </a:r>
            <a:r>
              <a:rPr lang="en-GB" sz="1800" dirty="0" err="1" smtClean="0">
                <a:solidFill>
                  <a:srgbClr val="0070C0"/>
                </a:solidFill>
                <a:latin typeface="Comic Sans MS" panose="030F0702030302020204" pitchFamily="66" charset="0"/>
              </a:rPr>
              <a:t>trappe</a:t>
            </a:r>
            <a:r>
              <a:rPr lang="en-GB" sz="1800" dirty="0" smtClean="0">
                <a:latin typeface="Comic Sans MS" panose="030F0702030302020204" pitchFamily="66" charset="0"/>
              </a:rPr>
              <a:t>’</a:t>
            </a:r>
            <a:r>
              <a:rPr lang="en-GB" sz="1800" dirty="0">
                <a:latin typeface="Comic Sans MS" panose="030F0702030302020204" pitchFamily="66" charset="0"/>
              </a:rPr>
              <a:t>! Teacher then moves onto another pupil. </a:t>
            </a:r>
            <a:endParaRPr lang="en-GB" sz="1800" dirty="0" smtClean="0">
              <a:latin typeface="Comic Sans MS" panose="030F0702030302020204" pitchFamily="66" charset="0"/>
            </a:endParaRPr>
          </a:p>
          <a:p>
            <a:pPr marL="514350" indent="-514350">
              <a:buFont typeface="+mj-lt"/>
              <a:buAutoNum type="arabicPeriod"/>
            </a:pPr>
            <a:endParaRPr lang="en-GB" sz="1800" dirty="0" smtClean="0">
              <a:latin typeface="Comic Sans MS" panose="030F0702030302020204" pitchFamily="66" charset="0"/>
            </a:endParaRPr>
          </a:p>
          <a:p>
            <a:pPr marL="514350" indent="-514350">
              <a:buFont typeface="+mj-lt"/>
              <a:buAutoNum type="arabicPeriod"/>
            </a:pPr>
            <a:r>
              <a:rPr lang="en-GB" sz="1800" dirty="0" smtClean="0">
                <a:latin typeface="Comic Sans MS" panose="030F0702030302020204" pitchFamily="66" charset="0"/>
              </a:rPr>
              <a:t>The </a:t>
            </a:r>
            <a:r>
              <a:rPr lang="en-GB" sz="1800" dirty="0">
                <a:latin typeface="Comic Sans MS" panose="030F0702030302020204" pitchFamily="66" charset="0"/>
              </a:rPr>
              <a:t>winner is the person who gets to the end of the slide. Pupils must listen carefully, if they are to make the right choices!</a:t>
            </a:r>
          </a:p>
          <a:p>
            <a:pPr marL="514350" indent="-514350">
              <a:buFont typeface="+mj-lt"/>
              <a:buAutoNum type="arabicPeriod"/>
            </a:pPr>
            <a:endParaRPr lang="en-GB" sz="1800" dirty="0" smtClean="0">
              <a:latin typeface="Comic Sans MS" panose="030F0702030302020204" pitchFamily="66" charset="0"/>
            </a:endParaRPr>
          </a:p>
          <a:p>
            <a:pPr marL="514350" indent="-514350">
              <a:buFont typeface="+mj-lt"/>
              <a:buAutoNum type="arabicPeriod"/>
            </a:pPr>
            <a:endParaRPr lang="en-GB" sz="1800" dirty="0" smtClean="0">
              <a:latin typeface="Comic Sans MS" panose="030F0702030302020204" pitchFamily="66" charset="0"/>
            </a:endParaRPr>
          </a:p>
          <a:p>
            <a:pPr marL="514350" indent="-514350">
              <a:buFont typeface="+mj-lt"/>
              <a:buAutoNum type="arabicPeriod"/>
            </a:pPr>
            <a:endParaRPr lang="en-GB" sz="1800" dirty="0">
              <a:latin typeface="Comic Sans MS" panose="030F0702030302020204" pitchFamily="66" charset="0"/>
            </a:endParaRPr>
          </a:p>
          <a:p>
            <a:pPr marL="514350" indent="-514350">
              <a:buFont typeface="+mj-lt"/>
              <a:buAutoNum type="arabicPeriod"/>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514350" indent="-514350">
              <a:buFont typeface="+mj-lt"/>
              <a:buAutoNum type="arabicPeriod"/>
            </a:pPr>
            <a:endParaRPr lang="en-GB" sz="1600" dirty="0">
              <a:latin typeface="Comic Sans MS" panose="030F0702030302020204" pitchFamily="66" charset="0"/>
            </a:endParaRPr>
          </a:p>
          <a:p>
            <a:pPr marL="0" indent="0" algn="ctr">
              <a:buNone/>
            </a:pPr>
            <a:r>
              <a:rPr lang="en-GB" sz="1600" b="1" dirty="0">
                <a:latin typeface="Comic Sans MS" panose="030F0702030302020204" pitchFamily="66" charset="0"/>
              </a:rPr>
              <a:t>Bonne chance!</a:t>
            </a:r>
          </a:p>
        </p:txBody>
      </p:sp>
    </p:spTree>
    <p:extLst>
      <p:ext uri="{BB962C8B-B14F-4D97-AF65-F5344CB8AC3E}">
        <p14:creationId xmlns:p14="http://schemas.microsoft.com/office/powerpoint/2010/main" val="3731284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46156857"/>
              </p:ext>
            </p:extLst>
          </p:nvPr>
        </p:nvGraphicFramePr>
        <p:xfrm>
          <a:off x="6876256" y="548680"/>
          <a:ext cx="1944216" cy="1542130"/>
        </p:xfrm>
        <a:graphic>
          <a:graphicData uri="http://schemas.openxmlformats.org/drawingml/2006/table">
            <a:tbl>
              <a:tblPr/>
              <a:tblGrid>
                <a:gridCol w="1944216">
                  <a:extLst>
                    <a:ext uri="{9D8B030D-6E8A-4147-A177-3AD203B41FA5}">
                      <a16:colId xmlns:a16="http://schemas.microsoft.com/office/drawing/2014/main" xmlns="" val="20000"/>
                    </a:ext>
                  </a:extLst>
                </a:gridCol>
              </a:tblGrid>
              <a:tr h="48485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400" b="1" i="0" u="none" strike="noStrike" cap="none" normalizeH="0" baseline="0" dirty="0" err="1">
                          <a:ln>
                            <a:noFill/>
                          </a:ln>
                          <a:solidFill>
                            <a:schemeClr val="tx1"/>
                          </a:solidFill>
                          <a:effectLst/>
                          <a:latin typeface="Comic Sans MS" panose="030F0702030302020204" pitchFamily="66" charset="0"/>
                          <a:ea typeface="Calibri" pitchFamily="34" charset="0"/>
                        </a:rPr>
                        <a:t>très</a:t>
                      </a:r>
                      <a:r>
                        <a:rPr kumimoji="0" lang="en-GB" altLang="en-US" sz="2400" b="1" i="0" u="none" strike="noStrike" cap="none" normalizeH="0" baseline="0" dirty="0">
                          <a:ln>
                            <a:noFill/>
                          </a:ln>
                          <a:solidFill>
                            <a:schemeClr val="tx1"/>
                          </a:solidFill>
                          <a:effectLst/>
                          <a:latin typeface="Comic Sans MS" panose="030F0702030302020204" pitchFamily="66" charset="0"/>
                          <a:ea typeface="Calibri" pitchFamily="34" charset="0"/>
                        </a:rPr>
                        <a:t> </a:t>
                      </a:r>
                      <a:r>
                        <a:rPr kumimoji="0" lang="en-GB" altLang="en-US" sz="2400" b="1" i="0" u="none" strike="noStrike" cap="none" normalizeH="0" baseline="0" dirty="0" err="1">
                          <a:ln>
                            <a:noFill/>
                          </a:ln>
                          <a:solidFill>
                            <a:schemeClr val="tx1"/>
                          </a:solidFill>
                          <a:effectLst/>
                          <a:latin typeface="Comic Sans MS" panose="030F0702030302020204" pitchFamily="66" charset="0"/>
                          <a:ea typeface="Calibri" pitchFamily="34" charset="0"/>
                        </a:rPr>
                        <a:t>bien</a:t>
                      </a:r>
                      <a:r>
                        <a:rPr kumimoji="0" lang="en-GB" altLang="en-US" sz="2400" b="1" i="0" u="none" strike="noStrike" cap="none" normalizeH="0" baseline="0" dirty="0">
                          <a:ln>
                            <a:noFill/>
                          </a:ln>
                          <a:solidFill>
                            <a:schemeClr val="tx1"/>
                          </a:solidFill>
                          <a:effectLst/>
                          <a:latin typeface="Comic Sans MS" panose="030F0702030302020204" pitchFamily="66" charset="0"/>
                          <a:ea typeface="Calibri" pitchFamily="34" charset="0"/>
                        </a:rPr>
                        <a:t> </a:t>
                      </a:r>
                      <a:r>
                        <a:rPr kumimoji="0" lang="en-GB" altLang="en-US" sz="2400" b="1" i="0" u="none" strike="noStrike" cap="none" normalizeH="0" baseline="0" dirty="0" err="1">
                          <a:ln>
                            <a:noFill/>
                          </a:ln>
                          <a:solidFill>
                            <a:schemeClr val="tx1"/>
                          </a:solidFill>
                          <a:effectLst/>
                          <a:latin typeface="Comic Sans MS" panose="030F0702030302020204" pitchFamily="66" charset="0"/>
                          <a:ea typeface="Calibri" pitchFamily="34" charset="0"/>
                        </a:rPr>
                        <a:t>merci</a:t>
                      </a:r>
                      <a:r>
                        <a:rPr kumimoji="0" lang="en-GB" altLang="en-US" sz="2400" b="1" i="0" u="none" strike="noStrike" cap="none" normalizeH="0" baseline="0" dirty="0">
                          <a:ln>
                            <a:noFill/>
                          </a:ln>
                          <a:solidFill>
                            <a:schemeClr val="tx1"/>
                          </a:solidFill>
                          <a:effectLst/>
                          <a:latin typeface="Comic Sans MS" panose="030F0702030302020204" pitchFamily="66" charset="0"/>
                          <a:ea typeface="Calibri" pitchFamily="34" charset="0"/>
                        </a:rPr>
                        <a:t>.</a:t>
                      </a:r>
                      <a:endParaRPr kumimoji="0" lang="en-US" altLang="en-US" sz="2400" b="0" i="0" u="none" strike="noStrike" cap="none" normalizeH="0" baseline="0" dirty="0">
                        <a:ln>
                          <a:noFill/>
                        </a:ln>
                        <a:solidFill>
                          <a:schemeClr val="tx1"/>
                        </a:solidFill>
                        <a:effectLst/>
                        <a:latin typeface="Comic Sans MS" panose="030F0702030302020204" pitchFamily="66" charset="0"/>
                        <a:ea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00882">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400" b="1" i="0" u="none" strike="noStrike" cap="none" normalizeH="0" baseline="0" dirty="0" err="1" smtClean="0">
                          <a:ln>
                            <a:noFill/>
                          </a:ln>
                          <a:solidFill>
                            <a:schemeClr val="tx1"/>
                          </a:solidFill>
                          <a:effectLst/>
                          <a:latin typeface="Comic Sans MS" panose="030F0702030302020204" pitchFamily="66" charset="0"/>
                          <a:ea typeface="Calibri" pitchFamily="34" charset="0"/>
                        </a:rPr>
                        <a:t>bien</a:t>
                      </a:r>
                      <a:r>
                        <a:rPr kumimoji="0" lang="en-GB" altLang="en-US" sz="2400" b="1" i="0" u="none" strike="noStrike" cap="none" normalizeH="0" baseline="0" dirty="0">
                          <a:ln>
                            <a:noFill/>
                          </a:ln>
                          <a:solidFill>
                            <a:schemeClr val="tx1"/>
                          </a:solidFill>
                          <a:effectLst/>
                          <a:latin typeface="Comic Sans MS" panose="030F0702030302020204" pitchFamily="66" charset="0"/>
                          <a:ea typeface="Calibri" pitchFamily="34" charset="0"/>
                        </a:rPr>
                        <a:t>.</a:t>
                      </a:r>
                      <a:endParaRPr kumimoji="0" lang="en-US" altLang="en-US" sz="2400" b="0" i="0" u="none" strike="noStrike" cap="none" normalizeH="0" baseline="0" dirty="0">
                        <a:ln>
                          <a:noFill/>
                        </a:ln>
                        <a:solidFill>
                          <a:schemeClr val="tx1"/>
                        </a:solidFill>
                        <a:effectLst/>
                        <a:latin typeface="Comic Sans MS" panose="030F0702030302020204" pitchFamily="66" charset="0"/>
                        <a:ea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2058" name="Rectangle 1"/>
          <p:cNvSpPr>
            <a:spLocks noChangeArrowheads="1"/>
          </p:cNvSpPr>
          <p:nvPr/>
        </p:nvSpPr>
        <p:spPr bwMode="auto">
          <a:xfrm>
            <a:off x="2097088" y="892324"/>
            <a:ext cx="24929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GB" altLang="en-US" sz="2400" b="1" dirty="0">
                <a:solidFill>
                  <a:srgbClr val="0070C0"/>
                </a:solidFill>
                <a:latin typeface="Comic Sans MS" panose="030F0702030302020204" pitchFamily="66" charset="0"/>
              </a:rPr>
              <a:t>Bonjour! </a:t>
            </a:r>
            <a:r>
              <a:rPr lang="en-GB" altLang="en-US" sz="2400" b="1" dirty="0" err="1">
                <a:solidFill>
                  <a:srgbClr val="0070C0"/>
                </a:solidFill>
                <a:latin typeface="Comic Sans MS" panose="030F0702030302020204" pitchFamily="66" charset="0"/>
              </a:rPr>
              <a:t>Ça</a:t>
            </a:r>
            <a:r>
              <a:rPr lang="en-GB" altLang="en-US" sz="2400" b="1" dirty="0">
                <a:solidFill>
                  <a:srgbClr val="0070C0"/>
                </a:solidFill>
                <a:latin typeface="Comic Sans MS" panose="030F0702030302020204" pitchFamily="66" charset="0"/>
              </a:rPr>
              <a:t> </a:t>
            </a:r>
            <a:r>
              <a:rPr lang="en-GB" altLang="en-US" sz="2400" b="1" dirty="0" err="1">
                <a:solidFill>
                  <a:srgbClr val="0070C0"/>
                </a:solidFill>
                <a:latin typeface="Comic Sans MS" panose="030F0702030302020204" pitchFamily="66" charset="0"/>
              </a:rPr>
              <a:t>va</a:t>
            </a:r>
            <a:r>
              <a:rPr lang="en-GB" altLang="en-US" sz="2400" b="1" dirty="0">
                <a:solidFill>
                  <a:srgbClr val="0070C0"/>
                </a:solidFill>
                <a:latin typeface="Comic Sans MS" panose="030F0702030302020204" pitchFamily="66" charset="0"/>
              </a:rPr>
              <a:t>?</a:t>
            </a:r>
            <a:endParaRPr lang="en-GB" altLang="en-US" sz="2400" dirty="0">
              <a:solidFill>
                <a:srgbClr val="0070C0"/>
              </a:solidFill>
              <a:latin typeface="Comic Sans MS" panose="030F0702030302020204" pitchFamily="66" charset="0"/>
            </a:endParaRPr>
          </a:p>
        </p:txBody>
      </p:sp>
      <p:sp>
        <p:nvSpPr>
          <p:cNvPr id="2059" name="Rectangle 1"/>
          <p:cNvSpPr>
            <a:spLocks noChangeArrowheads="1"/>
          </p:cNvSpPr>
          <p:nvPr/>
        </p:nvSpPr>
        <p:spPr bwMode="auto">
          <a:xfrm>
            <a:off x="1955925" y="4312849"/>
            <a:ext cx="540967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GB" altLang="en-US" sz="2400" b="1" dirty="0">
                <a:solidFill>
                  <a:srgbClr val="0070C0"/>
                </a:solidFill>
                <a:latin typeface="Comic Sans MS" panose="030F0702030302020204" pitchFamily="66" charset="0"/>
              </a:rPr>
              <a:t>Est-</a:t>
            </a:r>
            <a:r>
              <a:rPr lang="en-GB" altLang="en-US" sz="2400" b="1" dirty="0" err="1">
                <a:solidFill>
                  <a:srgbClr val="0070C0"/>
                </a:solidFill>
                <a:latin typeface="Comic Sans MS" panose="030F0702030302020204" pitchFamily="66" charset="0"/>
              </a:rPr>
              <a:t>ce</a:t>
            </a:r>
            <a:r>
              <a:rPr lang="en-GB" altLang="en-US" sz="2400" b="1" dirty="0">
                <a:solidFill>
                  <a:srgbClr val="0070C0"/>
                </a:solidFill>
                <a:latin typeface="Comic Sans MS" panose="030F0702030302020204" pitchFamily="66" charset="0"/>
              </a:rPr>
              <a:t> que </a:t>
            </a:r>
            <a:r>
              <a:rPr lang="en-GB" altLang="en-US" sz="2400" b="1" dirty="0" err="1" smtClean="0">
                <a:solidFill>
                  <a:srgbClr val="0070C0"/>
                </a:solidFill>
                <a:latin typeface="Comic Sans MS" panose="030F0702030302020204" pitchFamily="66" charset="0"/>
              </a:rPr>
              <a:t>vous</a:t>
            </a:r>
            <a:r>
              <a:rPr lang="en-GB" altLang="en-US" sz="2400" b="1" dirty="0" smtClean="0">
                <a:solidFill>
                  <a:srgbClr val="0070C0"/>
                </a:solidFill>
                <a:latin typeface="Comic Sans MS" panose="030F0702030302020204" pitchFamily="66" charset="0"/>
              </a:rPr>
              <a:t> </a:t>
            </a:r>
            <a:r>
              <a:rPr lang="en-GB" altLang="en-US" sz="2400" b="1" dirty="0" err="1" smtClean="0">
                <a:solidFill>
                  <a:srgbClr val="0070C0"/>
                </a:solidFill>
                <a:latin typeface="Comic Sans MS" panose="030F0702030302020204" pitchFamily="66" charset="0"/>
              </a:rPr>
              <a:t>voulez</a:t>
            </a:r>
            <a:r>
              <a:rPr lang="en-GB" altLang="en-US" sz="2400" b="1" dirty="0" smtClean="0">
                <a:solidFill>
                  <a:srgbClr val="0070C0"/>
                </a:solidFill>
                <a:latin typeface="Comic Sans MS" panose="030F0702030302020204" pitchFamily="66" charset="0"/>
              </a:rPr>
              <a:t> </a:t>
            </a:r>
            <a:r>
              <a:rPr lang="en-GB" altLang="en-US" sz="2400" b="1" dirty="0" err="1" smtClean="0">
                <a:solidFill>
                  <a:srgbClr val="0070C0"/>
                </a:solidFill>
                <a:latin typeface="Comic Sans MS" panose="030F0702030302020204" pitchFamily="66" charset="0"/>
              </a:rPr>
              <a:t>autre</a:t>
            </a:r>
            <a:r>
              <a:rPr lang="en-GB" altLang="en-US" sz="2400" b="1" dirty="0" smtClean="0">
                <a:solidFill>
                  <a:srgbClr val="0070C0"/>
                </a:solidFill>
                <a:latin typeface="Comic Sans MS" panose="030F0702030302020204" pitchFamily="66" charset="0"/>
              </a:rPr>
              <a:t> </a:t>
            </a:r>
            <a:r>
              <a:rPr lang="en-GB" altLang="en-US" sz="2400" b="1" dirty="0">
                <a:solidFill>
                  <a:srgbClr val="0070C0"/>
                </a:solidFill>
                <a:latin typeface="Comic Sans MS" panose="030F0702030302020204" pitchFamily="66" charset="0"/>
              </a:rPr>
              <a:t>chose?</a:t>
            </a:r>
            <a:endParaRPr lang="en-GB" altLang="en-US" sz="2400" dirty="0">
              <a:solidFill>
                <a:srgbClr val="0070C0"/>
              </a:solidFill>
              <a:latin typeface="Comic Sans MS" panose="030F0702030302020204" pitchFamily="66" charset="0"/>
            </a:endParaRPr>
          </a:p>
          <a:p>
            <a:pPr eaLnBrk="1" hangingPunct="1">
              <a:spcBef>
                <a:spcPct val="0"/>
              </a:spcBef>
              <a:buFontTx/>
              <a:buNone/>
            </a:pPr>
            <a:endParaRPr lang="en-GB" altLang="en-US" sz="2800" dirty="0"/>
          </a:p>
        </p:txBody>
      </p:sp>
      <p:graphicFrame>
        <p:nvGraphicFramePr>
          <p:cNvPr id="7" name="Table 6"/>
          <p:cNvGraphicFramePr>
            <a:graphicFrameLocks noGrp="1"/>
          </p:cNvGraphicFramePr>
          <p:nvPr>
            <p:extLst>
              <p:ext uri="{D42A27DB-BD31-4B8C-83A1-F6EECF244321}">
                <p14:modId xmlns:p14="http://schemas.microsoft.com/office/powerpoint/2010/main" val="1732032585"/>
              </p:ext>
            </p:extLst>
          </p:nvPr>
        </p:nvGraphicFramePr>
        <p:xfrm>
          <a:off x="2942237" y="5185422"/>
          <a:ext cx="1906587" cy="1273296"/>
        </p:xfrm>
        <a:graphic>
          <a:graphicData uri="http://schemas.openxmlformats.org/drawingml/2006/table">
            <a:tbl>
              <a:tblPr/>
              <a:tblGrid>
                <a:gridCol w="1906587">
                  <a:extLst>
                    <a:ext uri="{9D8B030D-6E8A-4147-A177-3AD203B41FA5}">
                      <a16:colId xmlns:a16="http://schemas.microsoft.com/office/drawing/2014/main" xmlns="" val="20000"/>
                    </a:ext>
                  </a:extLst>
                </a:gridCol>
              </a:tblGrid>
              <a:tr h="43204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Comic Sans MS" panose="030F0702030302020204" pitchFamily="66" charset="0"/>
                          <a:ea typeface="Calibri" pitchFamily="34" charset="0"/>
                        </a:rPr>
                        <a:t>du raisin.</a:t>
                      </a:r>
                      <a:endParaRPr kumimoji="0" lang="en-US" altLang="en-US" sz="2400" b="0" i="0" u="none" strike="noStrike" cap="none" normalizeH="0" baseline="0" dirty="0">
                        <a:ln>
                          <a:noFill/>
                        </a:ln>
                        <a:solidFill>
                          <a:schemeClr val="tx1"/>
                        </a:solidFill>
                        <a:effectLst/>
                        <a:latin typeface="Comic Sans MS" panose="030F0702030302020204" pitchFamily="66" charset="0"/>
                        <a:ea typeface="Calibri" pitchFamily="34" charset="0"/>
                      </a:endParaRPr>
                    </a:p>
                  </a:txBody>
                  <a:tcPr marL="68553" marR="685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5030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Comic Sans MS" panose="030F0702030302020204" pitchFamily="66" charset="0"/>
                          <a:ea typeface="Calibri" pitchFamily="34" charset="0"/>
                        </a:rPr>
                        <a:t>une </a:t>
                      </a:r>
                      <a:r>
                        <a:rPr kumimoji="0" lang="en-GB" altLang="en-US" sz="2400" b="0" i="0" u="none" strike="noStrike" cap="none" normalizeH="0" baseline="0" dirty="0" err="1">
                          <a:ln>
                            <a:noFill/>
                          </a:ln>
                          <a:solidFill>
                            <a:schemeClr val="tx1"/>
                          </a:solidFill>
                          <a:effectLst/>
                          <a:latin typeface="Comic Sans MS" panose="030F0702030302020204" pitchFamily="66" charset="0"/>
                          <a:ea typeface="Calibri" pitchFamily="34" charset="0"/>
                        </a:rPr>
                        <a:t>pomme</a:t>
                      </a:r>
                      <a:r>
                        <a:rPr kumimoji="0" lang="en-GB" altLang="en-US" sz="2400" b="0" i="0" u="none" strike="noStrike" cap="none" normalizeH="0" baseline="0" dirty="0">
                          <a:ln>
                            <a:noFill/>
                          </a:ln>
                          <a:solidFill>
                            <a:schemeClr val="tx1"/>
                          </a:solidFill>
                          <a:effectLst/>
                          <a:latin typeface="Comic Sans MS" panose="030F0702030302020204" pitchFamily="66" charset="0"/>
                          <a:ea typeface="Calibri" pitchFamily="34" charset="0"/>
                        </a:rPr>
                        <a:t>.</a:t>
                      </a:r>
                      <a:endParaRPr kumimoji="0" lang="en-US" altLang="en-US" sz="2400" b="0" i="0" u="none" strike="noStrike" cap="none" normalizeH="0" baseline="0" dirty="0">
                        <a:ln>
                          <a:noFill/>
                        </a:ln>
                        <a:solidFill>
                          <a:schemeClr val="tx1"/>
                        </a:solidFill>
                        <a:effectLst/>
                        <a:latin typeface="Comic Sans MS" panose="030F0702030302020204" pitchFamily="66" charset="0"/>
                        <a:ea typeface="Calibri" pitchFamily="34" charset="0"/>
                      </a:endParaRPr>
                    </a:p>
                  </a:txBody>
                  <a:tcPr marL="68553" marR="685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5030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altLang="en-US" sz="2400" b="0" i="0" u="none" strike="noStrike" cap="none" normalizeH="0" baseline="0" dirty="0">
                          <a:ln>
                            <a:noFill/>
                          </a:ln>
                          <a:solidFill>
                            <a:schemeClr val="tx1"/>
                          </a:solidFill>
                          <a:effectLst/>
                          <a:latin typeface="Comic Sans MS" panose="030F0702030302020204" pitchFamily="66" charset="0"/>
                          <a:ea typeface="Calibri" pitchFamily="34" charset="0"/>
                        </a:rPr>
                        <a:t>du </a:t>
                      </a:r>
                      <a:r>
                        <a:rPr kumimoji="0" lang="en-GB" altLang="en-US" sz="2400" b="0" i="0" u="none" strike="noStrike" cap="none" normalizeH="0" baseline="0" dirty="0" err="1">
                          <a:ln>
                            <a:noFill/>
                          </a:ln>
                          <a:solidFill>
                            <a:schemeClr val="tx1"/>
                          </a:solidFill>
                          <a:effectLst/>
                          <a:latin typeface="Comic Sans MS" panose="030F0702030302020204" pitchFamily="66" charset="0"/>
                          <a:ea typeface="Calibri" pitchFamily="34" charset="0"/>
                        </a:rPr>
                        <a:t>fromage</a:t>
                      </a:r>
                      <a:r>
                        <a:rPr kumimoji="0" lang="en-GB" altLang="en-US" sz="2400" b="0" i="0" u="none" strike="noStrike" cap="none" normalizeH="0" baseline="0" dirty="0">
                          <a:ln>
                            <a:noFill/>
                          </a:ln>
                          <a:solidFill>
                            <a:schemeClr val="tx1"/>
                          </a:solidFill>
                          <a:effectLst/>
                          <a:latin typeface="Comic Sans MS" panose="030F0702030302020204" pitchFamily="66" charset="0"/>
                          <a:ea typeface="Calibri" pitchFamily="34" charset="0"/>
                        </a:rPr>
                        <a:t>.</a:t>
                      </a:r>
                      <a:endParaRPr kumimoji="0" lang="en-US" altLang="en-US" sz="2400" b="0" i="0" u="none" strike="noStrike" cap="none" normalizeH="0" baseline="0" dirty="0">
                        <a:ln>
                          <a:noFill/>
                        </a:ln>
                        <a:solidFill>
                          <a:schemeClr val="tx1"/>
                        </a:solidFill>
                        <a:effectLst/>
                        <a:latin typeface="Comic Sans MS" panose="030F0702030302020204" pitchFamily="66" charset="0"/>
                        <a:ea typeface="Calibri" pitchFamily="34" charset="0"/>
                      </a:endParaRPr>
                    </a:p>
                  </a:txBody>
                  <a:tcPr marL="68553" marR="68553"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2071" name="Rectangle 1"/>
          <p:cNvSpPr>
            <a:spLocks noChangeArrowheads="1"/>
          </p:cNvSpPr>
          <p:nvPr/>
        </p:nvSpPr>
        <p:spPr bwMode="auto">
          <a:xfrm>
            <a:off x="1709737" y="2444440"/>
            <a:ext cx="5667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GB" altLang="en-US" sz="2400" b="1" dirty="0" err="1">
                <a:solidFill>
                  <a:srgbClr val="0070C0"/>
                </a:solidFill>
                <a:latin typeface="Comic Sans MS" panose="030F0702030302020204" pitchFamily="66" charset="0"/>
              </a:rPr>
              <a:t>Qu’est-ce</a:t>
            </a:r>
            <a:r>
              <a:rPr lang="en-GB" altLang="en-US" sz="2400" b="1" dirty="0">
                <a:solidFill>
                  <a:srgbClr val="0070C0"/>
                </a:solidFill>
                <a:latin typeface="Comic Sans MS" panose="030F0702030302020204" pitchFamily="66" charset="0"/>
              </a:rPr>
              <a:t> que </a:t>
            </a:r>
            <a:r>
              <a:rPr lang="en-GB" altLang="en-US" sz="2400" b="1" dirty="0" err="1" smtClean="0">
                <a:solidFill>
                  <a:srgbClr val="0070C0"/>
                </a:solidFill>
                <a:latin typeface="Comic Sans MS" panose="030F0702030302020204" pitchFamily="66" charset="0"/>
              </a:rPr>
              <a:t>vous</a:t>
            </a:r>
            <a:r>
              <a:rPr lang="en-GB" altLang="en-US" sz="2400" b="1" dirty="0" smtClean="0">
                <a:solidFill>
                  <a:srgbClr val="0070C0"/>
                </a:solidFill>
                <a:latin typeface="Comic Sans MS" panose="030F0702030302020204" pitchFamily="66" charset="0"/>
              </a:rPr>
              <a:t> </a:t>
            </a:r>
            <a:r>
              <a:rPr lang="en-GB" altLang="en-US" sz="2400" b="1" dirty="0" err="1" smtClean="0">
                <a:solidFill>
                  <a:srgbClr val="0070C0"/>
                </a:solidFill>
                <a:latin typeface="Comic Sans MS" panose="030F0702030302020204" pitchFamily="66" charset="0"/>
              </a:rPr>
              <a:t>voulez</a:t>
            </a:r>
            <a:r>
              <a:rPr lang="en-GB" altLang="en-US" sz="2400" b="1" dirty="0" smtClean="0">
                <a:solidFill>
                  <a:srgbClr val="0070C0"/>
                </a:solidFill>
                <a:latin typeface="Comic Sans MS" panose="030F0702030302020204" pitchFamily="66" charset="0"/>
              </a:rPr>
              <a:t>?</a:t>
            </a:r>
            <a:endParaRPr lang="en-GB" altLang="en-US" sz="2400" dirty="0">
              <a:solidFill>
                <a:srgbClr val="0070C0"/>
              </a:solidFill>
              <a:latin typeface="Comic Sans MS" panose="030F0702030302020204" pitchFamily="66" charset="0"/>
            </a:endParaRPr>
          </a:p>
        </p:txBody>
      </p:sp>
      <p:sp>
        <p:nvSpPr>
          <p:cNvPr id="2072" name="Rectangle 1"/>
          <p:cNvSpPr>
            <a:spLocks noChangeArrowheads="1"/>
          </p:cNvSpPr>
          <p:nvPr/>
        </p:nvSpPr>
        <p:spPr bwMode="auto">
          <a:xfrm>
            <a:off x="98425" y="3310086"/>
            <a:ext cx="1901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GB" altLang="en-US" sz="2400" b="1" dirty="0">
                <a:latin typeface="Comic Sans MS" panose="030F0702030302020204" pitchFamily="66" charset="0"/>
              </a:rPr>
              <a:t>Je </a:t>
            </a:r>
            <a:r>
              <a:rPr lang="en-GB" altLang="en-US" sz="2400" b="1" dirty="0" err="1">
                <a:latin typeface="Comic Sans MS" panose="030F0702030302020204" pitchFamily="66" charset="0"/>
              </a:rPr>
              <a:t>voudrais</a:t>
            </a:r>
            <a:endParaRPr lang="en-GB" altLang="en-US" sz="2400" dirty="0">
              <a:latin typeface="Comic Sans MS" panose="030F0702030302020204" pitchFamily="66"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283496054"/>
              </p:ext>
            </p:extLst>
          </p:nvPr>
        </p:nvGraphicFramePr>
        <p:xfrm>
          <a:off x="2097088" y="3068960"/>
          <a:ext cx="1900435" cy="1261872"/>
        </p:xfrm>
        <a:graphic>
          <a:graphicData uri="http://schemas.openxmlformats.org/drawingml/2006/table">
            <a:tbl>
              <a:tblPr/>
              <a:tblGrid>
                <a:gridCol w="1900435">
                  <a:extLst>
                    <a:ext uri="{9D8B030D-6E8A-4147-A177-3AD203B41FA5}">
                      <a16:colId xmlns:a16="http://schemas.microsoft.com/office/drawing/2014/main" xmlns="" val="20000"/>
                    </a:ext>
                  </a:extLst>
                </a:gridCol>
              </a:tblGrid>
              <a:tr h="360040">
                <a:tc>
                  <a:txBody>
                    <a:bodyPr/>
                    <a:lstStyle/>
                    <a:p>
                      <a:pPr algn="l">
                        <a:lnSpc>
                          <a:spcPct val="115000"/>
                        </a:lnSpc>
                        <a:spcAft>
                          <a:spcPts val="0"/>
                        </a:spcAft>
                      </a:pPr>
                      <a:r>
                        <a:rPr lang="en-GB" sz="2400" b="0" baseline="0" dirty="0">
                          <a:latin typeface="Comic Sans MS" panose="030F0702030302020204" pitchFamily="66" charset="0"/>
                          <a:ea typeface="Calibri"/>
                          <a:cs typeface="Comic Sans MS"/>
                        </a:rPr>
                        <a:t>du chocolat</a:t>
                      </a:r>
                      <a:endParaRPr lang="en-US" sz="2400" b="0" dirty="0">
                        <a:latin typeface="Comic Sans MS" panose="030F0702030302020204" pitchFamily="66" charset="0"/>
                        <a:ea typeface="Calibri"/>
                        <a:cs typeface="Comic Sans MS"/>
                      </a:endParaRPr>
                    </a:p>
                  </a:txBody>
                  <a:tcPr marL="68569" marR="68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09509">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GB" sz="2400" dirty="0">
                          <a:latin typeface="Comic Sans MS" panose="030F0702030302020204" pitchFamily="66" charset="0"/>
                        </a:rPr>
                        <a:t>des légumes </a:t>
                      </a:r>
                      <a:endParaRPr lang="en-GB" sz="2400" dirty="0"/>
                    </a:p>
                  </a:txBody>
                  <a:tcPr marL="68569" marR="68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09789">
                <a:tc>
                  <a:txBody>
                    <a:bodyPr/>
                    <a:lstStyle/>
                    <a:p>
                      <a:pPr algn="l">
                        <a:lnSpc>
                          <a:spcPct val="115000"/>
                        </a:lnSpc>
                        <a:spcAft>
                          <a:spcPts val="0"/>
                        </a:spcAft>
                      </a:pPr>
                      <a:r>
                        <a:rPr lang="en-GB" sz="2400" b="0" dirty="0">
                          <a:latin typeface="Comic Sans MS" panose="030F0702030302020204" pitchFamily="66" charset="0"/>
                          <a:ea typeface="Calibri"/>
                          <a:cs typeface="Comic Sans MS"/>
                        </a:rPr>
                        <a:t>un sandwich</a:t>
                      </a:r>
                      <a:endParaRPr lang="en-US" sz="2400" b="0" dirty="0">
                        <a:latin typeface="Comic Sans MS" panose="030F0702030302020204" pitchFamily="66" charset="0"/>
                        <a:ea typeface="Calibri"/>
                        <a:cs typeface="Comic Sans MS"/>
                      </a:endParaRPr>
                    </a:p>
                  </a:txBody>
                  <a:tcPr marL="68569" marR="685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2083" name="Rectangle 1"/>
          <p:cNvSpPr>
            <a:spLocks noChangeArrowheads="1"/>
          </p:cNvSpPr>
          <p:nvPr/>
        </p:nvSpPr>
        <p:spPr bwMode="auto">
          <a:xfrm>
            <a:off x="4543425" y="830918"/>
            <a:ext cx="27369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GB" altLang="en-US" sz="2800" b="1" dirty="0">
                <a:latin typeface="Comic Sans MS" panose="030F0702030302020204" pitchFamily="66" charset="0"/>
              </a:rPr>
              <a:t>   </a:t>
            </a:r>
            <a:r>
              <a:rPr lang="en-GB" altLang="en-US" sz="2400" b="1" dirty="0" err="1">
                <a:latin typeface="Comic Sans MS" panose="030F0702030302020204" pitchFamily="66" charset="0"/>
              </a:rPr>
              <a:t>Oui</a:t>
            </a:r>
            <a:r>
              <a:rPr lang="en-GB" altLang="en-US" sz="2400" b="1" dirty="0">
                <a:latin typeface="Comic Sans MS" panose="030F0702030302020204" pitchFamily="66" charset="0"/>
              </a:rPr>
              <a:t>, </a:t>
            </a:r>
            <a:r>
              <a:rPr lang="en-GB" altLang="en-US" sz="2400" b="1" dirty="0" err="1">
                <a:latin typeface="Comic Sans MS" panose="030F0702030302020204" pitchFamily="66" charset="0"/>
              </a:rPr>
              <a:t>ça</a:t>
            </a:r>
            <a:r>
              <a:rPr lang="en-GB" altLang="en-US" sz="2400" b="1" dirty="0">
                <a:latin typeface="Comic Sans MS" panose="030F0702030302020204" pitchFamily="66" charset="0"/>
              </a:rPr>
              <a:t> </a:t>
            </a:r>
            <a:r>
              <a:rPr lang="en-GB" altLang="en-US" sz="2400" b="1" dirty="0" err="1">
                <a:latin typeface="Comic Sans MS" panose="030F0702030302020204" pitchFamily="66" charset="0"/>
              </a:rPr>
              <a:t>va</a:t>
            </a:r>
            <a:endParaRPr lang="en-GB" altLang="en-US" sz="2400" dirty="0">
              <a:latin typeface="Comic Sans MS" panose="030F0702030302020204" pitchFamily="66" charset="0"/>
            </a:endParaRPr>
          </a:p>
        </p:txBody>
      </p:sp>
      <p:sp>
        <p:nvSpPr>
          <p:cNvPr id="2084" name="Rectangle 1"/>
          <p:cNvSpPr>
            <a:spLocks noChangeArrowheads="1"/>
          </p:cNvSpPr>
          <p:nvPr/>
        </p:nvSpPr>
        <p:spPr bwMode="auto">
          <a:xfrm>
            <a:off x="6983760" y="3244334"/>
            <a:ext cx="21602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GB" altLang="en-US" sz="2400" b="1" dirty="0" err="1">
                <a:latin typeface="Comic Sans MS" panose="030F0702030302020204" pitchFamily="66" charset="0"/>
              </a:rPr>
              <a:t>s’il</a:t>
            </a:r>
            <a:r>
              <a:rPr lang="en-GB" altLang="en-US" sz="2400" b="1" dirty="0">
                <a:latin typeface="Comic Sans MS" panose="030F0702030302020204" pitchFamily="66" charset="0"/>
              </a:rPr>
              <a:t> </a:t>
            </a:r>
            <a:r>
              <a:rPr lang="en-GB" altLang="en-US" sz="2400" b="1" dirty="0" err="1" smtClean="0">
                <a:latin typeface="Comic Sans MS" panose="030F0702030302020204" pitchFamily="66" charset="0"/>
              </a:rPr>
              <a:t>vous</a:t>
            </a:r>
            <a:r>
              <a:rPr lang="en-GB" altLang="en-US" sz="2400" b="1" dirty="0" smtClean="0">
                <a:latin typeface="Comic Sans MS" panose="030F0702030302020204" pitchFamily="66" charset="0"/>
              </a:rPr>
              <a:t> </a:t>
            </a:r>
            <a:r>
              <a:rPr lang="en-GB" altLang="en-US" sz="2400" b="1" dirty="0" err="1">
                <a:latin typeface="Comic Sans MS" panose="030F0702030302020204" pitchFamily="66" charset="0"/>
              </a:rPr>
              <a:t>plaît</a:t>
            </a:r>
            <a:r>
              <a:rPr lang="en-GB" altLang="en-US" sz="2400" b="1" dirty="0">
                <a:latin typeface="Comic Sans MS" panose="030F0702030302020204" pitchFamily="66" charset="0"/>
              </a:rPr>
              <a:t>.</a:t>
            </a:r>
          </a:p>
        </p:txBody>
      </p:sp>
      <p:sp>
        <p:nvSpPr>
          <p:cNvPr id="2086" name="Rectangle 1"/>
          <p:cNvSpPr>
            <a:spLocks noChangeArrowheads="1"/>
          </p:cNvSpPr>
          <p:nvPr/>
        </p:nvSpPr>
        <p:spPr bwMode="auto">
          <a:xfrm>
            <a:off x="4932040" y="5590622"/>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GB" altLang="en-US" sz="2400" b="1" dirty="0" err="1">
                <a:latin typeface="Comic Sans MS" panose="030F0702030302020204" pitchFamily="66" charset="0"/>
              </a:rPr>
              <a:t>Merci</a:t>
            </a:r>
            <a:r>
              <a:rPr lang="en-GB" altLang="en-US" sz="2400" b="1" dirty="0">
                <a:latin typeface="Comic Sans MS" panose="030F0702030302020204" pitchFamily="66" charset="0"/>
              </a:rPr>
              <a:t> beaucoup.</a:t>
            </a:r>
            <a:endParaRPr lang="en-GB" altLang="en-US" sz="2400" dirty="0">
              <a:latin typeface="Comic Sans MS" panose="030F0702030302020204" pitchFamily="66"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904046797"/>
              </p:ext>
            </p:extLst>
          </p:nvPr>
        </p:nvGraphicFramePr>
        <p:xfrm>
          <a:off x="4519050" y="3041540"/>
          <a:ext cx="2376266" cy="1305243"/>
        </p:xfrm>
        <a:graphic>
          <a:graphicData uri="http://schemas.openxmlformats.org/drawingml/2006/table">
            <a:tbl>
              <a:tblPr/>
              <a:tblGrid>
                <a:gridCol w="2376266">
                  <a:extLst>
                    <a:ext uri="{9D8B030D-6E8A-4147-A177-3AD203B41FA5}">
                      <a16:colId xmlns:a16="http://schemas.microsoft.com/office/drawing/2014/main" xmlns="" val="20000"/>
                    </a:ext>
                  </a:extLst>
                </a:gridCol>
              </a:tblGrid>
              <a:tr h="463995">
                <a:tc>
                  <a:txBody>
                    <a:bodyPr/>
                    <a:lstStyle/>
                    <a:p>
                      <a:pPr algn="l">
                        <a:lnSpc>
                          <a:spcPct val="115000"/>
                        </a:lnSpc>
                        <a:spcAft>
                          <a:spcPts val="0"/>
                        </a:spcAft>
                      </a:pPr>
                      <a:r>
                        <a:rPr lang="en-GB" sz="2400" b="0" dirty="0">
                          <a:latin typeface="Comic Sans MS" panose="030F0702030302020204" pitchFamily="66" charset="0"/>
                          <a:ea typeface="Calibri"/>
                          <a:cs typeface="Comic Sans MS"/>
                        </a:rPr>
                        <a:t>du lait</a:t>
                      </a:r>
                      <a:endParaRPr lang="en-US" sz="2400" b="0" dirty="0">
                        <a:latin typeface="Comic Sans MS" panose="030F0702030302020204" pitchFamily="66" charset="0"/>
                        <a:ea typeface="Calibri"/>
                        <a:cs typeface="Comic Sans MS"/>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84043">
                <a:tc>
                  <a:txBody>
                    <a:bodyPr/>
                    <a:lstStyle/>
                    <a:p>
                      <a:pPr algn="l">
                        <a:lnSpc>
                          <a:spcPct val="115000"/>
                        </a:lnSpc>
                        <a:spcAft>
                          <a:spcPts val="0"/>
                        </a:spcAft>
                      </a:pPr>
                      <a:r>
                        <a:rPr lang="en-US" sz="2400" b="0" dirty="0">
                          <a:latin typeface="Comic Sans MS" panose="030F0702030302020204" pitchFamily="66" charset="0"/>
                          <a:ea typeface="Calibri"/>
                          <a:cs typeface="Comic Sans MS"/>
                        </a:rPr>
                        <a:t>un jus </a:t>
                      </a:r>
                      <a:r>
                        <a:rPr lang="en-US" sz="2400" b="0" dirty="0" err="1">
                          <a:latin typeface="Comic Sans MS" panose="030F0702030302020204" pitchFamily="66" charset="0"/>
                          <a:ea typeface="Calibri"/>
                          <a:cs typeface="Comic Sans MS"/>
                        </a:rPr>
                        <a:t>d’orange</a:t>
                      </a:r>
                      <a:endParaRPr lang="en-US" sz="2400" b="0" dirty="0">
                        <a:latin typeface="Comic Sans MS" panose="030F0702030302020204" pitchFamily="66" charset="0"/>
                        <a:ea typeface="Calibri"/>
                        <a:cs typeface="Comic Sans MS"/>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84043">
                <a:tc>
                  <a:txBody>
                    <a:bodyPr/>
                    <a:lstStyle/>
                    <a:p>
                      <a:pPr algn="l">
                        <a:lnSpc>
                          <a:spcPct val="115000"/>
                        </a:lnSpc>
                        <a:spcAft>
                          <a:spcPts val="0"/>
                        </a:spcAft>
                      </a:pPr>
                      <a:r>
                        <a:rPr lang="en-GB" sz="2400" b="0" baseline="0" dirty="0">
                          <a:latin typeface="Comic Sans MS" panose="030F0702030302020204" pitchFamily="66" charset="0"/>
                          <a:ea typeface="Calibri"/>
                          <a:cs typeface="Comic Sans MS"/>
                        </a:rPr>
                        <a:t>une </a:t>
                      </a:r>
                      <a:r>
                        <a:rPr lang="en-GB" sz="2400" b="0" baseline="0" dirty="0" err="1">
                          <a:latin typeface="Comic Sans MS" panose="030F0702030302020204" pitchFamily="66" charset="0"/>
                          <a:ea typeface="Calibri"/>
                          <a:cs typeface="Comic Sans MS"/>
                        </a:rPr>
                        <a:t>limonade</a:t>
                      </a:r>
                      <a:endParaRPr lang="en-US" sz="2400" b="0" dirty="0">
                        <a:latin typeface="Comic Sans MS" panose="030F0702030302020204" pitchFamily="66" charset="0"/>
                        <a:ea typeface="Calibri"/>
                        <a:cs typeface="Comic Sans MS"/>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2097" name="TextBox 2"/>
          <p:cNvSpPr txBox="1">
            <a:spLocks noChangeArrowheads="1"/>
          </p:cNvSpPr>
          <p:nvPr/>
        </p:nvSpPr>
        <p:spPr bwMode="auto">
          <a:xfrm>
            <a:off x="138906" y="5574733"/>
            <a:ext cx="2630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GB" altLang="en-US" sz="2400" b="1" dirty="0" err="1">
                <a:latin typeface="Comic Sans MS" panose="030F0702030302020204" pitchFamily="66" charset="0"/>
              </a:rPr>
              <a:t>Oui</a:t>
            </a:r>
            <a:r>
              <a:rPr lang="en-GB" altLang="en-US" sz="2400" b="1" dirty="0">
                <a:latin typeface="Comic Sans MS" panose="030F0702030302020204" pitchFamily="66" charset="0"/>
              </a:rPr>
              <a:t>, </a:t>
            </a:r>
            <a:r>
              <a:rPr lang="en-GB" altLang="en-US" sz="2400" b="1" dirty="0" smtClean="0">
                <a:latin typeface="Comic Sans MS" panose="030F0702030302020204" pitchFamily="66" charset="0"/>
              </a:rPr>
              <a:t>je </a:t>
            </a:r>
            <a:r>
              <a:rPr lang="en-GB" altLang="en-US" sz="2400" b="1" dirty="0" err="1" smtClean="0">
                <a:latin typeface="Comic Sans MS" panose="030F0702030302020204" pitchFamily="66" charset="0"/>
              </a:rPr>
              <a:t>voudrais</a:t>
            </a:r>
            <a:endParaRPr lang="en-GB" altLang="en-US" sz="2400" b="1" dirty="0">
              <a:latin typeface="Comic Sans MS" panose="030F0702030302020204" pitchFamily="66" charset="0"/>
            </a:endParaRPr>
          </a:p>
        </p:txBody>
      </p:sp>
      <p:sp>
        <p:nvSpPr>
          <p:cNvPr id="3" name="TextBox 2"/>
          <p:cNvSpPr txBox="1"/>
          <p:nvPr/>
        </p:nvSpPr>
        <p:spPr>
          <a:xfrm>
            <a:off x="3997531" y="3430720"/>
            <a:ext cx="521519" cy="461665"/>
          </a:xfrm>
          <a:prstGeom prst="rect">
            <a:avLst/>
          </a:prstGeom>
          <a:noFill/>
        </p:spPr>
        <p:txBody>
          <a:bodyPr wrap="square" rtlCol="0">
            <a:spAutoFit/>
          </a:bodyPr>
          <a:lstStyle/>
          <a:p>
            <a:r>
              <a:rPr lang="en-GB" sz="2400" b="1" dirty="0">
                <a:latin typeface="Comic Sans MS" panose="030F0702030302020204" pitchFamily="66" charset="0"/>
              </a:rPr>
              <a:t>et</a:t>
            </a:r>
          </a:p>
        </p:txBody>
      </p:sp>
      <p:pic>
        <p:nvPicPr>
          <p:cNvPr id="4098" name="Picture 2" descr="C:\Users\Angela\AppData\Local\Microsoft\Windows\Temporary Internet Files\Content.IE5\O0FW4AOQ\mWBDD5zF65j3rLCykLf6yKA[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906" y="260648"/>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27784" y="1412776"/>
            <a:ext cx="668784" cy="668784"/>
          </a:xfrm>
          <a:prstGeom prst="rect">
            <a:avLst/>
          </a:prstGeom>
        </p:spPr>
      </p:pic>
      <p:pic>
        <p:nvPicPr>
          <p:cNvPr id="5" name="Sound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436096" y="1412776"/>
            <a:ext cx="668784" cy="668784"/>
          </a:xfrm>
          <a:prstGeom prst="rect">
            <a:avLst/>
          </a:prstGeom>
        </p:spPr>
      </p:pic>
      <p:pic>
        <p:nvPicPr>
          <p:cNvPr id="9" name="Sound 8">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71600" y="3861048"/>
            <a:ext cx="596776" cy="596776"/>
          </a:xfrm>
          <a:prstGeom prst="rect">
            <a:avLst/>
          </a:prstGeom>
        </p:spPr>
      </p:pic>
    </p:spTree>
    <p:extLst>
      <p:ext uri="{BB962C8B-B14F-4D97-AF65-F5344CB8AC3E}">
        <p14:creationId xmlns:p14="http://schemas.microsoft.com/office/powerpoint/2010/main" val="2474370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6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342"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188640"/>
            <a:ext cx="7416824" cy="769441"/>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GB" sz="4400" dirty="0">
                <a:ln>
                  <a:solidFill>
                    <a:sysClr val="windowText" lastClr="000000"/>
                  </a:solidFill>
                </a:ln>
                <a:solidFill>
                  <a:schemeClr val="accent6"/>
                </a:solidFill>
                <a:effectLst>
                  <a:glow rad="228600">
                    <a:srgbClr val="D1D10D"/>
                  </a:glow>
                </a:effectLst>
                <a:latin typeface="Cassannet Regular" pitchFamily="50" charset="0"/>
              </a:rPr>
              <a:t>Harry Potter Food</a:t>
            </a:r>
          </a:p>
        </p:txBody>
      </p:sp>
      <p:pic>
        <p:nvPicPr>
          <p:cNvPr id="2" name="Picture 2" descr="Image result for sweet trolley on hogwarts 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273128"/>
            <a:ext cx="3989892" cy="265992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Image result for sweet trolley on hogwarts 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429000"/>
            <a:ext cx="4733603" cy="266045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Oval Callout 3"/>
          <p:cNvSpPr/>
          <p:nvPr/>
        </p:nvSpPr>
        <p:spPr>
          <a:xfrm rot="19521568" flipH="1">
            <a:off x="1367471" y="1045839"/>
            <a:ext cx="1217015" cy="1519041"/>
          </a:xfrm>
          <a:prstGeom prst="wedgeEllipseCallout">
            <a:avLst>
              <a:gd name="adj1" fmla="val -71013"/>
              <a:gd name="adj2" fmla="val 671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1435918" y="1328305"/>
            <a:ext cx="1080120" cy="954107"/>
          </a:xfrm>
          <a:prstGeom prst="rect">
            <a:avLst/>
          </a:prstGeom>
          <a:noFill/>
        </p:spPr>
        <p:txBody>
          <a:bodyPr wrap="square" rtlCol="0">
            <a:spAutoFit/>
          </a:bodyPr>
          <a:lstStyle/>
          <a:p>
            <a:pPr algn="ctr"/>
            <a:r>
              <a:rPr lang="en-GB" sz="1400" dirty="0">
                <a:latin typeface="Comic Sans MS" panose="030F0702030302020204" pitchFamily="66" charset="0"/>
              </a:rPr>
              <a:t>Anything off the trolley dears?</a:t>
            </a:r>
          </a:p>
        </p:txBody>
      </p:sp>
      <p:sp>
        <p:nvSpPr>
          <p:cNvPr id="6" name="Oval Callout 5"/>
          <p:cNvSpPr/>
          <p:nvPr/>
        </p:nvSpPr>
        <p:spPr>
          <a:xfrm rot="2541622">
            <a:off x="4312854" y="3578317"/>
            <a:ext cx="1497982" cy="1008112"/>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rot="2158999">
            <a:off x="4499992" y="3817787"/>
            <a:ext cx="1080120" cy="523220"/>
          </a:xfrm>
          <a:prstGeom prst="rect">
            <a:avLst/>
          </a:prstGeom>
          <a:noFill/>
        </p:spPr>
        <p:txBody>
          <a:bodyPr wrap="square" rtlCol="0">
            <a:spAutoFit/>
          </a:bodyPr>
          <a:lstStyle/>
          <a:p>
            <a:r>
              <a:rPr lang="en-GB" sz="1400" dirty="0">
                <a:latin typeface="Comic Sans MS" panose="030F0702030302020204" pitchFamily="66" charset="0"/>
              </a:rPr>
              <a:t>We’ll take the lot!</a:t>
            </a:r>
          </a:p>
        </p:txBody>
      </p:sp>
    </p:spTree>
    <p:extLst>
      <p:ext uri="{BB962C8B-B14F-4D97-AF65-F5344CB8AC3E}">
        <p14:creationId xmlns:p14="http://schemas.microsoft.com/office/powerpoint/2010/main" val="2989803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6628" y="2182545"/>
            <a:ext cx="3074759" cy="180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7624" y="692696"/>
            <a:ext cx="7056784" cy="1200329"/>
          </a:xfrm>
          <a:prstGeom prst="rect">
            <a:avLst/>
          </a:prstGeom>
          <a:noFill/>
          <a:ln>
            <a:solidFill>
              <a:srgbClr val="0070C0"/>
            </a:solidFill>
          </a:ln>
          <a:effectLst>
            <a:glow rad="228600">
              <a:schemeClr val="accent1">
                <a:satMod val="175000"/>
                <a:alpha val="40000"/>
              </a:schemeClr>
            </a:glow>
          </a:effectLst>
        </p:spPr>
        <p:txBody>
          <a:bodyPr wrap="square" rtlCol="0">
            <a:spAutoFit/>
          </a:bodyPr>
          <a:lstStyle/>
          <a:p>
            <a:r>
              <a:rPr lang="en-GB" sz="2400" dirty="0" smtClean="0">
                <a:solidFill>
                  <a:srgbClr val="0070C0"/>
                </a:solidFill>
                <a:latin typeface="Comic Sans MS" panose="030F0702030302020204" pitchFamily="66" charset="0"/>
              </a:rPr>
              <a:t>Today I am learning </a:t>
            </a:r>
            <a:r>
              <a:rPr lang="en-GB" sz="2400" dirty="0">
                <a:solidFill>
                  <a:srgbClr val="0070C0"/>
                </a:solidFill>
                <a:latin typeface="Comic Sans MS" panose="030F0702030302020204" pitchFamily="66" charset="0"/>
              </a:rPr>
              <a:t>to read for information in French and write a list of what I would like in French, using vocabulary I have learned in class.</a:t>
            </a:r>
          </a:p>
        </p:txBody>
      </p:sp>
      <p:sp>
        <p:nvSpPr>
          <p:cNvPr id="3" name="Rectangle 2"/>
          <p:cNvSpPr/>
          <p:nvPr/>
        </p:nvSpPr>
        <p:spPr>
          <a:xfrm>
            <a:off x="4581387" y="2345085"/>
            <a:ext cx="3568297" cy="830997"/>
          </a:xfrm>
          <a:prstGeom prst="rect">
            <a:avLst/>
          </a:prstGeom>
        </p:spPr>
        <p:txBody>
          <a:bodyPr wrap="square">
            <a:spAutoFit/>
          </a:bodyPr>
          <a:lstStyle/>
          <a:p>
            <a:pPr>
              <a:defRPr/>
            </a:pPr>
            <a:r>
              <a:rPr lang="en-US" altLang="en-US" sz="2400" dirty="0">
                <a:latin typeface="Comic Sans MS" panose="030F0702030302020204" pitchFamily="66" charset="0"/>
              </a:rPr>
              <a:t>Je </a:t>
            </a:r>
            <a:r>
              <a:rPr lang="en-US" altLang="en-US" sz="2400" dirty="0" err="1">
                <a:latin typeface="Comic Sans MS" panose="030F0702030302020204" pitchFamily="66" charset="0"/>
              </a:rPr>
              <a:t>m’appelle</a:t>
            </a:r>
            <a:r>
              <a:rPr lang="en-US" altLang="en-US" sz="2400" dirty="0">
                <a:latin typeface="Comic Sans MS" panose="030F0702030302020204" pitchFamily="66" charset="0"/>
              </a:rPr>
              <a:t> Harry Potter.</a:t>
            </a:r>
          </a:p>
        </p:txBody>
      </p:sp>
      <p:pic>
        <p:nvPicPr>
          <p:cNvPr id="5" name="je m24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7668344" y="2348880"/>
            <a:ext cx="507233" cy="50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581387" y="3028515"/>
            <a:ext cx="4314780" cy="830997"/>
          </a:xfrm>
          <a:prstGeom prst="rect">
            <a:avLst/>
          </a:prstGeom>
        </p:spPr>
        <p:txBody>
          <a:bodyPr wrap="square">
            <a:spAutoFit/>
          </a:bodyPr>
          <a:lstStyle/>
          <a:p>
            <a:pPr>
              <a:defRPr/>
            </a:pPr>
            <a:r>
              <a:rPr lang="fr-FR" altLang="en-US" sz="2400" dirty="0">
                <a:latin typeface="Comic Sans MS" panose="030F0702030302020204" pitchFamily="66" charset="0"/>
              </a:rPr>
              <a:t>Je voudrais une grenouille au chocolat.</a:t>
            </a:r>
            <a:endParaRPr lang="en-US" altLang="en-US" sz="2400" dirty="0">
              <a:latin typeface="Comic Sans MS" panose="030F0702030302020204" pitchFamily="66" charset="0"/>
            </a:endParaRPr>
          </a:p>
        </p:txBody>
      </p:sp>
      <p:pic>
        <p:nvPicPr>
          <p:cNvPr id="1029" name="Picture 5" descr="C:\Users\Angela\AppData\Local\Microsoft\Windows\Temporary Internet Files\Content.IE5\42Z3K9M5\quill-pen[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0907" y="6021288"/>
            <a:ext cx="802631" cy="6019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05445" y="5491405"/>
            <a:ext cx="6751885" cy="1200329"/>
          </a:xfrm>
          <a:prstGeom prst="rect">
            <a:avLst/>
          </a:prstGeom>
          <a:noFill/>
        </p:spPr>
        <p:txBody>
          <a:bodyPr wrap="square" rtlCol="0">
            <a:spAutoFit/>
          </a:bodyPr>
          <a:lstStyle/>
          <a:p>
            <a:r>
              <a:rPr lang="en-GB" sz="2400" dirty="0" err="1">
                <a:solidFill>
                  <a:srgbClr val="0070C0"/>
                </a:solidFill>
                <a:latin typeface="Comic Sans MS" panose="030F0702030302020204" pitchFamily="66" charset="0"/>
              </a:rPr>
              <a:t>Qu’est-ce</a:t>
            </a:r>
            <a:r>
              <a:rPr lang="en-GB" sz="2400" dirty="0">
                <a:solidFill>
                  <a:srgbClr val="0070C0"/>
                </a:solidFill>
                <a:latin typeface="Comic Sans MS" panose="030F0702030302020204" pitchFamily="66" charset="0"/>
              </a:rPr>
              <a:t> que </a:t>
            </a:r>
            <a:r>
              <a:rPr lang="en-GB" sz="2400" dirty="0" err="1">
                <a:solidFill>
                  <a:srgbClr val="0070C0"/>
                </a:solidFill>
                <a:latin typeface="Comic Sans MS" panose="030F0702030302020204" pitchFamily="66" charset="0"/>
              </a:rPr>
              <a:t>tu</a:t>
            </a:r>
            <a:r>
              <a:rPr lang="en-GB" sz="2400" dirty="0">
                <a:solidFill>
                  <a:srgbClr val="0070C0"/>
                </a:solidFill>
                <a:latin typeface="Comic Sans MS" panose="030F0702030302020204" pitchFamily="66" charset="0"/>
              </a:rPr>
              <a:t> </a:t>
            </a:r>
            <a:r>
              <a:rPr lang="en-GB" sz="2400" dirty="0" err="1">
                <a:solidFill>
                  <a:srgbClr val="0070C0"/>
                </a:solidFill>
                <a:latin typeface="Comic Sans MS" panose="030F0702030302020204" pitchFamily="66" charset="0"/>
              </a:rPr>
              <a:t>veux</a:t>
            </a:r>
            <a:r>
              <a:rPr lang="en-GB" sz="2400" dirty="0">
                <a:solidFill>
                  <a:srgbClr val="0070C0"/>
                </a:solidFill>
                <a:latin typeface="Comic Sans MS" panose="030F0702030302020204" pitchFamily="66" charset="0"/>
              </a:rPr>
              <a:t>?</a:t>
            </a:r>
          </a:p>
          <a:p>
            <a:endParaRPr lang="en-GB" sz="2400" dirty="0">
              <a:latin typeface="Chaparral Pro" pitchFamily="18" charset="0"/>
            </a:endParaRPr>
          </a:p>
          <a:p>
            <a:r>
              <a:rPr lang="en-GB" sz="2400" dirty="0">
                <a:latin typeface="Comic Sans MS" panose="030F0702030302020204" pitchFamily="66" charset="0"/>
              </a:rPr>
              <a:t>Je </a:t>
            </a:r>
            <a:r>
              <a:rPr lang="en-GB" sz="2400" dirty="0" err="1">
                <a:latin typeface="Comic Sans MS" panose="030F0702030302020204" pitchFamily="66" charset="0"/>
              </a:rPr>
              <a:t>voudrais</a:t>
            </a:r>
            <a:r>
              <a:rPr lang="en-GB" sz="2400" dirty="0">
                <a:latin typeface="Chaparral Pro" pitchFamily="18" charset="0"/>
              </a:rPr>
              <a:t>…………...</a:t>
            </a:r>
          </a:p>
        </p:txBody>
      </p:sp>
      <p:pic>
        <p:nvPicPr>
          <p:cNvPr id="1028" name="Picture 4" descr="C:\Users\Angela\AppData\Local\Microsoft\Windows\Temporary Internet Files\Content.IE5\K0HNSZLS\3269212882_532ec4260b_z[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16016" y="5517232"/>
            <a:ext cx="629905" cy="4220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87624" y="4291075"/>
            <a:ext cx="7242266" cy="830997"/>
          </a:xfrm>
          <a:prstGeom prst="rect">
            <a:avLst/>
          </a:prstGeom>
          <a:noFill/>
        </p:spPr>
        <p:txBody>
          <a:bodyPr wrap="square" rtlCol="0">
            <a:spAutoFit/>
          </a:bodyPr>
          <a:lstStyle/>
          <a:p>
            <a:r>
              <a:rPr lang="en-GB" sz="2400" dirty="0">
                <a:latin typeface="Comic Sans MS" panose="030F0702030302020204" pitchFamily="66" charset="0"/>
              </a:rPr>
              <a:t>Il y a du chocolat, des biscuits, </a:t>
            </a:r>
            <a:r>
              <a:rPr lang="en-GB" sz="2400" dirty="0" smtClean="0">
                <a:latin typeface="Comic Sans MS" panose="030F0702030302020204" pitchFamily="66" charset="0"/>
              </a:rPr>
              <a:t>des </a:t>
            </a:r>
            <a:r>
              <a:rPr lang="en-GB" sz="2400" dirty="0">
                <a:latin typeface="Comic Sans MS" panose="030F0702030302020204" pitchFamily="66" charset="0"/>
              </a:rPr>
              <a:t>gâteau, des fruits et des </a:t>
            </a:r>
            <a:r>
              <a:rPr lang="en-GB" sz="2400" dirty="0" err="1">
                <a:latin typeface="Comic Sans MS" panose="030F0702030302020204" pitchFamily="66" charset="0"/>
              </a:rPr>
              <a:t>bons</a:t>
            </a:r>
            <a:r>
              <a:rPr lang="en-GB" sz="2400" dirty="0">
                <a:latin typeface="Comic Sans MS" panose="030F0702030302020204" pitchFamily="66" charset="0"/>
              </a:rPr>
              <a:t> </a:t>
            </a:r>
            <a:r>
              <a:rPr lang="en-GB" sz="2400" dirty="0" err="1">
                <a:latin typeface="Comic Sans MS" panose="030F0702030302020204" pitchFamily="66" charset="0"/>
              </a:rPr>
              <a:t>bons</a:t>
            </a:r>
            <a:r>
              <a:rPr lang="en-GB" sz="2400" dirty="0">
                <a:latin typeface="Comic Sans MS" panose="030F0702030302020204" pitchFamily="66" charset="0"/>
              </a:rPr>
              <a:t>.</a:t>
            </a:r>
          </a:p>
        </p:txBody>
      </p:sp>
      <p:pic>
        <p:nvPicPr>
          <p:cNvPr id="6" name="Sound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6156176" y="3573016"/>
            <a:ext cx="478408" cy="478408"/>
          </a:xfrm>
          <a:prstGeom prst="rect">
            <a:avLst/>
          </a:prstGeom>
        </p:spPr>
      </p:pic>
      <p:pic>
        <p:nvPicPr>
          <p:cNvPr id="13" name="Sound 1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004048" y="4797152"/>
            <a:ext cx="596776" cy="596776"/>
          </a:xfrm>
          <a:prstGeom prst="rect">
            <a:avLst/>
          </a:prstGeom>
        </p:spPr>
      </p:pic>
      <p:pic>
        <p:nvPicPr>
          <p:cNvPr id="15" name="Sound 1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860032" y="6093296"/>
            <a:ext cx="596776" cy="596776"/>
          </a:xfrm>
          <a:prstGeom prst="rect">
            <a:avLst/>
          </a:prstGeom>
        </p:spPr>
      </p:pic>
    </p:spTree>
    <p:extLst>
      <p:ext uri="{BB962C8B-B14F-4D97-AF65-F5344CB8AC3E}">
        <p14:creationId xmlns:p14="http://schemas.microsoft.com/office/powerpoint/2010/main" val="13183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8"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5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21" fill="hold"/>
                                        <p:tgtEl>
                                          <p:spTgt spid="13"/>
                                        </p:tgtEl>
                                      </p:cBhvr>
                                    </p:cmd>
                                  </p:childTnLst>
                                </p:cTn>
                              </p:par>
                            </p:childTnLst>
                          </p:cTn>
                        </p:par>
                      </p:childTnLst>
                    </p:cTn>
                  </p:par>
                </p:childTnLst>
              </p:cTn>
              <p:nextCondLst>
                <p:cond evt="onClick" delay="0">
                  <p:tgtEl>
                    <p:spTgt spid="13"/>
                  </p:tgtEl>
                </p:cond>
              </p:nextCondLst>
            </p:seq>
            <p:audio>
              <p:cMediaNode vol="80000">
                <p:cTn id="19" fill="hold" display="0">
                  <p:stCondLst>
                    <p:cond delay="indefinite"/>
                  </p:stCondLst>
                  <p:endCondLst>
                    <p:cond evt="onStopAudio" delay="0">
                      <p:tgtEl>
                        <p:sldTgt/>
                      </p:tgtEl>
                    </p:cond>
                  </p:endCondLst>
                </p:cTn>
                <p:tgtEl>
                  <p:spTgt spid="13"/>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920"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Autofit/>
            <a:scene3d>
              <a:camera prst="orthographicFront"/>
              <a:lightRig rig="threePt" dir="t"/>
            </a:scene3d>
            <a:sp3d extrusionH="57150">
              <a:bevelT w="38100" h="38100" prst="angle"/>
            </a:sp3d>
          </a:bodyPr>
          <a:lstStyle/>
          <a:p>
            <a:r>
              <a:rPr lang="en-US" sz="4800" dirty="0" smtClean="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
            </a:r>
            <a:br>
              <a:rPr lang="en-US" sz="4800" dirty="0" smtClean="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br>
            <a:r>
              <a:rPr lang="en-US" sz="4800" dirty="0" err="1" smtClean="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Qu’est</a:t>
            </a:r>
            <a:r>
              <a:rPr lang="en-US" sz="4800" dirty="0" err="1">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-ce</a:t>
            </a:r>
            <a:r>
              <a:rPr lang="en-US" sz="4800" dirty="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 que </a:t>
            </a:r>
            <a:r>
              <a:rPr lang="en-US" sz="4800" dirty="0" err="1">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tu</a:t>
            </a:r>
            <a:r>
              <a:rPr lang="en-US" sz="4800" dirty="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 </a:t>
            </a:r>
            <a:r>
              <a:rPr lang="en-US" sz="4800" dirty="0" err="1">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veux</a:t>
            </a:r>
            <a:r>
              <a:rPr lang="en-US" sz="4800" dirty="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a:t>
            </a:r>
            <a:br>
              <a:rPr lang="en-US" sz="4800" dirty="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br>
            <a:endParaRPr lang="en-US" sz="4800" dirty="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endParaRPr>
          </a:p>
        </p:txBody>
      </p:sp>
      <p:pic>
        <p:nvPicPr>
          <p:cNvPr id="4" name="Picture 3" descr="Unknown-7.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00" y="2317750"/>
            <a:ext cx="3968750" cy="396875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288" y="2564904"/>
            <a:ext cx="812800" cy="812800"/>
          </a:xfrm>
          <a:prstGeom prst="rect">
            <a:avLst/>
          </a:prstGeom>
        </p:spPr>
      </p:pic>
      <p:sp>
        <p:nvSpPr>
          <p:cNvPr id="5" name="TextBox 4"/>
          <p:cNvSpPr txBox="1"/>
          <p:nvPr/>
        </p:nvSpPr>
        <p:spPr>
          <a:xfrm>
            <a:off x="827584" y="188640"/>
            <a:ext cx="7416824" cy="954107"/>
          </a:xfrm>
          <a:prstGeom prst="rect">
            <a:avLst/>
          </a:prstGeom>
          <a:noFill/>
        </p:spPr>
        <p:txBody>
          <a:bodyPr wrap="square" rtlCol="0">
            <a:spAutoFit/>
          </a:bodyPr>
          <a:lstStyle/>
          <a:p>
            <a:pPr algn="ctr"/>
            <a:r>
              <a:rPr lang="en-US" sz="2800" dirty="0" smtClean="0">
                <a:latin typeface="Comic Sans MS"/>
                <a:cs typeface="Comic Sans MS"/>
              </a:rPr>
              <a:t>First let’s learn some vocabulary!</a:t>
            </a:r>
          </a:p>
          <a:p>
            <a:endParaRPr lang="en-US" sz="2800" dirty="0">
              <a:latin typeface="Comic Sans MS"/>
              <a:cs typeface="Comic Sans MS"/>
            </a:endParaRPr>
          </a:p>
        </p:txBody>
      </p:sp>
    </p:spTree>
    <p:extLst>
      <p:ext uri="{BB962C8B-B14F-4D97-AF65-F5344CB8AC3E}">
        <p14:creationId xmlns:p14="http://schemas.microsoft.com/office/powerpoint/2010/main" val="37876277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threePt" dir="t"/>
            </a:scene3d>
            <a:sp3d extrusionH="57150">
              <a:bevelT w="38100" h="38100" prst="angle"/>
            </a:sp3d>
          </a:bodyPr>
          <a:lstStyle/>
          <a:p>
            <a:r>
              <a:rPr lang="en-GB" sz="7200" dirty="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Je </a:t>
            </a:r>
            <a:r>
              <a:rPr lang="en-GB" sz="7200" dirty="0" err="1">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voudrais</a:t>
            </a:r>
            <a:r>
              <a:rPr lang="en-GB" sz="7200" dirty="0">
                <a:ln>
                  <a:solidFill>
                    <a:sysClr val="windowText" lastClr="000000"/>
                  </a:solidFill>
                </a:ln>
                <a:solidFill>
                  <a:schemeClr val="accent6"/>
                </a:solidFill>
                <a:effectLst>
                  <a:glow rad="228600">
                    <a:srgbClr val="D1D10D"/>
                  </a:glow>
                </a:effectLst>
                <a:latin typeface="Comic Sans MS" panose="030F0702030302020204" pitchFamily="66" charset="0"/>
                <a:ea typeface="+mn-ea"/>
                <a:cs typeface="+mn-cs"/>
              </a:rPr>
              <a:t>…..</a:t>
            </a:r>
          </a:p>
        </p:txBody>
      </p:sp>
      <p:pic>
        <p:nvPicPr>
          <p:cNvPr id="3074" name="Picture 2" descr="Image result for harry eating a chocolate fr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556792"/>
            <a:ext cx="3528392" cy="39204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39752" y="5733256"/>
            <a:ext cx="4464496" cy="707886"/>
          </a:xfrm>
          <a:prstGeom prst="rect">
            <a:avLst/>
          </a:prstGeom>
          <a:noFill/>
        </p:spPr>
        <p:txBody>
          <a:bodyPr wrap="square" rtlCol="0">
            <a:spAutoFit/>
          </a:bodyPr>
          <a:lstStyle/>
          <a:p>
            <a:pPr algn="ctr"/>
            <a:r>
              <a:rPr lang="en-GB" sz="4000" dirty="0">
                <a:latin typeface="Comic Sans MS" panose="030F0702030302020204" pitchFamily="66" charset="0"/>
              </a:rPr>
              <a:t>du chocolat</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2924944"/>
            <a:ext cx="812800" cy="812800"/>
          </a:xfrm>
          <a:prstGeom prst="rect">
            <a:avLst/>
          </a:prstGeom>
        </p:spPr>
      </p:pic>
    </p:spTree>
    <p:extLst>
      <p:ext uri="{BB962C8B-B14F-4D97-AF65-F5344CB8AC3E}">
        <p14:creationId xmlns:p14="http://schemas.microsoft.com/office/powerpoint/2010/main" val="4185338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Comic Sans MS" panose="030F0702030302020204" pitchFamily="66" charset="0"/>
              </a:rPr>
              <a:t>une glace</a:t>
            </a:r>
            <a:r>
              <a:rPr lang="es-ES" dirty="0">
                <a:latin typeface="Comic Sans MS" panose="030F0702030302020204" pitchFamily="66" charset="0"/>
              </a:rPr>
              <a:t/>
            </a:r>
            <a:br>
              <a:rPr lang="es-ES" dirty="0">
                <a:latin typeface="Comic Sans MS" panose="030F0702030302020204" pitchFamily="66" charset="0"/>
              </a:rPr>
            </a:br>
            <a:endParaRPr lang="en-GB" dirty="0"/>
          </a:p>
        </p:txBody>
      </p:sp>
      <p:pic>
        <p:nvPicPr>
          <p:cNvPr id="512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980728"/>
            <a:ext cx="3456384" cy="5184577"/>
          </a:xfrm>
          <a:prstGeom prst="rect">
            <a:avLst/>
          </a:prstGeom>
          <a:noFill/>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2420888"/>
            <a:ext cx="812800" cy="812800"/>
          </a:xfrm>
          <a:prstGeom prst="rect">
            <a:avLst/>
          </a:prstGeom>
        </p:spPr>
      </p:pic>
    </p:spTree>
    <p:extLst>
      <p:ext uri="{BB962C8B-B14F-4D97-AF65-F5344CB8AC3E}">
        <p14:creationId xmlns:p14="http://schemas.microsoft.com/office/powerpoint/2010/main" val="1839588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haparral Pro" pitchFamily="18" charset="0"/>
              </a:rPr>
              <a:t>des biscuits</a:t>
            </a:r>
          </a:p>
        </p:txBody>
      </p:sp>
      <p:pic>
        <p:nvPicPr>
          <p:cNvPr id="7172" name="Picture 4" descr="Harry Potter Cookies - I like how the ribbon cutter was used for the scarves!  Aweso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483113"/>
            <a:ext cx="53721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332656"/>
            <a:ext cx="812800" cy="812800"/>
          </a:xfrm>
          <a:prstGeom prst="rect">
            <a:avLst/>
          </a:prstGeom>
        </p:spPr>
      </p:pic>
    </p:spTree>
    <p:extLst>
      <p:ext uri="{BB962C8B-B14F-4D97-AF65-F5344CB8AC3E}">
        <p14:creationId xmlns:p14="http://schemas.microsoft.com/office/powerpoint/2010/main" val="11940255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un gâteau</a:t>
            </a:r>
          </a:p>
        </p:txBody>
      </p:sp>
      <p:pic>
        <p:nvPicPr>
          <p:cNvPr id="9218" name="Picture 2" descr="Image result for harry potter c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412776"/>
            <a:ext cx="3528392" cy="4981261"/>
          </a:xfrm>
          <a:prstGeom prst="rect">
            <a:avLst/>
          </a:prstGeom>
          <a:noFill/>
          <a:extLst>
            <a:ext uri="{909E8E84-426E-40DD-AFC4-6F175D3DCCD1}">
              <a14:hiddenFill xmlns:a14="http://schemas.microsoft.com/office/drawing/2010/main">
                <a:solidFill>
                  <a:srgbClr val="FFFFFF"/>
                </a:solidFill>
              </a14:hiddenFill>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692696"/>
            <a:ext cx="812800" cy="812800"/>
          </a:xfrm>
          <a:prstGeom prst="rect">
            <a:avLst/>
          </a:prstGeom>
        </p:spPr>
      </p:pic>
    </p:spTree>
    <p:extLst>
      <p:ext uri="{BB962C8B-B14F-4D97-AF65-F5344CB8AC3E}">
        <p14:creationId xmlns:p14="http://schemas.microsoft.com/office/powerpoint/2010/main" val="1522444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4E88AC4D9D74E428BEC9B538C3F3B44" ma:contentTypeVersion="7" ma:contentTypeDescription="Create a new document." ma:contentTypeScope="" ma:versionID="2876e3bafe39de65449831ccca7aa11b">
  <xsd:schema xmlns:xsd="http://www.w3.org/2001/XMLSchema" xmlns:xs="http://www.w3.org/2001/XMLSchema" xmlns:p="http://schemas.microsoft.com/office/2006/metadata/properties" xmlns:ns2="2981d41f-1130-41a1-849e-3f4bf3d7810c" xmlns:ns3="9593936d-3030-47ab-b8c7-fb8dfb40115a" targetNamespace="http://schemas.microsoft.com/office/2006/metadata/properties" ma:root="true" ma:fieldsID="4ca6fdd162f19977efc4882d04a88231" ns2:_="" ns3:_="">
    <xsd:import namespace="2981d41f-1130-41a1-849e-3f4bf3d7810c"/>
    <xsd:import namespace="9593936d-3030-47ab-b8c7-fb8dfb40115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81d41f-1130-41a1-849e-3f4bf3d7810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93936d-3030-47ab-b8c7-fb8dfb40115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0A70A3-FC16-4007-A6F9-83AA70C6ACEE}">
  <ds:schemaRefs>
    <ds:schemaRef ds:uri="http://purl.org/dc/elements/1.1/"/>
    <ds:schemaRef ds:uri="http://purl.org/dc/terms/"/>
    <ds:schemaRef ds:uri="http://schemas.microsoft.com/office/infopath/2007/PartnerControls"/>
    <ds:schemaRef ds:uri="http://purl.org/dc/dcmitype/"/>
    <ds:schemaRef ds:uri="2981d41f-1130-41a1-849e-3f4bf3d7810c"/>
    <ds:schemaRef ds:uri="http://schemas.microsoft.com/office/2006/metadata/properties"/>
    <ds:schemaRef ds:uri="http://schemas.microsoft.com/office/2006/documentManagement/types"/>
    <ds:schemaRef ds:uri="http://schemas.openxmlformats.org/package/2006/metadata/core-properties"/>
    <ds:schemaRef ds:uri="9593936d-3030-47ab-b8c7-fb8dfb40115a"/>
    <ds:schemaRef ds:uri="http://www.w3.org/XML/1998/namespace"/>
  </ds:schemaRefs>
</ds:datastoreItem>
</file>

<file path=customXml/itemProps2.xml><?xml version="1.0" encoding="utf-8"?>
<ds:datastoreItem xmlns:ds="http://schemas.openxmlformats.org/officeDocument/2006/customXml" ds:itemID="{5AC0DA14-5E5D-41DA-919C-5023D6A6AA85}">
  <ds:schemaRefs>
    <ds:schemaRef ds:uri="http://schemas.microsoft.com/sharepoint/v3/contenttype/forms"/>
  </ds:schemaRefs>
</ds:datastoreItem>
</file>

<file path=customXml/itemProps3.xml><?xml version="1.0" encoding="utf-8"?>
<ds:datastoreItem xmlns:ds="http://schemas.openxmlformats.org/officeDocument/2006/customXml" ds:itemID="{FE8F2C2B-A953-4FED-AF98-72DB372CB2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81d41f-1130-41a1-849e-3f4bf3d7810c"/>
    <ds:schemaRef ds:uri="9593936d-3030-47ab-b8c7-fb8dfb4011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992</TotalTime>
  <Words>850</Words>
  <Application>Microsoft Office PowerPoint</Application>
  <PresentationFormat>On-screen Show (4:3)</PresentationFormat>
  <Paragraphs>137</Paragraphs>
  <Slides>26</Slides>
  <Notes>3</Notes>
  <HiddenSlides>0</HiddenSlides>
  <MMClips>30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 Qu’est-ce que tu veux? </vt:lpstr>
      <vt:lpstr>Je voudrais…..</vt:lpstr>
      <vt:lpstr>une glace </vt:lpstr>
      <vt:lpstr>des biscuits</vt:lpstr>
      <vt:lpstr>un gâteau</vt:lpstr>
      <vt:lpstr>un sandwich</vt:lpstr>
      <vt:lpstr>une limonade</vt:lpstr>
      <vt:lpstr>un jus de pomme</vt:lpstr>
      <vt:lpstr>du lait</vt:lpstr>
      <vt:lpstr>un milk-shake</vt:lpstr>
      <vt:lpstr>des bonbons explosifs</vt:lpstr>
      <vt:lpstr>PowerPoint Presentation</vt:lpstr>
      <vt:lpstr>PowerPoint Presentation</vt:lpstr>
      <vt:lpstr>les élèves    Beat the Teacher !  le Prof    III          IIII                                                                               </vt:lpstr>
      <vt:lpstr>PowerPoint Presentation</vt:lpstr>
      <vt:lpstr>PowerPoint Presentation</vt:lpstr>
      <vt:lpstr>PowerPoint Presentation</vt:lpstr>
      <vt:lpstr>PowerPoint Presentation</vt:lpstr>
      <vt:lpstr>PowerPoint Presentation</vt:lpstr>
      <vt:lpstr>Other useful questions and answers </vt:lpstr>
      <vt:lpstr>Trap-door!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Harry Potter Pets</dc:title>
  <dc:creator>Angela</dc:creator>
  <cp:lastModifiedBy>Angela</cp:lastModifiedBy>
  <cp:revision>269</cp:revision>
  <dcterms:created xsi:type="dcterms:W3CDTF">2018-08-20T20:23:19Z</dcterms:created>
  <dcterms:modified xsi:type="dcterms:W3CDTF">2019-11-11T11:35:14Z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0x01010044E88AC4D9D74E428BEC9B538C3F3B44</vt:lpwstr>
  </property>
</Properties>
</file>