
<file path=[Content_Types].xml><?xml version="1.0" encoding="utf-8"?>
<Types xmlns="http://schemas.openxmlformats.org/package/2006/content-types">
  <Default Extension="xml" ContentType="application/xml"/>
  <Default Extension="wav" ContentType="audio/wav"/>
  <Default Extension="jpeg" ContentType="image/jpeg"/>
  <Default Extension="mp3" ContentType="audio/unknown"/>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346" r:id="rId5"/>
    <p:sldId id="326" r:id="rId6"/>
    <p:sldId id="327" r:id="rId7"/>
    <p:sldId id="291" r:id="rId8"/>
    <p:sldId id="304" r:id="rId9"/>
    <p:sldId id="328" r:id="rId10"/>
    <p:sldId id="342" r:id="rId11"/>
    <p:sldId id="330" r:id="rId12"/>
    <p:sldId id="347" r:id="rId13"/>
    <p:sldId id="335" r:id="rId14"/>
    <p:sldId id="340" r:id="rId15"/>
    <p:sldId id="337" r:id="rId16"/>
    <p:sldId id="334" r:id="rId17"/>
    <p:sldId id="338" r:id="rId18"/>
    <p:sldId id="341" r:id="rId19"/>
    <p:sldId id="339" r:id="rId20"/>
    <p:sldId id="315" r:id="rId21"/>
    <p:sldId id="316" r:id="rId22"/>
    <p:sldId id="317" r:id="rId23"/>
    <p:sldId id="318" r:id="rId24"/>
    <p:sldId id="319" r:id="rId25"/>
    <p:sldId id="320" r:id="rId26"/>
    <p:sldId id="344" r:id="rId27"/>
    <p:sldId id="285" r:id="rId28"/>
    <p:sldId id="286" r:id="rId29"/>
    <p:sldId id="287" r:id="rId30"/>
    <p:sldId id="288" r:id="rId31"/>
    <p:sldId id="321" r:id="rId32"/>
    <p:sldId id="322" r:id="rId33"/>
    <p:sldId id="345" r:id="rId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800080"/>
    <a:srgbClr val="C00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084" autoAdjust="0"/>
  </p:normalViewPr>
  <p:slideViewPr>
    <p:cSldViewPr snapToGrid="0">
      <p:cViewPr>
        <p:scale>
          <a:sx n="71" d="100"/>
          <a:sy n="71" d="100"/>
        </p:scale>
        <p:origin x="-2168" y="-5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57592-5608-46CC-AFCA-B50F2F15C5F6}" type="datetimeFigureOut">
              <a:rPr lang="es-ES" smtClean="0"/>
              <a:t>20/04/2020</a:t>
            </a:fld>
            <a:endParaRPr lang="es-E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DE76B-E930-438A-8385-D5B7C5CB75AD}" type="slidenum">
              <a:rPr lang="es-ES" smtClean="0"/>
              <a:t>‹#›</a:t>
            </a:fld>
            <a:endParaRPr lang="es-ES"/>
          </a:p>
        </p:txBody>
      </p:sp>
    </p:spTree>
    <p:extLst>
      <p:ext uri="{BB962C8B-B14F-4D97-AF65-F5344CB8AC3E}">
        <p14:creationId xmlns:p14="http://schemas.microsoft.com/office/powerpoint/2010/main" val="117447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eyes</a:t>
            </a:r>
            <a:endParaRPr lang="en-US" dirty="0"/>
          </a:p>
        </p:txBody>
      </p:sp>
      <p:sp>
        <p:nvSpPr>
          <p:cNvPr id="4" name="Slide Number Placeholder 3"/>
          <p:cNvSpPr>
            <a:spLocks noGrp="1"/>
          </p:cNvSpPr>
          <p:nvPr>
            <p:ph type="sldNum" sz="quarter" idx="10"/>
          </p:nvPr>
        </p:nvSpPr>
        <p:spPr/>
        <p:txBody>
          <a:bodyPr/>
          <a:lstStyle/>
          <a:p>
            <a:fld id="{578DE76B-E930-438A-8385-D5B7C5CB75AD}" type="slidenum">
              <a:rPr lang="es-ES" smtClean="0"/>
              <a:t>7</a:t>
            </a:fld>
            <a:endParaRPr lang="es-ES"/>
          </a:p>
        </p:txBody>
      </p:sp>
    </p:spTree>
    <p:extLst>
      <p:ext uri="{BB962C8B-B14F-4D97-AF65-F5344CB8AC3E}">
        <p14:creationId xmlns:p14="http://schemas.microsoft.com/office/powerpoint/2010/main" val="3118963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eyes</a:t>
            </a:r>
            <a:endParaRPr lang="en-US" dirty="0"/>
          </a:p>
        </p:txBody>
      </p:sp>
      <p:sp>
        <p:nvSpPr>
          <p:cNvPr id="4" name="Slide Number Placeholder 3"/>
          <p:cNvSpPr>
            <a:spLocks noGrp="1"/>
          </p:cNvSpPr>
          <p:nvPr>
            <p:ph type="sldNum" sz="quarter" idx="10"/>
          </p:nvPr>
        </p:nvSpPr>
        <p:spPr/>
        <p:txBody>
          <a:bodyPr/>
          <a:lstStyle/>
          <a:p>
            <a:fld id="{578DE76B-E930-438A-8385-D5B7C5CB75AD}" type="slidenum">
              <a:rPr lang="es-ES" smtClean="0"/>
              <a:t>23</a:t>
            </a:fld>
            <a:endParaRPr lang="es-ES"/>
          </a:p>
        </p:txBody>
      </p:sp>
    </p:spTree>
    <p:extLst>
      <p:ext uri="{BB962C8B-B14F-4D97-AF65-F5344CB8AC3E}">
        <p14:creationId xmlns:p14="http://schemas.microsoft.com/office/powerpoint/2010/main" val="57283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a:t>
            </a:r>
            <a:r>
              <a:rPr lang="en-US" baseline="0" dirty="0" smtClean="0"/>
              <a:t> have</a:t>
            </a:r>
            <a:r>
              <a:rPr lang="en-US" dirty="0" smtClean="0"/>
              <a:t> </a:t>
            </a:r>
            <a:r>
              <a:rPr lang="en-US" baseline="0" dirty="0" smtClean="0"/>
              <a:t>BLUE eyes.</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24</a:t>
            </a:fld>
            <a:endParaRPr lang="en-US"/>
          </a:p>
        </p:txBody>
      </p:sp>
    </p:spTree>
    <p:extLst>
      <p:ext uri="{BB962C8B-B14F-4D97-AF65-F5344CB8AC3E}">
        <p14:creationId xmlns:p14="http://schemas.microsoft.com/office/powerpoint/2010/main" val="85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have GREEN </a:t>
            </a:r>
            <a:r>
              <a:rPr lang="en-US" dirty="0" smtClean="0"/>
              <a:t>eyes.</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25</a:t>
            </a:fld>
            <a:endParaRPr lang="en-US"/>
          </a:p>
        </p:txBody>
      </p:sp>
    </p:spTree>
    <p:extLst>
      <p:ext uri="{BB962C8B-B14F-4D97-AF65-F5344CB8AC3E}">
        <p14:creationId xmlns:p14="http://schemas.microsoft.com/office/powerpoint/2010/main" val="2164202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have </a:t>
            </a:r>
            <a:r>
              <a:rPr lang="en-US" baseline="0" dirty="0" smtClean="0"/>
              <a:t>GREY </a:t>
            </a:r>
            <a:r>
              <a:rPr lang="en-US" baseline="0" dirty="0" smtClean="0"/>
              <a:t>eyes.</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26</a:t>
            </a:fld>
            <a:endParaRPr lang="en-US"/>
          </a:p>
        </p:txBody>
      </p:sp>
    </p:spTree>
    <p:extLst>
      <p:ext uri="{BB962C8B-B14F-4D97-AF65-F5344CB8AC3E}">
        <p14:creationId xmlns:p14="http://schemas.microsoft.com/office/powerpoint/2010/main" val="307230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have BROWN </a:t>
            </a:r>
            <a:r>
              <a:rPr lang="en-US" dirty="0" smtClean="0"/>
              <a:t>eyes.</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27</a:t>
            </a:fld>
            <a:endParaRPr lang="en-US"/>
          </a:p>
        </p:txBody>
      </p:sp>
    </p:spTree>
    <p:extLst>
      <p:ext uri="{BB962C8B-B14F-4D97-AF65-F5344CB8AC3E}">
        <p14:creationId xmlns:p14="http://schemas.microsoft.com/office/powerpoint/2010/main" val="289621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have </a:t>
            </a:r>
            <a:r>
              <a:rPr lang="en-US" u="sng" dirty="0" smtClean="0"/>
              <a:t>light</a:t>
            </a:r>
            <a:r>
              <a:rPr lang="en-US" u="none" baseline="0" dirty="0" smtClean="0"/>
              <a:t> green eyes.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smtClean="0"/>
          </a:p>
        </p:txBody>
      </p:sp>
      <p:sp>
        <p:nvSpPr>
          <p:cNvPr id="4" name="Slide Number Placeholder 3"/>
          <p:cNvSpPr>
            <a:spLocks noGrp="1"/>
          </p:cNvSpPr>
          <p:nvPr>
            <p:ph type="sldNum" sz="quarter" idx="10"/>
          </p:nvPr>
        </p:nvSpPr>
        <p:spPr/>
        <p:txBody>
          <a:bodyPr/>
          <a:lstStyle/>
          <a:p>
            <a:fld id="{578DE76B-E930-438A-8385-D5B7C5CB75AD}" type="slidenum">
              <a:rPr lang="es-ES" smtClean="0"/>
              <a:t>28</a:t>
            </a:fld>
            <a:endParaRPr lang="es-ES"/>
          </a:p>
        </p:txBody>
      </p:sp>
    </p:spTree>
    <p:extLst>
      <p:ext uri="{BB962C8B-B14F-4D97-AF65-F5344CB8AC3E}">
        <p14:creationId xmlns:p14="http://schemas.microsoft.com/office/powerpoint/2010/main" val="2832477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have </a:t>
            </a:r>
            <a:r>
              <a:rPr lang="en-US" u="sng" dirty="0" smtClean="0"/>
              <a:t>dark</a:t>
            </a:r>
            <a:r>
              <a:rPr lang="en-US" u="none" baseline="0" dirty="0" smtClean="0"/>
              <a:t> brown eyes.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  </a:t>
            </a:r>
            <a:endParaRPr lang="es-ES" dirty="0" smtClean="0"/>
          </a:p>
          <a:p>
            <a:endParaRPr lang="es-ES" dirty="0"/>
          </a:p>
        </p:txBody>
      </p:sp>
      <p:sp>
        <p:nvSpPr>
          <p:cNvPr id="4" name="Slide Number Placeholder 3"/>
          <p:cNvSpPr>
            <a:spLocks noGrp="1"/>
          </p:cNvSpPr>
          <p:nvPr>
            <p:ph type="sldNum" sz="quarter" idx="10"/>
          </p:nvPr>
        </p:nvSpPr>
        <p:spPr/>
        <p:txBody>
          <a:bodyPr/>
          <a:lstStyle/>
          <a:p>
            <a:fld id="{578DE76B-E930-438A-8385-D5B7C5CB75AD}" type="slidenum">
              <a:rPr lang="es-ES" smtClean="0"/>
              <a:t>29</a:t>
            </a:fld>
            <a:endParaRPr lang="es-ES"/>
          </a:p>
        </p:txBody>
      </p:sp>
    </p:spTree>
    <p:extLst>
      <p:ext uri="{BB962C8B-B14F-4D97-AF65-F5344CB8AC3E}">
        <p14:creationId xmlns:p14="http://schemas.microsoft.com/office/powerpoint/2010/main" val="400791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a:t>
            </a:r>
          </a:p>
          <a:p>
            <a:r>
              <a:rPr lang="en-US" dirty="0" smtClean="0"/>
              <a:t>Blue</a:t>
            </a:r>
            <a:r>
              <a:rPr lang="en-US" baseline="0" dirty="0" smtClean="0"/>
              <a:t> eyes, brown eyes, light green eyes, green eyes, grey eyes, dark brown eyes…</a:t>
            </a:r>
            <a:endParaRPr lang="en-US" dirty="0"/>
          </a:p>
        </p:txBody>
      </p:sp>
      <p:sp>
        <p:nvSpPr>
          <p:cNvPr id="4" name="Slide Number Placeholder 3"/>
          <p:cNvSpPr>
            <a:spLocks noGrp="1"/>
          </p:cNvSpPr>
          <p:nvPr>
            <p:ph type="sldNum" sz="quarter" idx="10"/>
          </p:nvPr>
        </p:nvSpPr>
        <p:spPr/>
        <p:txBody>
          <a:bodyPr/>
          <a:lstStyle/>
          <a:p>
            <a:fld id="{578DE76B-E930-438A-8385-D5B7C5CB75AD}" type="slidenum">
              <a:rPr lang="es-ES" smtClean="0"/>
              <a:t>10</a:t>
            </a:fld>
            <a:endParaRPr lang="es-ES"/>
          </a:p>
        </p:txBody>
      </p:sp>
    </p:spTree>
    <p:extLst>
      <p:ext uri="{BB962C8B-B14F-4D97-AF65-F5344CB8AC3E}">
        <p14:creationId xmlns:p14="http://schemas.microsoft.com/office/powerpoint/2010/main" val="108431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a:t>
            </a:r>
          </a:p>
          <a:p>
            <a:r>
              <a:rPr lang="en-US" dirty="0" smtClean="0"/>
              <a:t>Brown hair, black hair, grey hair, blonde hair, red hair, white hair…</a:t>
            </a:r>
            <a:endParaRPr lang="en-US" dirty="0"/>
          </a:p>
        </p:txBody>
      </p:sp>
      <p:sp>
        <p:nvSpPr>
          <p:cNvPr id="4" name="Slide Number Placeholder 3"/>
          <p:cNvSpPr>
            <a:spLocks noGrp="1"/>
          </p:cNvSpPr>
          <p:nvPr>
            <p:ph type="sldNum" sz="quarter" idx="10"/>
          </p:nvPr>
        </p:nvSpPr>
        <p:spPr/>
        <p:txBody>
          <a:bodyPr/>
          <a:lstStyle/>
          <a:p>
            <a:fld id="{578DE76B-E930-438A-8385-D5B7C5CB75AD}" type="slidenum">
              <a:rPr lang="es-ES" smtClean="0"/>
              <a:t>13</a:t>
            </a:fld>
            <a:endParaRPr lang="es-ES"/>
          </a:p>
        </p:txBody>
      </p:sp>
    </p:spTree>
    <p:extLst>
      <p:ext uri="{BB962C8B-B14F-4D97-AF65-F5344CB8AC3E}">
        <p14:creationId xmlns:p14="http://schemas.microsoft.com/office/powerpoint/2010/main" val="83393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My name is…</a:t>
            </a:r>
          </a:p>
          <a:p>
            <a:r>
              <a:rPr lang="en-US" dirty="0" smtClean="0"/>
              <a:t>I have BROWN hair.</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17</a:t>
            </a:fld>
            <a:endParaRPr lang="en-US"/>
          </a:p>
        </p:txBody>
      </p:sp>
    </p:spTree>
    <p:extLst>
      <p:ext uri="{BB962C8B-B14F-4D97-AF65-F5344CB8AC3E}">
        <p14:creationId xmlns:p14="http://schemas.microsoft.com/office/powerpoint/2010/main" val="301079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My name is…</a:t>
            </a:r>
          </a:p>
          <a:p>
            <a:r>
              <a:rPr lang="en-US" dirty="0" smtClean="0"/>
              <a:t>I have RED hair./</a:t>
            </a:r>
          </a:p>
          <a:p>
            <a:r>
              <a:rPr lang="en-US" dirty="0" smtClean="0"/>
              <a:t>I am </a:t>
            </a:r>
            <a:r>
              <a:rPr lang="en-US" baseline="0" dirty="0" smtClean="0"/>
              <a:t>a REDHEAD.  </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18</a:t>
            </a:fld>
            <a:endParaRPr lang="en-US"/>
          </a:p>
        </p:txBody>
      </p:sp>
    </p:spTree>
    <p:extLst>
      <p:ext uri="{BB962C8B-B14F-4D97-AF65-F5344CB8AC3E}">
        <p14:creationId xmlns:p14="http://schemas.microsoft.com/office/powerpoint/2010/main" val="12601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My </a:t>
            </a:r>
            <a:r>
              <a:rPr lang="en-US" dirty="0" smtClean="0"/>
              <a:t>name is…</a:t>
            </a:r>
          </a:p>
          <a:p>
            <a:r>
              <a:rPr lang="en-US" dirty="0" smtClean="0"/>
              <a:t>I</a:t>
            </a:r>
            <a:r>
              <a:rPr lang="en-US" baseline="0" dirty="0" smtClean="0"/>
              <a:t> have</a:t>
            </a:r>
            <a:r>
              <a:rPr lang="en-US" dirty="0" smtClean="0"/>
              <a:t> </a:t>
            </a:r>
            <a:r>
              <a:rPr lang="en-US" dirty="0" smtClean="0"/>
              <a:t>BLONDE hair.</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19</a:t>
            </a:fld>
            <a:endParaRPr lang="en-US"/>
          </a:p>
        </p:txBody>
      </p:sp>
    </p:spTree>
    <p:extLst>
      <p:ext uri="{BB962C8B-B14F-4D97-AF65-F5344CB8AC3E}">
        <p14:creationId xmlns:p14="http://schemas.microsoft.com/office/powerpoint/2010/main" val="2965081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My name is…</a:t>
            </a:r>
          </a:p>
          <a:p>
            <a:r>
              <a:rPr lang="en-US" dirty="0" smtClean="0"/>
              <a:t>I </a:t>
            </a:r>
            <a:r>
              <a:rPr lang="en-US" dirty="0" smtClean="0"/>
              <a:t>have BLACK </a:t>
            </a:r>
            <a:r>
              <a:rPr lang="en-US" dirty="0" smtClean="0"/>
              <a:t>hair.</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20</a:t>
            </a:fld>
            <a:endParaRPr lang="en-US"/>
          </a:p>
        </p:txBody>
      </p:sp>
    </p:spTree>
    <p:extLst>
      <p:ext uri="{BB962C8B-B14F-4D97-AF65-F5344CB8AC3E}">
        <p14:creationId xmlns:p14="http://schemas.microsoft.com/office/powerpoint/2010/main" val="3739077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My name is…</a:t>
            </a:r>
          </a:p>
          <a:p>
            <a:r>
              <a:rPr lang="en-US" dirty="0" smtClean="0"/>
              <a:t>I have WHITE hair.</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21</a:t>
            </a:fld>
            <a:endParaRPr lang="en-US"/>
          </a:p>
        </p:txBody>
      </p:sp>
    </p:spTree>
    <p:extLst>
      <p:ext uri="{BB962C8B-B14F-4D97-AF65-F5344CB8AC3E}">
        <p14:creationId xmlns:p14="http://schemas.microsoft.com/office/powerpoint/2010/main" val="221528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My name </a:t>
            </a:r>
            <a:r>
              <a:rPr lang="en-US" dirty="0" smtClean="0"/>
              <a:t>is</a:t>
            </a:r>
            <a:r>
              <a:rPr lang="en-US" baseline="0" dirty="0" smtClean="0"/>
              <a:t> Uncle Vernon.</a:t>
            </a:r>
            <a:endParaRPr lang="en-US" dirty="0" smtClean="0"/>
          </a:p>
          <a:p>
            <a:r>
              <a:rPr lang="en-US" dirty="0" smtClean="0"/>
              <a:t>I have GREY hair.</a:t>
            </a:r>
            <a:endParaRPr lang="en-US" dirty="0"/>
          </a:p>
        </p:txBody>
      </p:sp>
      <p:sp>
        <p:nvSpPr>
          <p:cNvPr id="4" name="Slide Number Placeholder 3"/>
          <p:cNvSpPr>
            <a:spLocks noGrp="1"/>
          </p:cNvSpPr>
          <p:nvPr>
            <p:ph type="sldNum" sz="quarter" idx="10"/>
          </p:nvPr>
        </p:nvSpPr>
        <p:spPr/>
        <p:txBody>
          <a:bodyPr/>
          <a:lstStyle/>
          <a:p>
            <a:fld id="{355E1B13-6456-D641-8AEF-7808E7748699}" type="slidenum">
              <a:rPr lang="en-US" smtClean="0"/>
              <a:t>22</a:t>
            </a:fld>
            <a:endParaRPr lang="en-US"/>
          </a:p>
        </p:txBody>
      </p:sp>
    </p:spTree>
    <p:extLst>
      <p:ext uri="{BB962C8B-B14F-4D97-AF65-F5344CB8AC3E}">
        <p14:creationId xmlns:p14="http://schemas.microsoft.com/office/powerpoint/2010/main" val="28481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5B12E2-F753-4707-A89E-E73DE8973184}" type="datetimeFigureOut">
              <a:rPr lang="es-ES" smtClean="0"/>
              <a:t>20/04/2020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231698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5B12E2-F753-4707-A89E-E73DE8973184}" type="datetimeFigureOut">
              <a:rPr lang="es-ES" smtClean="0"/>
              <a:t>20/04/2020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252842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5B12E2-F753-4707-A89E-E73DE8973184}" type="datetimeFigureOut">
              <a:rPr lang="es-ES" smtClean="0"/>
              <a:t>20/04/2020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428917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5B12E2-F753-4707-A89E-E73DE8973184}" type="datetimeFigureOut">
              <a:rPr lang="es-ES" smtClean="0"/>
              <a:t>20/04/2020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290285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5B12E2-F753-4707-A89E-E73DE8973184}" type="datetimeFigureOut">
              <a:rPr lang="es-ES" smtClean="0"/>
              <a:t>20/04/2020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409550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5B12E2-F753-4707-A89E-E73DE8973184}" type="datetimeFigureOut">
              <a:rPr lang="es-ES" smtClean="0"/>
              <a:t>20/04/2020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382111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5B12E2-F753-4707-A89E-E73DE8973184}" type="datetimeFigureOut">
              <a:rPr lang="es-ES" smtClean="0"/>
              <a:t>20/04/2020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65398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5B12E2-F753-4707-A89E-E73DE8973184}" type="datetimeFigureOut">
              <a:rPr lang="es-ES" smtClean="0"/>
              <a:t>20/04/2020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241549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B12E2-F753-4707-A89E-E73DE8973184}" type="datetimeFigureOut">
              <a:rPr lang="es-ES" smtClean="0"/>
              <a:t>20/04/2020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338988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B12E2-F753-4707-A89E-E73DE8973184}" type="datetimeFigureOut">
              <a:rPr lang="es-ES" smtClean="0"/>
              <a:t>20/04/2020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207395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B12E2-F753-4707-A89E-E73DE8973184}" type="datetimeFigureOut">
              <a:rPr lang="es-ES" smtClean="0"/>
              <a:t>20/04/2020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848F79-A73C-453A-85A3-F84AE869649A}" type="slidenum">
              <a:rPr lang="es-ES" smtClean="0"/>
              <a:t>‹#›</a:t>
            </a:fld>
            <a:endParaRPr lang="es-ES"/>
          </a:p>
        </p:txBody>
      </p:sp>
    </p:spTree>
    <p:extLst>
      <p:ext uri="{BB962C8B-B14F-4D97-AF65-F5344CB8AC3E}">
        <p14:creationId xmlns:p14="http://schemas.microsoft.com/office/powerpoint/2010/main" val="40699425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B12E2-F753-4707-A89E-E73DE8973184}" type="datetimeFigureOut">
              <a:rPr lang="es-ES" smtClean="0"/>
              <a:t>20/04/2020</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8F79-A73C-453A-85A3-F84AE869649A}" type="slidenum">
              <a:rPr lang="es-ES" smtClean="0"/>
              <a:t>‹#›</a:t>
            </a:fld>
            <a:endParaRPr lang="es-ES"/>
          </a:p>
        </p:txBody>
      </p:sp>
    </p:spTree>
    <p:extLst>
      <p:ext uri="{BB962C8B-B14F-4D97-AF65-F5344CB8AC3E}">
        <p14:creationId xmlns:p14="http://schemas.microsoft.com/office/powerpoint/2010/main" val="1831881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 Id="rId3" Type="http://schemas.openxmlformats.org/officeDocument/2006/relationships/slideLayout" Target="../slideLayouts/slideLayout6.xml"/><Relationship Id="rId4" Type="http://schemas.openxmlformats.org/officeDocument/2006/relationships/notesSlide" Target="../notesSlides/notesSlide2.xml"/><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3.png"/><Relationship Id="rId5"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eg"/><Relationship Id="rId8" Type="http://schemas.openxmlformats.org/officeDocument/2006/relationships/image" Target="../media/image17.jpg"/><Relationship Id="rId9" Type="http://schemas.openxmlformats.org/officeDocument/2006/relationships/image" Target="../media/image18.jpg"/><Relationship Id="rId10" Type="http://schemas.openxmlformats.org/officeDocument/2006/relationships/image" Target="../media/image19.jpeg"/><Relationship Id="rId11"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6.jpe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0.jpg"/><Relationship Id="rId5" Type="http://schemas.openxmlformats.org/officeDocument/2006/relationships/image" Target="../media/image14.jpg"/><Relationship Id="rId6" Type="http://schemas.openxmlformats.org/officeDocument/2006/relationships/image" Target="../media/image21.jpg"/><Relationship Id="rId7"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image" Target="../media/image14.jp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22.jpg"/><Relationship Id="rId6"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15.jpg"/><Relationship Id="rId6"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17.jpg"/><Relationship Id="rId6"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18.jpg"/><Relationship Id="rId6"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9.xml"/><Relationship Id="rId5" Type="http://schemas.openxmlformats.org/officeDocument/2006/relationships/image" Target="../media/image23.jpeg"/><Relationship Id="rId6"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0.xml"/><Relationship Id="rId5" Type="http://schemas.openxmlformats.org/officeDocument/2006/relationships/image" Target="../media/image5.jpg"/><Relationship Id="rId6"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6.jpeg"/><Relationship Id="rId6" Type="http://schemas.openxmlformats.org/officeDocument/2006/relationships/image" Target="../media/image5.jpg"/><Relationship Id="rId7"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2.xml"/><Relationship Id="rId5" Type="http://schemas.openxmlformats.org/officeDocument/2006/relationships/image" Target="../media/image7.jpeg"/><Relationship Id="rId6" Type="http://schemas.openxmlformats.org/officeDocument/2006/relationships/image" Target="../media/image5.jpg"/><Relationship Id="rId7"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3.xml"/><Relationship Id="rId5" Type="http://schemas.openxmlformats.org/officeDocument/2006/relationships/image" Target="../media/image8.jpeg"/><Relationship Id="rId6" Type="http://schemas.openxmlformats.org/officeDocument/2006/relationships/image" Target="../media/image5.jpg"/><Relationship Id="rId7"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4.xml"/><Relationship Id="rId5" Type="http://schemas.openxmlformats.org/officeDocument/2006/relationships/image" Target="../media/image9.jpeg"/><Relationship Id="rId6" Type="http://schemas.openxmlformats.org/officeDocument/2006/relationships/image" Target="../media/image5.jpg"/><Relationship Id="rId7"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image" Target="../media/image5.jp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4.png"/><Relationship Id="rId1" Type="http://schemas.microsoft.com/office/2007/relationships/media" Target="../media/media21.wav"/><Relationship Id="rId2" Type="http://schemas.openxmlformats.org/officeDocument/2006/relationships/audio" Target="../media/media2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image" Target="../media/image12.jpeg"/><Relationship Id="rId6" Type="http://schemas.openxmlformats.org/officeDocument/2006/relationships/image" Target="../media/image5.jpg"/><Relationship Id="rId7" Type="http://schemas.openxmlformats.org/officeDocument/2006/relationships/image" Target="../media/image4.png"/><Relationship Id="rId1" Type="http://schemas.microsoft.com/office/2007/relationships/media" Target="../media/media22.wav"/><Relationship Id="rId2" Type="http://schemas.openxmlformats.org/officeDocument/2006/relationships/audio" Target="../media/media22.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xml"/><Relationship Id="rId5" Type="http://schemas.openxmlformats.org/officeDocument/2006/relationships/image" Target="../media/image5.jpg"/><Relationship Id="rId6"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Harry Potter</a:t>
            </a:r>
            <a:endParaRPr lang="es-ES" dirty="0"/>
          </a:p>
        </p:txBody>
      </p:sp>
      <p:sp>
        <p:nvSpPr>
          <p:cNvPr id="3" name="Subtitle 2"/>
          <p:cNvSpPr>
            <a:spLocks noGrp="1"/>
          </p:cNvSpPr>
          <p:nvPr>
            <p:ph type="subTitle" idx="1"/>
          </p:nvPr>
        </p:nvSpPr>
        <p:spPr>
          <a:xfrm>
            <a:off x="1143000" y="4086132"/>
            <a:ext cx="6858000" cy="1655762"/>
          </a:xfrm>
        </p:spPr>
        <p:txBody>
          <a:bodyPr/>
          <a:lstStyle/>
          <a:p>
            <a:r>
              <a:rPr lang="en-GB" dirty="0" smtClean="0"/>
              <a:t>Primary 6:  Lesson 6</a:t>
            </a:r>
            <a:endParaRPr lang="es-ES" dirty="0"/>
          </a:p>
        </p:txBody>
      </p:sp>
      <p:pic>
        <p:nvPicPr>
          <p:cNvPr id="4" name="Harry Potter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24644" y="1013358"/>
            <a:ext cx="457200" cy="609600"/>
          </a:xfrm>
          <a:prstGeom prst="rect">
            <a:avLst/>
          </a:prstGeom>
        </p:spPr>
      </p:pic>
    </p:spTree>
    <p:extLst>
      <p:ext uri="{BB962C8B-B14F-4D97-AF65-F5344CB8AC3E}">
        <p14:creationId xmlns:p14="http://schemas.microsoft.com/office/powerpoint/2010/main" val="855632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DF3A9BA-2A8F-4E5F-8D9D-1969AE51D021}"/>
              </a:ext>
            </a:extLst>
          </p:cNvPr>
          <p:cNvGraphicFramePr>
            <a:graphicFrameLocks noGrp="1"/>
          </p:cNvGraphicFramePr>
          <p:nvPr>
            <p:extLst>
              <p:ext uri="{D42A27DB-BD31-4B8C-83A1-F6EECF244321}">
                <p14:modId xmlns:p14="http://schemas.microsoft.com/office/powerpoint/2010/main" val="1013827296"/>
              </p:ext>
            </p:extLst>
          </p:nvPr>
        </p:nvGraphicFramePr>
        <p:xfrm>
          <a:off x="586405" y="838200"/>
          <a:ext cx="7963493" cy="5781198"/>
        </p:xfrm>
        <a:graphic>
          <a:graphicData uri="http://schemas.openxmlformats.org/drawingml/2006/table">
            <a:tbl>
              <a:tblPr/>
              <a:tblGrid>
                <a:gridCol w="1991266">
                  <a:extLst>
                    <a:ext uri="{9D8B030D-6E8A-4147-A177-3AD203B41FA5}">
                      <a16:colId xmlns="" xmlns:a16="http://schemas.microsoft.com/office/drawing/2014/main" val="145187540"/>
                    </a:ext>
                  </a:extLst>
                </a:gridCol>
                <a:gridCol w="1991265">
                  <a:extLst>
                    <a:ext uri="{9D8B030D-6E8A-4147-A177-3AD203B41FA5}">
                      <a16:colId xmlns="" xmlns:a16="http://schemas.microsoft.com/office/drawing/2014/main" val="914790120"/>
                    </a:ext>
                  </a:extLst>
                </a:gridCol>
                <a:gridCol w="1989696">
                  <a:extLst>
                    <a:ext uri="{9D8B030D-6E8A-4147-A177-3AD203B41FA5}">
                      <a16:colId xmlns="" xmlns:a16="http://schemas.microsoft.com/office/drawing/2014/main" val="2465408790"/>
                    </a:ext>
                  </a:extLst>
                </a:gridCol>
                <a:gridCol w="1991266">
                  <a:extLst>
                    <a:ext uri="{9D8B030D-6E8A-4147-A177-3AD203B41FA5}">
                      <a16:colId xmlns="" xmlns:a16="http://schemas.microsoft.com/office/drawing/2014/main" val="3888162331"/>
                    </a:ext>
                  </a:extLst>
                </a:gridCol>
              </a:tblGrid>
              <a:tr h="1927066">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yeux</a:t>
                      </a:r>
                      <a:endPar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bleus</a:t>
                      </a:r>
                      <a:endParaRPr kumimoji="0" lang="en-US" altLang="en-US" sz="3200" b="1" i="0" u="none" strike="noStrike" cap="none" normalizeH="0" baseline="0" dirty="0">
                        <a:ln>
                          <a:noFill/>
                        </a:ln>
                        <a:solidFill>
                          <a:schemeClr val="tx1"/>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yeux</a:t>
                      </a:r>
                      <a:endPar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verts</a:t>
                      </a:r>
                      <a:endParaRPr kumimoji="0" lang="en-US" altLang="en-US" sz="3200" b="1" i="0" u="none" strike="noStrike" cap="none" normalizeH="0" baseline="0" dirty="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312774403"/>
                  </a:ext>
                </a:extLst>
              </a:tr>
              <a:tr h="1927066">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yeux</a:t>
                      </a:r>
                      <a:endPar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marron</a:t>
                      </a:r>
                      <a:endParaRPr kumimoji="0" lang="en-US" altLang="en-US" sz="32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yeux</a:t>
                      </a:r>
                      <a:endPar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gris</a:t>
                      </a:r>
                      <a:endParaRPr kumimoji="0" lang="en-US" altLang="en-US" sz="32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99320216"/>
                  </a:ext>
                </a:extLst>
              </a:tr>
              <a:tr h="1927066">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yeux</a:t>
                      </a:r>
                      <a:endPar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 verts </a:t>
                      </a:r>
                      <a:r>
                        <a:rPr kumimoji="0" lang="en-US" altLang="en-US" sz="3200" b="1" i="0" u="sng"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clairs</a:t>
                      </a:r>
                      <a:endParaRPr kumimoji="0" lang="en-US" altLang="en-US" sz="3200" b="1" i="0" u="sng"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2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yeux</a:t>
                      </a:r>
                      <a:endPar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 marron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foncés</a:t>
                      </a:r>
                      <a:endParaRPr kumimoji="0" lang="en-US" altLang="en-US" sz="3200" b="1" i="0" u="sng"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24020184"/>
                  </a:ext>
                </a:extLst>
              </a:tr>
            </a:tbl>
          </a:graphicData>
        </a:graphic>
      </p:graphicFrame>
      <p:sp>
        <p:nvSpPr>
          <p:cNvPr id="13" name="Title 12"/>
          <p:cNvSpPr>
            <a:spLocks noGrp="1"/>
          </p:cNvSpPr>
          <p:nvPr>
            <p:ph type="title"/>
          </p:nvPr>
        </p:nvSpPr>
        <p:spPr>
          <a:xfrm>
            <a:off x="-685800" y="-222704"/>
            <a:ext cx="10515600" cy="1325563"/>
          </a:xfrm>
        </p:spPr>
        <p:txBody>
          <a:bodyPr/>
          <a:lstStyle/>
          <a:p>
            <a:pPr algn="ctr"/>
            <a:r>
              <a:rPr lang="en-GB" dirty="0" err="1" smtClean="0">
                <a:solidFill>
                  <a:srgbClr val="FF0000"/>
                </a:solidFill>
                <a:latin typeface="Comic Sans MS" panose="030F0702030302020204" pitchFamily="66" charset="0"/>
              </a:rPr>
              <a:t>J’ai</a:t>
            </a:r>
            <a:r>
              <a:rPr lang="en-GB" dirty="0" smtClean="0">
                <a:solidFill>
                  <a:srgbClr val="FF0000"/>
                </a:solidFill>
                <a:latin typeface="Comic Sans MS" panose="030F0702030302020204" pitchFamily="66" charset="0"/>
              </a:rPr>
              <a:t>…</a:t>
            </a:r>
            <a:r>
              <a:rPr lang="en-GB" dirty="0" smtClean="0">
                <a:latin typeface="Comic Sans MS" panose="030F0702030302020204" pitchFamily="66" charset="0"/>
              </a:rPr>
              <a:t>(I have)…</a:t>
            </a:r>
            <a:endParaRPr lang="es-ES" dirty="0">
              <a:latin typeface="Comic Sans MS" panose="030F0702030302020204" pitchFamily="66"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5943" y="1207523"/>
            <a:ext cx="1644997" cy="130756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7883" y="1088413"/>
            <a:ext cx="1799965" cy="142667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8375" y="3017610"/>
            <a:ext cx="1727855" cy="137408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385" y="2991336"/>
            <a:ext cx="1758110" cy="1400355"/>
          </a:xfrm>
          <a:prstGeom prst="rect">
            <a:avLst/>
          </a:prstGeom>
        </p:spPr>
      </p:pic>
      <p:grpSp>
        <p:nvGrpSpPr>
          <p:cNvPr id="3" name="Group 2"/>
          <p:cNvGrpSpPr/>
          <p:nvPr/>
        </p:nvGrpSpPr>
        <p:grpSpPr>
          <a:xfrm>
            <a:off x="2800306" y="4771928"/>
            <a:ext cx="1469613" cy="1774101"/>
            <a:chOff x="2800306" y="4771928"/>
            <a:chExt cx="1469613" cy="1774101"/>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8441" y="4771928"/>
              <a:ext cx="1299998" cy="1097569"/>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t="64127"/>
            <a:stretch/>
          </p:blipFill>
          <p:spPr>
            <a:xfrm>
              <a:off x="2800306" y="5889087"/>
              <a:ext cx="1469613" cy="656942"/>
            </a:xfrm>
            <a:prstGeom prst="rect">
              <a:avLst/>
            </a:prstGeom>
          </p:spPr>
        </p:pic>
      </p:gr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5319" y="4771928"/>
            <a:ext cx="1344673" cy="177410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55028" y="768650"/>
            <a:ext cx="812800" cy="812800"/>
          </a:xfrm>
          <a:prstGeom prst="rect">
            <a:avLst/>
          </a:prstGeom>
        </p:spPr>
      </p:pic>
    </p:spTree>
    <p:extLst>
      <p:ext uri="{BB962C8B-B14F-4D97-AF65-F5344CB8AC3E}">
        <p14:creationId xmlns:p14="http://schemas.microsoft.com/office/powerpoint/2010/main" val="5292418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41922" y="1299811"/>
            <a:ext cx="10515600" cy="1325563"/>
          </a:xfrm>
        </p:spPr>
        <p:txBody>
          <a:bodyPr>
            <a:noAutofit/>
          </a:bodyPr>
          <a:lstStyle/>
          <a:p>
            <a:pPr algn="ctr"/>
            <a:r>
              <a:rPr lang="en-US" sz="9600" dirty="0" smtClean="0">
                <a:latin typeface="Berlin Sans FB" panose="020E0602020502020306" pitchFamily="34" charset="0"/>
              </a:rPr>
              <a:t>LES CHEVEUX</a:t>
            </a:r>
            <a:endParaRPr lang="es-ES" sz="96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859" y="2899467"/>
            <a:ext cx="2143125" cy="2143125"/>
          </a:xfrm>
          <a:prstGeom prst="rect">
            <a:avLst/>
          </a:prstGeom>
        </p:spPr>
      </p:pic>
      <p:sp>
        <p:nvSpPr>
          <p:cNvPr id="2" name="Rectangle 1"/>
          <p:cNvSpPr/>
          <p:nvPr/>
        </p:nvSpPr>
        <p:spPr>
          <a:xfrm>
            <a:off x="12639676" y="515422"/>
            <a:ext cx="295274" cy="369332"/>
          </a:xfrm>
          <a:prstGeom prst="rect">
            <a:avLst/>
          </a:prstGeom>
        </p:spPr>
        <p:txBody>
          <a:bodyPr wrap="none">
            <a:spAutoFit/>
          </a:bodyPr>
          <a:lstStyle/>
          <a:p>
            <a:r>
              <a:rPr lang="en-GB" dirty="0"/>
              <a:t>à</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4381" y="3201485"/>
            <a:ext cx="812800" cy="812800"/>
          </a:xfrm>
          <a:prstGeom prst="rect">
            <a:avLst/>
          </a:prstGeom>
        </p:spPr>
      </p:pic>
    </p:spTree>
    <p:extLst>
      <p:ext uri="{BB962C8B-B14F-4D97-AF65-F5344CB8AC3E}">
        <p14:creationId xmlns:p14="http://schemas.microsoft.com/office/powerpoint/2010/main" val="10381762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To describe someone’s </a:t>
            </a:r>
            <a:r>
              <a:rPr lang="en-US" i="1" dirty="0" smtClean="0">
                <a:solidFill>
                  <a:srgbClr val="FF0000"/>
                </a:solidFill>
                <a:latin typeface="Comic Sans MS" panose="030F0702030302020204" pitchFamily="66" charset="0"/>
              </a:rPr>
              <a:t>hair </a:t>
            </a:r>
            <a:r>
              <a:rPr lang="en-US" i="1" dirty="0" err="1" smtClean="0">
                <a:solidFill>
                  <a:srgbClr val="FF0000"/>
                </a:solidFill>
                <a:latin typeface="Comic Sans MS" panose="030F0702030302020204" pitchFamily="66" charset="0"/>
              </a:rPr>
              <a:t>colour</a:t>
            </a:r>
            <a:r>
              <a:rPr lang="en-US" i="1" dirty="0">
                <a:solidFill>
                  <a:srgbClr val="FF0000"/>
                </a:solidFill>
                <a:latin typeface="Comic Sans MS" panose="030F0702030302020204" pitchFamily="66" charset="0"/>
              </a:rPr>
              <a:t> </a:t>
            </a:r>
            <a:r>
              <a:rPr lang="en-US" dirty="0" smtClean="0">
                <a:latin typeface="Comic Sans MS" panose="030F0702030302020204" pitchFamily="66" charset="0"/>
              </a:rPr>
              <a:t>in French:</a:t>
            </a:r>
            <a:endParaRPr lang="es-ES" dirty="0">
              <a:latin typeface="Comic Sans MS" panose="030F0702030302020204" pitchFamily="66" charset="0"/>
            </a:endParaRPr>
          </a:p>
        </p:txBody>
      </p:sp>
      <p:sp>
        <p:nvSpPr>
          <p:cNvPr id="3" name="Content Placeholder 2"/>
          <p:cNvSpPr>
            <a:spLocks noGrp="1"/>
          </p:cNvSpPr>
          <p:nvPr>
            <p:ph idx="1"/>
          </p:nvPr>
        </p:nvSpPr>
        <p:spPr>
          <a:xfrm>
            <a:off x="180243" y="2278653"/>
            <a:ext cx="8963757" cy="2131982"/>
          </a:xfrm>
        </p:spPr>
        <p:txBody>
          <a:bodyPr>
            <a:noAutofit/>
          </a:bodyPr>
          <a:lstStyle/>
          <a:p>
            <a:r>
              <a:rPr lang="en-US" dirty="0">
                <a:latin typeface="Comic Sans MS" panose="030F0702030302020204" pitchFamily="66" charset="0"/>
              </a:rPr>
              <a:t>We use the verb </a:t>
            </a:r>
            <a:r>
              <a:rPr lang="en-US" dirty="0" smtClean="0">
                <a:solidFill>
                  <a:srgbClr val="FF0000"/>
                </a:solidFill>
                <a:latin typeface="Comic Sans MS" panose="030F0702030302020204" pitchFamily="66" charset="0"/>
              </a:rPr>
              <a:t>‘AVOIR’ </a:t>
            </a:r>
            <a:r>
              <a:rPr lang="en-US" dirty="0">
                <a:latin typeface="Comic Sans MS" panose="030F0702030302020204" pitchFamily="66" charset="0"/>
              </a:rPr>
              <a:t>(</a:t>
            </a:r>
            <a:r>
              <a:rPr lang="en-US" dirty="0">
                <a:solidFill>
                  <a:srgbClr val="FF0000"/>
                </a:solidFill>
                <a:latin typeface="Comic Sans MS" panose="030F0702030302020204" pitchFamily="66" charset="0"/>
              </a:rPr>
              <a:t>‘TO HAVE’</a:t>
            </a:r>
            <a:r>
              <a:rPr lang="en-US" dirty="0">
                <a:latin typeface="Comic Sans MS" panose="030F0702030302020204" pitchFamily="66" charset="0"/>
              </a:rPr>
              <a:t>)</a:t>
            </a:r>
            <a:endParaRPr lang="en-US" dirty="0">
              <a:solidFill>
                <a:srgbClr val="FF0000"/>
              </a:solidFill>
              <a:latin typeface="Comic Sans MS" panose="030F0702030302020204" pitchFamily="66" charset="0"/>
            </a:endParaRPr>
          </a:p>
          <a:p>
            <a:r>
              <a:rPr lang="en-US" dirty="0" smtClean="0">
                <a:latin typeface="Comic Sans MS" panose="030F0702030302020204" pitchFamily="66" charset="0"/>
              </a:rPr>
              <a:t>French people use:  </a:t>
            </a:r>
          </a:p>
          <a:p>
            <a:pPr>
              <a:buFont typeface="Wingdings" panose="05000000000000000000" pitchFamily="2" charset="2"/>
              <a:buChar char="Ø"/>
            </a:pPr>
            <a:r>
              <a:rPr lang="en-US" dirty="0" smtClean="0">
                <a:solidFill>
                  <a:srgbClr val="FF0000"/>
                </a:solidFill>
                <a:latin typeface="Comic Sans MS" panose="030F0702030302020204" pitchFamily="66" charset="0"/>
              </a:rPr>
              <a:t>AVOIR </a:t>
            </a:r>
            <a:r>
              <a:rPr lang="en-US" dirty="0">
                <a:solidFill>
                  <a:srgbClr val="FF0000"/>
                </a:solidFill>
                <a:latin typeface="Comic Sans MS" panose="030F0702030302020204" pitchFamily="66" charset="0"/>
              </a:rPr>
              <a:t>+ </a:t>
            </a:r>
            <a:r>
              <a:rPr lang="en-US" dirty="0" smtClean="0">
                <a:solidFill>
                  <a:srgbClr val="FF0000"/>
                </a:solidFill>
                <a:latin typeface="Comic Sans MS" panose="030F0702030302020204" pitchFamily="66" charset="0"/>
              </a:rPr>
              <a:t>LES CHEVEUX+ </a:t>
            </a:r>
            <a:r>
              <a:rPr lang="en-US" dirty="0">
                <a:solidFill>
                  <a:srgbClr val="FF0000"/>
                </a:solidFill>
                <a:latin typeface="Comic Sans MS" panose="030F0702030302020204" pitchFamily="66" charset="0"/>
              </a:rPr>
              <a:t>HAIR COLOUR (ADJECTIVE)</a:t>
            </a:r>
          </a:p>
        </p:txBody>
      </p:sp>
    </p:spTree>
    <p:extLst>
      <p:ext uri="{BB962C8B-B14F-4D97-AF65-F5344CB8AC3E}">
        <p14:creationId xmlns:p14="http://schemas.microsoft.com/office/powerpoint/2010/main" val="188620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DF3A9BA-2A8F-4E5F-8D9D-1969AE51D021}"/>
              </a:ext>
            </a:extLst>
          </p:cNvPr>
          <p:cNvGraphicFramePr>
            <a:graphicFrameLocks noGrp="1"/>
          </p:cNvGraphicFramePr>
          <p:nvPr>
            <p:extLst>
              <p:ext uri="{D42A27DB-BD31-4B8C-83A1-F6EECF244321}">
                <p14:modId xmlns:p14="http://schemas.microsoft.com/office/powerpoint/2010/main" val="3663644953"/>
              </p:ext>
            </p:extLst>
          </p:nvPr>
        </p:nvGraphicFramePr>
        <p:xfrm>
          <a:off x="586404" y="838200"/>
          <a:ext cx="7929336" cy="5793168"/>
        </p:xfrm>
        <a:graphic>
          <a:graphicData uri="http://schemas.openxmlformats.org/drawingml/2006/table">
            <a:tbl>
              <a:tblPr/>
              <a:tblGrid>
                <a:gridCol w="1982725">
                  <a:extLst>
                    <a:ext uri="{9D8B030D-6E8A-4147-A177-3AD203B41FA5}">
                      <a16:colId xmlns="" xmlns:a16="http://schemas.microsoft.com/office/drawing/2014/main" val="145187540"/>
                    </a:ext>
                  </a:extLst>
                </a:gridCol>
                <a:gridCol w="1982724">
                  <a:extLst>
                    <a:ext uri="{9D8B030D-6E8A-4147-A177-3AD203B41FA5}">
                      <a16:colId xmlns="" xmlns:a16="http://schemas.microsoft.com/office/drawing/2014/main" val="914790120"/>
                    </a:ext>
                  </a:extLst>
                </a:gridCol>
                <a:gridCol w="1981162">
                  <a:extLst>
                    <a:ext uri="{9D8B030D-6E8A-4147-A177-3AD203B41FA5}">
                      <a16:colId xmlns="" xmlns:a16="http://schemas.microsoft.com/office/drawing/2014/main" val="2465408790"/>
                    </a:ext>
                  </a:extLst>
                </a:gridCol>
                <a:gridCol w="1982725">
                  <a:extLst>
                    <a:ext uri="{9D8B030D-6E8A-4147-A177-3AD203B41FA5}">
                      <a16:colId xmlns="" xmlns:a16="http://schemas.microsoft.com/office/drawing/2014/main" val="3888162331"/>
                    </a:ext>
                  </a:extLst>
                </a:gridCol>
              </a:tblGrid>
              <a:tr h="1931056">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2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endParaRPr kumimoji="0" lang="en-US" altLang="en-US" sz="32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bruns</a:t>
                      </a:r>
                      <a:endParaRPr kumimoji="0" lang="en-US" altLang="en-US" sz="32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blonds</a:t>
                      </a: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312774403"/>
                  </a:ext>
                </a:extLst>
              </a:tr>
              <a:tr h="1931056">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noirs</a:t>
                      </a: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roux</a:t>
                      </a: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99320216"/>
                  </a:ext>
                </a:extLst>
              </a:tr>
              <a:tr h="1931056">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gris</a:t>
                      </a: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blancs</a:t>
                      </a: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24020184"/>
                  </a:ext>
                </a:extLst>
              </a:tr>
            </a:tbl>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658" y="1010380"/>
            <a:ext cx="1356030" cy="170583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2738" t="-376" r="6875" b="827"/>
          <a:stretch/>
        </p:blipFill>
        <p:spPr>
          <a:xfrm>
            <a:off x="4720328" y="1010380"/>
            <a:ext cx="1773088" cy="150461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4958" y="2907588"/>
            <a:ext cx="1594317" cy="1822836"/>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9242" r="24731"/>
          <a:stretch/>
        </p:blipFill>
        <p:spPr>
          <a:xfrm>
            <a:off x="2691357" y="2939272"/>
            <a:ext cx="1867576" cy="159102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4958" y="4778887"/>
            <a:ext cx="1550561" cy="1804018"/>
          </a:xfrm>
          <a:prstGeom prst="rect">
            <a:avLst/>
          </a:prstGeom>
        </p:spPr>
      </p:pic>
      <p:sp>
        <p:nvSpPr>
          <p:cNvPr id="13" name="Title 12"/>
          <p:cNvSpPr>
            <a:spLocks noGrp="1"/>
          </p:cNvSpPr>
          <p:nvPr>
            <p:ph type="title"/>
          </p:nvPr>
        </p:nvSpPr>
        <p:spPr>
          <a:xfrm>
            <a:off x="-685800" y="-222704"/>
            <a:ext cx="10515600" cy="1325563"/>
          </a:xfrm>
        </p:spPr>
        <p:txBody>
          <a:bodyPr/>
          <a:lstStyle/>
          <a:p>
            <a:pPr algn="ctr"/>
            <a:r>
              <a:rPr lang="en-GB" dirty="0" err="1" smtClean="0">
                <a:solidFill>
                  <a:srgbClr val="FF0000"/>
                </a:solidFill>
                <a:latin typeface="Comic Sans MS" panose="030F0702030302020204" pitchFamily="66" charset="0"/>
              </a:rPr>
              <a:t>J’ai</a:t>
            </a:r>
            <a:r>
              <a:rPr lang="en-GB" dirty="0" smtClean="0">
                <a:solidFill>
                  <a:srgbClr val="FF0000"/>
                </a:solidFill>
                <a:latin typeface="Comic Sans MS" panose="030F0702030302020204" pitchFamily="66" charset="0"/>
              </a:rPr>
              <a:t>…</a:t>
            </a:r>
            <a:r>
              <a:rPr lang="en-GB" dirty="0" smtClean="0">
                <a:latin typeface="Comic Sans MS" panose="030F0702030302020204" pitchFamily="66" charset="0"/>
              </a:rPr>
              <a:t>(</a:t>
            </a:r>
            <a:r>
              <a:rPr lang="en-GB" dirty="0">
                <a:latin typeface="Comic Sans MS" panose="030F0702030302020204" pitchFamily="66" charset="0"/>
              </a:rPr>
              <a:t>I have)…</a:t>
            </a:r>
            <a:endParaRPr lang="es-ES" dirty="0">
              <a:latin typeface="Comic Sans MS" panose="030F0702030302020204" pitchFamily="66" charset="0"/>
            </a:endParaRPr>
          </a:p>
        </p:txBody>
      </p:sp>
      <p:pic>
        <p:nvPicPr>
          <p:cNvPr id="1026" name="Picture 2" descr="C:\Users\Angela\AppData\Local\Microsoft\Windows\Temporary Internet Files\Content.IE5\6VXM01QR\Vernon_Dursley[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47658" y="4882634"/>
            <a:ext cx="1207483" cy="1688868"/>
          </a:xfrm>
          <a:prstGeom prst="rect">
            <a:avLst/>
          </a:prstGeom>
          <a:noFill/>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155049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2DF3A9BA-2A8F-4E5F-8D9D-1969AE51D021}"/>
              </a:ext>
            </a:extLst>
          </p:cNvPr>
          <p:cNvGraphicFramePr>
            <a:graphicFrameLocks noGrp="1"/>
          </p:cNvGraphicFramePr>
          <p:nvPr>
            <p:extLst>
              <p:ext uri="{D42A27DB-BD31-4B8C-83A1-F6EECF244321}">
                <p14:modId xmlns:p14="http://schemas.microsoft.com/office/powerpoint/2010/main" val="3857821166"/>
              </p:ext>
            </p:extLst>
          </p:nvPr>
        </p:nvGraphicFramePr>
        <p:xfrm>
          <a:off x="1172703" y="1102859"/>
          <a:ext cx="6811058" cy="5435472"/>
        </p:xfrm>
        <a:graphic>
          <a:graphicData uri="http://schemas.openxmlformats.org/drawingml/2006/table">
            <a:tbl>
              <a:tblPr/>
              <a:tblGrid>
                <a:gridCol w="2270950">
                  <a:extLst>
                    <a:ext uri="{9D8B030D-6E8A-4147-A177-3AD203B41FA5}">
                      <a16:colId xmlns="" xmlns:a16="http://schemas.microsoft.com/office/drawing/2014/main" val="145187540"/>
                    </a:ext>
                  </a:extLst>
                </a:gridCol>
                <a:gridCol w="2270949">
                  <a:extLst>
                    <a:ext uri="{9D8B030D-6E8A-4147-A177-3AD203B41FA5}">
                      <a16:colId xmlns="" xmlns:a16="http://schemas.microsoft.com/office/drawing/2014/main" val="914790120"/>
                    </a:ext>
                  </a:extLst>
                </a:gridCol>
                <a:gridCol w="2269159">
                  <a:extLst>
                    <a:ext uri="{9D8B030D-6E8A-4147-A177-3AD203B41FA5}">
                      <a16:colId xmlns="" xmlns:a16="http://schemas.microsoft.com/office/drawing/2014/main" val="2465408790"/>
                    </a:ext>
                  </a:extLst>
                </a:gridCol>
              </a:tblGrid>
              <a:tr h="1396852">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24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24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 </a:t>
                      </a:r>
                      <a:r>
                        <a:rPr kumimoji="0" lang="en-US" altLang="en-US" sz="24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courts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24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endParaRPr kumimoji="0" lang="en-US" altLang="en-US" sz="24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mi-long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24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endParaRPr kumimoji="0" lang="en-US" altLang="en-US" sz="24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longs</a:t>
                      </a:r>
                      <a:endParaRPr kumimoji="0" lang="en-US" altLang="en-US" sz="24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312774403"/>
                  </a:ext>
                </a:extLst>
              </a:tr>
              <a:tr h="2019310">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99320216"/>
                  </a:ext>
                </a:extLst>
              </a:tr>
              <a:tr h="2019310">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short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hair</a:t>
                      </a:r>
                      <a:endPar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medium </a:t>
                      </a: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hair</a:t>
                      </a:r>
                      <a:endPar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hair</a:t>
                      </a:r>
                      <a:endPar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24020184"/>
                  </a:ext>
                </a:extLst>
              </a:tr>
            </a:tbl>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32954"/>
          <a:stretch/>
        </p:blipFill>
        <p:spPr>
          <a:xfrm>
            <a:off x="1299707" y="2627413"/>
            <a:ext cx="2085200" cy="159842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242" r="24731"/>
          <a:stretch/>
        </p:blipFill>
        <p:spPr>
          <a:xfrm>
            <a:off x="3699390" y="2741076"/>
            <a:ext cx="1867576" cy="159102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3311" y="2627413"/>
            <a:ext cx="1550561" cy="1804018"/>
          </a:xfrm>
          <a:prstGeom prst="rect">
            <a:avLst/>
          </a:prstGeom>
        </p:spPr>
      </p:pic>
      <p:sp>
        <p:nvSpPr>
          <p:cNvPr id="13" name="Title 12"/>
          <p:cNvSpPr>
            <a:spLocks noGrp="1"/>
          </p:cNvSpPr>
          <p:nvPr>
            <p:ph type="title"/>
          </p:nvPr>
        </p:nvSpPr>
        <p:spPr>
          <a:xfrm>
            <a:off x="-685800" y="-222704"/>
            <a:ext cx="10515600" cy="1325563"/>
          </a:xfrm>
        </p:spPr>
        <p:txBody>
          <a:bodyPr/>
          <a:lstStyle/>
          <a:p>
            <a:pPr algn="ctr"/>
            <a:r>
              <a:rPr lang="en-GB" dirty="0" err="1" smtClean="0">
                <a:solidFill>
                  <a:srgbClr val="FF0000"/>
                </a:solidFill>
                <a:latin typeface="Comic Sans MS" panose="030F0702030302020204" pitchFamily="66" charset="0"/>
              </a:rPr>
              <a:t>J’ai</a:t>
            </a:r>
            <a:r>
              <a:rPr lang="en-GB" dirty="0" smtClean="0">
                <a:solidFill>
                  <a:srgbClr val="FF0000"/>
                </a:solidFill>
                <a:latin typeface="Comic Sans MS" panose="030F0702030302020204" pitchFamily="66" charset="0"/>
              </a:rPr>
              <a:t>…</a:t>
            </a:r>
            <a:r>
              <a:rPr lang="en-GB" dirty="0" smtClean="0">
                <a:latin typeface="Comic Sans MS" panose="030F0702030302020204" pitchFamily="66" charset="0"/>
              </a:rPr>
              <a:t>(</a:t>
            </a:r>
            <a:r>
              <a:rPr lang="en-GB" dirty="0">
                <a:latin typeface="Comic Sans MS" panose="030F0702030302020204" pitchFamily="66" charset="0"/>
              </a:rPr>
              <a:t>I have)…</a:t>
            </a:r>
            <a:endParaRPr lang="es-ES" dirty="0">
              <a:latin typeface="Comic Sans MS" panose="030F0702030302020204" pitchFamily="66"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1520" y="214107"/>
            <a:ext cx="812800" cy="812800"/>
          </a:xfrm>
          <a:prstGeom prst="rect">
            <a:avLst/>
          </a:prstGeom>
        </p:spPr>
      </p:pic>
    </p:spTree>
    <p:extLst>
      <p:ext uri="{BB962C8B-B14F-4D97-AF65-F5344CB8AC3E}">
        <p14:creationId xmlns:p14="http://schemas.microsoft.com/office/powerpoint/2010/main" val="40872588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To describe someone’s </a:t>
            </a:r>
            <a:r>
              <a:rPr lang="en-US" i="1" dirty="0" smtClean="0">
                <a:solidFill>
                  <a:srgbClr val="FF0000"/>
                </a:solidFill>
                <a:latin typeface="Comic Sans MS" panose="030F0702030302020204" pitchFamily="66" charset="0"/>
              </a:rPr>
              <a:t>hair type </a:t>
            </a:r>
            <a:r>
              <a:rPr lang="en-US" dirty="0" smtClean="0">
                <a:latin typeface="Comic Sans MS" panose="030F0702030302020204" pitchFamily="66" charset="0"/>
              </a:rPr>
              <a:t>or</a:t>
            </a:r>
            <a:r>
              <a:rPr lang="en-US" dirty="0" smtClean="0">
                <a:solidFill>
                  <a:srgbClr val="FF0000"/>
                </a:solidFill>
                <a:latin typeface="Comic Sans MS" panose="030F0702030302020204" pitchFamily="66" charset="0"/>
              </a:rPr>
              <a:t> </a:t>
            </a:r>
            <a:r>
              <a:rPr lang="en-US" i="1" dirty="0" smtClean="0">
                <a:solidFill>
                  <a:srgbClr val="FF0000"/>
                </a:solidFill>
                <a:latin typeface="Comic Sans MS" panose="030F0702030302020204" pitchFamily="66" charset="0"/>
              </a:rPr>
              <a:t>length</a:t>
            </a:r>
            <a:r>
              <a:rPr lang="en-US" dirty="0" smtClean="0">
                <a:solidFill>
                  <a:srgbClr val="FF0000"/>
                </a:solidFill>
                <a:latin typeface="Comic Sans MS" panose="030F0702030302020204" pitchFamily="66" charset="0"/>
              </a:rPr>
              <a:t> </a:t>
            </a:r>
            <a:r>
              <a:rPr lang="en-US" dirty="0" smtClean="0">
                <a:latin typeface="Comic Sans MS" panose="030F0702030302020204" pitchFamily="66" charset="0"/>
              </a:rPr>
              <a:t>in Spanish:</a:t>
            </a:r>
            <a:endParaRPr lang="es-ES" dirty="0">
              <a:latin typeface="Comic Sans MS" panose="030F0702030302020204" pitchFamily="66" charset="0"/>
            </a:endParaRPr>
          </a:p>
        </p:txBody>
      </p:sp>
      <p:sp>
        <p:nvSpPr>
          <p:cNvPr id="3" name="Content Placeholder 2"/>
          <p:cNvSpPr>
            <a:spLocks noGrp="1"/>
          </p:cNvSpPr>
          <p:nvPr>
            <p:ph idx="1"/>
          </p:nvPr>
        </p:nvSpPr>
        <p:spPr>
          <a:xfrm>
            <a:off x="980303" y="2259578"/>
            <a:ext cx="7935097" cy="2783069"/>
          </a:xfrm>
        </p:spPr>
        <p:txBody>
          <a:bodyPr>
            <a:noAutofit/>
          </a:bodyPr>
          <a:lstStyle/>
          <a:p>
            <a:r>
              <a:rPr lang="en-US" sz="3600" dirty="0">
                <a:latin typeface="Comic Sans MS" panose="030F0702030302020204" pitchFamily="66" charset="0"/>
              </a:rPr>
              <a:t>We use the verb </a:t>
            </a:r>
            <a:r>
              <a:rPr lang="en-US" sz="3600" dirty="0" smtClean="0">
                <a:solidFill>
                  <a:srgbClr val="FF0000"/>
                </a:solidFill>
                <a:latin typeface="Comic Sans MS" panose="030F0702030302020204" pitchFamily="66" charset="0"/>
              </a:rPr>
              <a:t>‘AVOIR’ </a:t>
            </a:r>
            <a:r>
              <a:rPr lang="en-US" sz="3600" dirty="0">
                <a:latin typeface="Comic Sans MS" panose="030F0702030302020204" pitchFamily="66" charset="0"/>
              </a:rPr>
              <a:t>(</a:t>
            </a:r>
            <a:r>
              <a:rPr lang="en-US" sz="3600" dirty="0">
                <a:solidFill>
                  <a:srgbClr val="FF0000"/>
                </a:solidFill>
                <a:latin typeface="Comic Sans MS" panose="030F0702030302020204" pitchFamily="66" charset="0"/>
              </a:rPr>
              <a:t>‘TO HAVE</a:t>
            </a:r>
            <a:r>
              <a:rPr lang="en-US" sz="3600" dirty="0" smtClean="0">
                <a:solidFill>
                  <a:srgbClr val="FF0000"/>
                </a:solidFill>
                <a:latin typeface="Comic Sans MS" panose="030F0702030302020204" pitchFamily="66" charset="0"/>
              </a:rPr>
              <a:t>’</a:t>
            </a:r>
            <a:r>
              <a:rPr lang="en-US" sz="3600" dirty="0" smtClean="0">
                <a:latin typeface="Comic Sans MS" panose="030F0702030302020204" pitchFamily="66" charset="0"/>
              </a:rPr>
              <a:t>) </a:t>
            </a:r>
            <a:endParaRPr lang="en-US" sz="3600" dirty="0">
              <a:solidFill>
                <a:srgbClr val="FF0000"/>
              </a:solidFill>
              <a:latin typeface="Comic Sans MS" panose="030F0702030302020204" pitchFamily="66" charset="0"/>
            </a:endParaRPr>
          </a:p>
          <a:p>
            <a:pPr lvl="1"/>
            <a:r>
              <a:rPr lang="en-US" dirty="0" smtClean="0">
                <a:solidFill>
                  <a:srgbClr val="FF0000"/>
                </a:solidFill>
                <a:latin typeface="Comic Sans MS" panose="030F0702030302020204" pitchFamily="66" charset="0"/>
              </a:rPr>
              <a:t>AVOIR </a:t>
            </a:r>
            <a:r>
              <a:rPr lang="en-US" dirty="0">
                <a:solidFill>
                  <a:srgbClr val="FF0000"/>
                </a:solidFill>
                <a:latin typeface="Comic Sans MS" panose="030F0702030302020204" pitchFamily="66" charset="0"/>
              </a:rPr>
              <a:t>+ </a:t>
            </a:r>
            <a:r>
              <a:rPr lang="en-US" dirty="0" smtClean="0">
                <a:solidFill>
                  <a:srgbClr val="FF0000"/>
                </a:solidFill>
                <a:latin typeface="Comic Sans MS" panose="030F0702030302020204" pitchFamily="66" charset="0"/>
              </a:rPr>
              <a:t>LES CHEVEUX + </a:t>
            </a:r>
            <a:r>
              <a:rPr lang="en-US" dirty="0">
                <a:solidFill>
                  <a:srgbClr val="FF0000"/>
                </a:solidFill>
                <a:latin typeface="Comic Sans MS" panose="030F0702030302020204" pitchFamily="66" charset="0"/>
              </a:rPr>
              <a:t>(LENGTH adjective)</a:t>
            </a:r>
          </a:p>
          <a:p>
            <a:pPr lvl="1"/>
            <a:r>
              <a:rPr lang="en-US" dirty="0">
                <a:solidFill>
                  <a:srgbClr val="FF0000"/>
                </a:solidFill>
                <a:latin typeface="Comic Sans MS" panose="030F0702030302020204" pitchFamily="66" charset="0"/>
              </a:rPr>
              <a:t>AVOIR + LES CHEVEUX + (HAIR TYPE adjective)</a:t>
            </a:r>
          </a:p>
        </p:txBody>
      </p:sp>
    </p:spTree>
    <p:extLst>
      <p:ext uri="{BB962C8B-B14F-4D97-AF65-F5344CB8AC3E}">
        <p14:creationId xmlns:p14="http://schemas.microsoft.com/office/powerpoint/2010/main" val="248404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92" y="-174189"/>
            <a:ext cx="7043351" cy="931271"/>
          </a:xfrm>
        </p:spPr>
        <p:txBody>
          <a:bodyPr/>
          <a:lstStyle/>
          <a:p>
            <a:r>
              <a:rPr lang="en-US" dirty="0" err="1" smtClean="0"/>
              <a:t>J’ai</a:t>
            </a:r>
            <a:r>
              <a:rPr lang="en-US" dirty="0" smtClean="0"/>
              <a:t>….</a:t>
            </a:r>
            <a:endParaRPr lang="es-ES" dirty="0"/>
          </a:p>
        </p:txBody>
      </p:sp>
      <p:graphicFrame>
        <p:nvGraphicFramePr>
          <p:cNvPr id="3" name="Table 2">
            <a:extLst>
              <a:ext uri="{FF2B5EF4-FFF2-40B4-BE49-F238E27FC236}">
                <a16:creationId xmlns="" xmlns:a16="http://schemas.microsoft.com/office/drawing/2014/main" id="{2DF3A9BA-2A8F-4E5F-8D9D-1969AE51D021}"/>
              </a:ext>
            </a:extLst>
          </p:cNvPr>
          <p:cNvGraphicFramePr>
            <a:graphicFrameLocks noGrp="1"/>
          </p:cNvGraphicFramePr>
          <p:nvPr>
            <p:extLst>
              <p:ext uri="{D42A27DB-BD31-4B8C-83A1-F6EECF244321}">
                <p14:modId xmlns:p14="http://schemas.microsoft.com/office/powerpoint/2010/main" val="934413901"/>
              </p:ext>
            </p:extLst>
          </p:nvPr>
        </p:nvGraphicFramePr>
        <p:xfrm>
          <a:off x="1415930" y="204677"/>
          <a:ext cx="6811058" cy="6324622"/>
        </p:xfrm>
        <a:graphic>
          <a:graphicData uri="http://schemas.openxmlformats.org/drawingml/2006/table">
            <a:tbl>
              <a:tblPr/>
              <a:tblGrid>
                <a:gridCol w="2270950">
                  <a:extLst>
                    <a:ext uri="{9D8B030D-6E8A-4147-A177-3AD203B41FA5}">
                      <a16:colId xmlns="" xmlns:a16="http://schemas.microsoft.com/office/drawing/2014/main" val="145187540"/>
                    </a:ext>
                  </a:extLst>
                </a:gridCol>
                <a:gridCol w="2270949">
                  <a:extLst>
                    <a:ext uri="{9D8B030D-6E8A-4147-A177-3AD203B41FA5}">
                      <a16:colId xmlns="" xmlns:a16="http://schemas.microsoft.com/office/drawing/2014/main" val="914790120"/>
                    </a:ext>
                  </a:extLst>
                </a:gridCol>
                <a:gridCol w="2269159">
                  <a:extLst>
                    <a:ext uri="{9D8B030D-6E8A-4147-A177-3AD203B41FA5}">
                      <a16:colId xmlns="" xmlns:a16="http://schemas.microsoft.com/office/drawing/2014/main" val="2465408790"/>
                    </a:ext>
                  </a:extLst>
                </a:gridCol>
              </a:tblGrid>
              <a:tr h="2019310">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chemeClr val="tx1"/>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FFFFD9"/>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312774403"/>
                  </a:ext>
                </a:extLst>
              </a:tr>
              <a:tr h="2019310">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endPar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raides</a:t>
                      </a:r>
                      <a:endParaRPr kumimoji="0" lang="en-US" altLang="en-US" sz="3600" b="1" i="0" u="none" strike="noStrike" cap="none" normalizeH="0" baseline="0" dirty="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 </a:t>
                      </a:r>
                      <a:r>
                        <a:rPr kumimoji="0" lang="en-GB" altLang="en-US" sz="3600" b="1" i="0" u="none" strike="noStrike" kern="1200"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cs typeface="+mn-cs"/>
                        </a:rPr>
                        <a:t>bouc</a:t>
                      </a:r>
                      <a:r>
                        <a:rPr lang="en-GB" sz="3600" b="1" i="0" kern="1200" dirty="0" err="1" smtClean="0">
                          <a:solidFill>
                            <a:srgbClr val="FF0000"/>
                          </a:solidFill>
                          <a:effectLst/>
                          <a:latin typeface="Comic Sans MS" panose="030F0702030302020204" pitchFamily="66" charset="0"/>
                          <a:ea typeface="ＭＳ Ｐゴシック" panose="020B0600070205080204" pitchFamily="34" charset="-128"/>
                          <a:cs typeface="+mn-cs"/>
                        </a:rPr>
                        <a:t>lés</a:t>
                      </a:r>
                      <a:r>
                        <a:rPr lang="en-GB" sz="4400" b="0" i="0" kern="1200" dirty="0" smtClean="0">
                          <a:solidFill>
                            <a:schemeClr val="tx1"/>
                          </a:solidFill>
                          <a:effectLst/>
                          <a:latin typeface="Comic Sans MS" panose="030F0702030302020204" pitchFamily="66" charset="0"/>
                          <a:ea typeface="ＭＳ Ｐゴシック" panose="020B0600070205080204" pitchFamily="34" charset="-128"/>
                          <a:cs typeface="+mn-cs"/>
                        </a:rPr>
                        <a:t> </a:t>
                      </a: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defRPr sz="4400">
                          <a:solidFill>
                            <a:schemeClr val="tx1"/>
                          </a:solidFill>
                          <a:latin typeface="Comic Sans MS" panose="030F0702030302020204" pitchFamily="66" charset="0"/>
                          <a:ea typeface="ＭＳ Ｐゴシック" panose="020B0600070205080204" pitchFamily="34" charset="-128"/>
                        </a:defRPr>
                      </a:lvl1pPr>
                      <a:lvl2pPr marL="742950" indent="-285750">
                        <a:defRPr sz="4400">
                          <a:solidFill>
                            <a:schemeClr val="tx1"/>
                          </a:solidFill>
                          <a:latin typeface="Comic Sans MS" panose="030F0702030302020204" pitchFamily="66" charset="0"/>
                          <a:ea typeface="ＭＳ Ｐゴシック" panose="020B0600070205080204" pitchFamily="34" charset="-128"/>
                        </a:defRPr>
                      </a:lvl2pPr>
                      <a:lvl3pPr marL="1143000" indent="-228600">
                        <a:defRPr sz="4400">
                          <a:solidFill>
                            <a:schemeClr val="tx1"/>
                          </a:solidFill>
                          <a:latin typeface="Comic Sans MS" panose="030F0702030302020204" pitchFamily="66" charset="0"/>
                          <a:ea typeface="ＭＳ Ｐゴシック" panose="020B0600070205080204" pitchFamily="34" charset="-128"/>
                        </a:defRPr>
                      </a:lvl3pPr>
                      <a:lvl4pPr marL="1600200" indent="-228600">
                        <a:defRPr sz="4400">
                          <a:solidFill>
                            <a:schemeClr val="tx1"/>
                          </a:solidFill>
                          <a:latin typeface="Comic Sans MS" panose="030F0702030302020204" pitchFamily="66" charset="0"/>
                          <a:ea typeface="ＭＳ Ｐゴシック" panose="020B0600070205080204" pitchFamily="34" charset="-128"/>
                        </a:defRPr>
                      </a:lvl4pPr>
                      <a:lvl5pPr marL="2057400" indent="-228600">
                        <a:defRPr sz="4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Comic Sans MS" panose="030F07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les </a:t>
                      </a:r>
                      <a:r>
                        <a:rPr kumimoji="0" lang="en-US" altLang="en-US" sz="3600" b="1" i="0" u="none" strike="noStrike" cap="none" normalizeH="0" baseline="0" dirty="0" err="1" smtClean="0">
                          <a:ln>
                            <a:noFill/>
                          </a:ln>
                          <a:solidFill>
                            <a:schemeClr val="tx1"/>
                          </a:solidFill>
                          <a:effectLst/>
                          <a:latin typeface="Comic Sans MS" panose="030F0702030302020204" pitchFamily="66" charset="0"/>
                          <a:ea typeface="ＭＳ Ｐゴシック" panose="020B0600070205080204" pitchFamily="34" charset="-128"/>
                        </a:rPr>
                        <a:t>cheveux</a:t>
                      </a:r>
                      <a:endPar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smtClean="0">
                          <a:ln>
                            <a:noFill/>
                          </a:ln>
                          <a:solidFill>
                            <a:srgbClr val="FF0000"/>
                          </a:solidFill>
                          <a:effectLst/>
                          <a:latin typeface="Comic Sans MS" panose="030F0702030302020204" pitchFamily="66" charset="0"/>
                          <a:ea typeface="ＭＳ Ｐゴシック" panose="020B0600070205080204" pitchFamily="34" charset="-128"/>
                        </a:rPr>
                        <a:t>frisés</a:t>
                      </a:r>
                      <a:endPar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99320216"/>
                  </a:ext>
                </a:extLst>
              </a:tr>
              <a:tr h="19059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straight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hair</a:t>
                      </a:r>
                      <a:endParaRPr kumimoji="0" lang="en-US" altLang="en-US" sz="3600" b="1" i="0" u="none" strike="noStrike" cap="none" normalizeH="0" baseline="0" dirty="0">
                        <a:ln>
                          <a:noFill/>
                        </a:ln>
                        <a:solidFill>
                          <a:schemeClr val="tx1"/>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wavy/curly</a:t>
                      </a:r>
                      <a:endPar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hair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rgbClr val="FF0000"/>
                          </a:solidFill>
                          <a:effectLst/>
                          <a:latin typeface="Comic Sans MS" panose="030F0702030302020204" pitchFamily="66" charset="0"/>
                          <a:ea typeface="ＭＳ Ｐゴシック" panose="020B0600070205080204" pitchFamily="34" charset="-128"/>
                        </a:rPr>
                        <a:t>curly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Comic Sans MS" panose="030F0702030302020204" pitchFamily="66" charset="0"/>
                          <a:ea typeface="ＭＳ Ｐゴシック" panose="020B0600070205080204" pitchFamily="34" charset="-128"/>
                        </a:rPr>
                        <a:t>hair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0000"/>
                          </a:solidFill>
                          <a:effectLst/>
                          <a:latin typeface="Comic Sans MS" panose="030F0702030302020204" pitchFamily="66" charset="0"/>
                          <a:ea typeface="ＭＳ Ｐゴシック" panose="020B0600070205080204" pitchFamily="34" charset="-128"/>
                        </a:rPr>
                        <a:t>(tight curls)</a:t>
                      </a:r>
                      <a:endParaRPr kumimoji="0" lang="en-US" altLang="en-US" sz="2800" b="1" i="0" u="none" strike="noStrike" cap="none" normalizeH="0" baseline="0" dirty="0">
                        <a:ln>
                          <a:noFill/>
                        </a:ln>
                        <a:solidFill>
                          <a:srgbClr val="000000"/>
                        </a:solidFill>
                        <a:effectLst/>
                        <a:latin typeface="Comic Sans MS" panose="030F0702030302020204" pitchFamily="66" charset="0"/>
                        <a:ea typeface="ＭＳ Ｐゴシック" panose="020B0600070205080204" pitchFamily="34" charset="-128"/>
                      </a:endParaRPr>
                    </a:p>
                  </a:txBody>
                  <a:tcPr marL="91430" marR="91430" marT="45721" marB="45721" horzOverflow="overflow">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631" t="724" r="32098" b="58284"/>
          <a:stretch/>
        </p:blipFill>
        <p:spPr>
          <a:xfrm>
            <a:off x="6425317" y="376000"/>
            <a:ext cx="1358633" cy="17169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902" y="373349"/>
            <a:ext cx="1356030" cy="170583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30232"/>
          <a:stretch/>
        </p:blipFill>
        <p:spPr>
          <a:xfrm>
            <a:off x="1638725" y="322334"/>
            <a:ext cx="1814936" cy="1704814"/>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426" y="5258662"/>
            <a:ext cx="812800" cy="812800"/>
          </a:xfrm>
          <a:prstGeom prst="rect">
            <a:avLst/>
          </a:prstGeom>
        </p:spPr>
      </p:pic>
    </p:spTree>
    <p:extLst>
      <p:ext uri="{BB962C8B-B14F-4D97-AF65-F5344CB8AC3E}">
        <p14:creationId xmlns:p14="http://schemas.microsoft.com/office/powerpoint/2010/main" val="7165871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9026"/>
            <a:ext cx="8229600" cy="1143000"/>
          </a:xfrm>
        </p:spPr>
        <p:txBody>
          <a:bodyPr>
            <a:normAutofit/>
          </a:bodyPr>
          <a:lstStyle/>
          <a:p>
            <a:pPr algn="ctr"/>
            <a:r>
              <a:rPr lang="fr-FR" dirty="0" smtClean="0">
                <a:solidFill>
                  <a:srgbClr val="FF0000"/>
                </a:solidFill>
                <a:latin typeface="Comic Sans MS"/>
                <a:cs typeface="Comic Sans MS"/>
              </a:rPr>
              <a:t>J’ai</a:t>
            </a:r>
            <a:r>
              <a:rPr lang="fr-FR" dirty="0" smtClean="0">
                <a:latin typeface="Comic Sans MS"/>
                <a:cs typeface="Comic Sans MS"/>
              </a:rPr>
              <a:t> </a:t>
            </a:r>
            <a:r>
              <a:rPr lang="fr-FR" dirty="0">
                <a:latin typeface="Comic Sans MS"/>
                <a:cs typeface="Comic Sans MS"/>
              </a:rPr>
              <a:t>les cheveux </a:t>
            </a:r>
            <a:r>
              <a:rPr lang="fr-FR" dirty="0" smtClean="0">
                <a:latin typeface="Comic Sans MS"/>
                <a:cs typeface="Comic Sans MS"/>
              </a:rPr>
              <a:t>bruns</a:t>
            </a:r>
            <a:r>
              <a:rPr lang="en-US" dirty="0" smtClean="0">
                <a:latin typeface="Comic Sans MS"/>
                <a:cs typeface="Comic Sans MS"/>
              </a:rPr>
              <a:t>.</a:t>
            </a:r>
            <a:endParaRPr lang="en-US" dirty="0">
              <a:latin typeface="Comic Sans MS"/>
              <a:cs typeface="Comic Sans MS"/>
            </a:endParaRP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Comic Sans MS"/>
                <a:cs typeface="Comic Sans MS"/>
              </a:rPr>
              <a:t>Je </a:t>
            </a:r>
            <a:r>
              <a:rPr lang="en-US" dirty="0" err="1" smtClean="0">
                <a:latin typeface="Comic Sans MS"/>
                <a:cs typeface="Comic Sans MS"/>
              </a:rPr>
              <a:t>m’appelle</a:t>
            </a:r>
            <a:r>
              <a:rPr lang="en-US" dirty="0" smtClean="0">
                <a:latin typeface="Comic Sans MS"/>
                <a:cs typeface="Comic Sans MS"/>
              </a:rPr>
              <a:t> Hermione</a:t>
            </a:r>
            <a:r>
              <a:rPr lang="en-US" dirty="0">
                <a:latin typeface="Comic Sans MS"/>
                <a:cs typeface="Comic Sans MS"/>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3867" y="1251551"/>
            <a:ext cx="2719611" cy="342116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2017" y="2378615"/>
            <a:ext cx="812800" cy="812800"/>
          </a:xfrm>
          <a:prstGeom prst="rect">
            <a:avLst/>
          </a:prstGeom>
        </p:spPr>
      </p:pic>
    </p:spTree>
    <p:extLst>
      <p:ext uri="{BB962C8B-B14F-4D97-AF65-F5344CB8AC3E}">
        <p14:creationId xmlns:p14="http://schemas.microsoft.com/office/powerpoint/2010/main" val="28665542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omic Sans MS"/>
                <a:cs typeface="Comic Sans MS"/>
              </a:rPr>
              <a:t>Je </a:t>
            </a:r>
            <a:r>
              <a:rPr lang="en-US" dirty="0" err="1">
                <a:latin typeface="Comic Sans MS"/>
                <a:cs typeface="Comic Sans MS"/>
              </a:rPr>
              <a:t>m’appelle</a:t>
            </a:r>
            <a:r>
              <a:rPr lang="en-US" dirty="0">
                <a:latin typeface="Comic Sans MS"/>
                <a:cs typeface="Comic Sans MS"/>
              </a:rPr>
              <a:t> Ron </a:t>
            </a:r>
            <a:r>
              <a:rPr lang="en-US" dirty="0" err="1" smtClean="0">
                <a:latin typeface="Comic Sans MS"/>
                <a:cs typeface="Comic Sans MS"/>
              </a:rPr>
              <a:t>Weasley</a:t>
            </a:r>
            <a:r>
              <a:rPr lang="en-US" dirty="0" smtClean="0">
                <a:latin typeface="Comic Sans MS"/>
                <a:cs typeface="Comic Sans MS"/>
              </a:rPr>
              <a:t>.</a:t>
            </a:r>
            <a:endParaRPr lang="en-US" dirty="0">
              <a:latin typeface="Comic Sans MS"/>
              <a:cs typeface="Comic Sans MS"/>
            </a:endParaRPr>
          </a:p>
        </p:txBody>
      </p:sp>
      <p:sp>
        <p:nvSpPr>
          <p:cNvPr id="6" name="Title 1"/>
          <p:cNvSpPr txBox="1">
            <a:spLocks/>
          </p:cNvSpPr>
          <p:nvPr/>
        </p:nvSpPr>
        <p:spPr>
          <a:xfrm>
            <a:off x="457200" y="5062538"/>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latin typeface="Comic Sans MS"/>
                <a:cs typeface="Comic Sans MS"/>
              </a:rPr>
              <a:t>J’ai</a:t>
            </a:r>
            <a:r>
              <a:rPr lang="fr-FR" dirty="0">
                <a:latin typeface="Comic Sans MS"/>
                <a:cs typeface="Comic Sans MS"/>
              </a:rPr>
              <a:t> les cheveux </a:t>
            </a:r>
            <a:r>
              <a:rPr lang="en-US" dirty="0" smtClean="0">
                <a:latin typeface="Comic Sans MS"/>
                <a:cs typeface="Comic Sans MS"/>
              </a:rPr>
              <a:t>ROUX. </a:t>
            </a:r>
            <a:endParaRPr lang="en-US" dirty="0">
              <a:latin typeface="Comic Sans MS"/>
              <a:cs typeface="Comic Sans MS"/>
            </a:endParaRPr>
          </a:p>
          <a:p>
            <a:r>
              <a:rPr lang="en-US" dirty="0" smtClean="0">
                <a:latin typeface="Comic Sans MS"/>
                <a:cs typeface="Comic Sans MS"/>
              </a:rPr>
              <a:t>(Je </a:t>
            </a:r>
            <a:r>
              <a:rPr lang="en-US" dirty="0" err="1" smtClean="0">
                <a:latin typeface="Comic Sans MS"/>
                <a:cs typeface="Comic Sans MS"/>
              </a:rPr>
              <a:t>suis</a:t>
            </a:r>
            <a:r>
              <a:rPr lang="en-US" dirty="0" smtClean="0">
                <a:latin typeface="Comic Sans MS"/>
                <a:cs typeface="Comic Sans MS"/>
              </a:rPr>
              <a:t> ROUX.)</a:t>
            </a:r>
            <a:endParaRPr lang="en-US" dirty="0">
              <a:latin typeface="Comic Sans MS"/>
              <a:cs typeface="Comic Sans M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209" y="1690689"/>
            <a:ext cx="2373583" cy="2713797"/>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7391" y="2664830"/>
            <a:ext cx="812800" cy="812800"/>
          </a:xfrm>
          <a:prstGeom prst="rect">
            <a:avLst/>
          </a:prstGeom>
        </p:spPr>
      </p:pic>
    </p:spTree>
    <p:extLst>
      <p:ext uri="{BB962C8B-B14F-4D97-AF65-F5344CB8AC3E}">
        <p14:creationId xmlns:p14="http://schemas.microsoft.com/office/powerpoint/2010/main" val="18487624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4138"/>
            <a:ext cx="8229600" cy="1143000"/>
          </a:xfrm>
        </p:spPr>
        <p:txBody>
          <a:bodyPr/>
          <a:lstStyle/>
          <a:p>
            <a:pPr algn="ctr"/>
            <a:r>
              <a:rPr lang="fr-FR" dirty="0">
                <a:solidFill>
                  <a:srgbClr val="FF0000"/>
                </a:solidFill>
                <a:latin typeface="Comic Sans MS"/>
                <a:cs typeface="Comic Sans MS"/>
              </a:rPr>
              <a:t>J’ai</a:t>
            </a:r>
            <a:r>
              <a:rPr lang="fr-FR" dirty="0">
                <a:latin typeface="Comic Sans MS"/>
                <a:cs typeface="Comic Sans MS"/>
              </a:rPr>
              <a:t> les cheveux </a:t>
            </a:r>
            <a:r>
              <a:rPr lang="en-US" dirty="0" smtClean="0">
                <a:latin typeface="Comic Sans MS"/>
                <a:cs typeface="Comic Sans MS"/>
              </a:rPr>
              <a:t>BLONDS.</a:t>
            </a:r>
            <a:endParaRPr lang="en-US" dirty="0">
              <a:latin typeface="Comic Sans MS"/>
              <a:cs typeface="Comic Sans MS"/>
            </a:endParaRP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Comic Sans MS"/>
                <a:cs typeface="Comic Sans MS"/>
              </a:rPr>
              <a:t>Je </a:t>
            </a:r>
            <a:r>
              <a:rPr lang="en-US" dirty="0" err="1">
                <a:latin typeface="Comic Sans MS"/>
                <a:cs typeface="Comic Sans MS"/>
              </a:rPr>
              <a:t>m’appelle</a:t>
            </a:r>
            <a:r>
              <a:rPr lang="en-US" dirty="0">
                <a:latin typeface="Comic Sans MS"/>
                <a:cs typeface="Comic Sans MS"/>
              </a:rPr>
              <a:t> Draco Malfoy.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142" y="1650558"/>
            <a:ext cx="4985716" cy="299143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1521" y="1466302"/>
            <a:ext cx="812800" cy="812800"/>
          </a:xfrm>
          <a:prstGeom prst="rect">
            <a:avLst/>
          </a:prstGeom>
        </p:spPr>
      </p:pic>
    </p:spTree>
    <p:extLst>
      <p:ext uri="{BB962C8B-B14F-4D97-AF65-F5344CB8AC3E}">
        <p14:creationId xmlns:p14="http://schemas.microsoft.com/office/powerpoint/2010/main" val="27449205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latform 93/4 from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30" y="764706"/>
            <a:ext cx="8582025" cy="5057775"/>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4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4138"/>
            <a:ext cx="8229600" cy="1143000"/>
          </a:xfrm>
        </p:spPr>
        <p:txBody>
          <a:bodyPr/>
          <a:lstStyle/>
          <a:p>
            <a:pPr algn="ctr"/>
            <a:r>
              <a:rPr lang="fr-FR" dirty="0">
                <a:solidFill>
                  <a:srgbClr val="FF0000"/>
                </a:solidFill>
                <a:latin typeface="Comic Sans MS"/>
                <a:cs typeface="Comic Sans MS"/>
              </a:rPr>
              <a:t>J’ai</a:t>
            </a:r>
            <a:r>
              <a:rPr lang="fr-FR" dirty="0">
                <a:latin typeface="Comic Sans MS"/>
                <a:cs typeface="Comic Sans MS"/>
              </a:rPr>
              <a:t> les cheveux </a:t>
            </a:r>
            <a:r>
              <a:rPr lang="en-US" dirty="0" smtClean="0">
                <a:latin typeface="Comic Sans MS"/>
                <a:cs typeface="Comic Sans MS"/>
              </a:rPr>
              <a:t>NOIRS.</a:t>
            </a:r>
            <a:endParaRPr lang="en-US" dirty="0">
              <a:latin typeface="Comic Sans MS"/>
              <a:cs typeface="Comic Sans MS"/>
            </a:endParaRP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Comic Sans MS"/>
                <a:cs typeface="Comic Sans MS"/>
              </a:rPr>
              <a:t>Je </a:t>
            </a:r>
            <a:r>
              <a:rPr lang="en-US" dirty="0" err="1">
                <a:latin typeface="Comic Sans MS"/>
                <a:cs typeface="Comic Sans MS"/>
              </a:rPr>
              <a:t>m’appelle</a:t>
            </a:r>
            <a:r>
              <a:rPr lang="en-US" dirty="0">
                <a:latin typeface="Comic Sans MS"/>
                <a:cs typeface="Comic Sans MS"/>
              </a:rPr>
              <a:t> </a:t>
            </a:r>
            <a:r>
              <a:rPr lang="en-US" dirty="0" err="1">
                <a:latin typeface="Comic Sans MS"/>
                <a:cs typeface="Comic Sans MS"/>
              </a:rPr>
              <a:t>Professeur</a:t>
            </a:r>
            <a:r>
              <a:rPr lang="en-US" dirty="0" smtClean="0">
                <a:latin typeface="Comic Sans MS"/>
                <a:cs typeface="Comic Sans MS"/>
              </a:rPr>
              <a:t> </a:t>
            </a:r>
            <a:r>
              <a:rPr lang="en-US" dirty="0">
                <a:latin typeface="Comic Sans MS"/>
                <a:cs typeface="Comic Sans MS"/>
              </a:rPr>
              <a:t>Snape.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965" y="1592539"/>
            <a:ext cx="6038574" cy="339669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1296" y="2092398"/>
            <a:ext cx="812800" cy="812800"/>
          </a:xfrm>
          <a:prstGeom prst="rect">
            <a:avLst/>
          </a:prstGeom>
        </p:spPr>
      </p:pic>
    </p:spTree>
    <p:extLst>
      <p:ext uri="{BB962C8B-B14F-4D97-AF65-F5344CB8AC3E}">
        <p14:creationId xmlns:p14="http://schemas.microsoft.com/office/powerpoint/2010/main" val="3918331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4138"/>
            <a:ext cx="8229600" cy="1143000"/>
          </a:xfrm>
        </p:spPr>
        <p:txBody>
          <a:bodyPr/>
          <a:lstStyle/>
          <a:p>
            <a:pPr algn="ctr"/>
            <a:r>
              <a:rPr lang="en-US" dirty="0" err="1" smtClean="0">
                <a:solidFill>
                  <a:srgbClr val="FF0000"/>
                </a:solidFill>
                <a:latin typeface="Comic Sans MS"/>
                <a:cs typeface="Comic Sans MS"/>
              </a:rPr>
              <a:t>J’ai</a:t>
            </a:r>
            <a:r>
              <a:rPr lang="en-US" dirty="0" smtClean="0">
                <a:latin typeface="Comic Sans MS"/>
                <a:cs typeface="Comic Sans MS"/>
              </a:rPr>
              <a:t> les </a:t>
            </a:r>
            <a:r>
              <a:rPr lang="en-US" dirty="0" err="1" smtClean="0">
                <a:latin typeface="Comic Sans MS"/>
                <a:cs typeface="Comic Sans MS"/>
              </a:rPr>
              <a:t>cheveux</a:t>
            </a:r>
            <a:r>
              <a:rPr lang="en-US" dirty="0" smtClean="0">
                <a:latin typeface="Comic Sans MS"/>
                <a:cs typeface="Comic Sans MS"/>
              </a:rPr>
              <a:t> BLANCS.</a:t>
            </a:r>
            <a:endParaRPr lang="en-US" dirty="0">
              <a:latin typeface="Comic Sans MS"/>
              <a:cs typeface="Comic Sans MS"/>
            </a:endParaRP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Comic Sans MS"/>
                <a:cs typeface="Comic Sans MS"/>
              </a:rPr>
              <a:t>Je </a:t>
            </a:r>
            <a:r>
              <a:rPr lang="en-US" dirty="0" err="1">
                <a:latin typeface="Comic Sans MS"/>
                <a:cs typeface="Comic Sans MS"/>
              </a:rPr>
              <a:t>m’appelle</a:t>
            </a:r>
            <a:r>
              <a:rPr lang="en-US" dirty="0">
                <a:latin typeface="Comic Sans MS"/>
                <a:cs typeface="Comic Sans MS"/>
              </a:rPr>
              <a:t> </a:t>
            </a:r>
            <a:r>
              <a:rPr lang="en-US" dirty="0" err="1">
                <a:latin typeface="Comic Sans MS"/>
                <a:cs typeface="Comic Sans MS"/>
              </a:rPr>
              <a:t>Professeur</a:t>
            </a:r>
            <a:r>
              <a:rPr lang="en-US" dirty="0">
                <a:latin typeface="Comic Sans MS"/>
                <a:cs typeface="Comic Sans MS"/>
              </a:rPr>
              <a:t> Dumbledore.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353" y="1423491"/>
            <a:ext cx="3124395" cy="3635113"/>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4878" y="2503834"/>
            <a:ext cx="812800" cy="812800"/>
          </a:xfrm>
          <a:prstGeom prst="rect">
            <a:avLst/>
          </a:prstGeom>
        </p:spPr>
      </p:pic>
    </p:spTree>
    <p:extLst>
      <p:ext uri="{BB962C8B-B14F-4D97-AF65-F5344CB8AC3E}">
        <p14:creationId xmlns:p14="http://schemas.microsoft.com/office/powerpoint/2010/main" val="5914166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4138"/>
            <a:ext cx="8229600" cy="1143000"/>
          </a:xfrm>
        </p:spPr>
        <p:txBody>
          <a:bodyPr/>
          <a:lstStyle/>
          <a:p>
            <a:pPr algn="ctr"/>
            <a:r>
              <a:rPr lang="fr-FR" dirty="0">
                <a:solidFill>
                  <a:srgbClr val="FF0000"/>
                </a:solidFill>
                <a:latin typeface="Comic Sans MS"/>
                <a:cs typeface="Comic Sans MS"/>
              </a:rPr>
              <a:t>J’ai</a:t>
            </a:r>
            <a:r>
              <a:rPr lang="fr-FR" dirty="0">
                <a:latin typeface="Comic Sans MS"/>
                <a:cs typeface="Comic Sans MS"/>
              </a:rPr>
              <a:t> les cheveux </a:t>
            </a:r>
            <a:r>
              <a:rPr lang="en-US" dirty="0" smtClean="0">
                <a:latin typeface="Comic Sans MS"/>
                <a:cs typeface="Comic Sans MS"/>
              </a:rPr>
              <a:t>GRIS.</a:t>
            </a:r>
            <a:endParaRPr lang="en-US" dirty="0">
              <a:latin typeface="Comic Sans MS"/>
              <a:cs typeface="Comic Sans MS"/>
            </a:endParaRP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Comic Sans MS"/>
                <a:cs typeface="Comic Sans MS"/>
              </a:rPr>
              <a:t>Je </a:t>
            </a:r>
            <a:r>
              <a:rPr lang="en-US" dirty="0" err="1">
                <a:latin typeface="Comic Sans MS"/>
                <a:cs typeface="Comic Sans MS"/>
              </a:rPr>
              <a:t>m’appelle</a:t>
            </a:r>
            <a:r>
              <a:rPr lang="en-US" dirty="0">
                <a:latin typeface="Comic Sans MS"/>
                <a:cs typeface="Comic Sans MS"/>
              </a:rPr>
              <a:t> </a:t>
            </a:r>
            <a:r>
              <a:rPr lang="en-US" dirty="0" err="1" smtClean="0">
                <a:latin typeface="Comic Sans MS"/>
                <a:cs typeface="Comic Sans MS"/>
              </a:rPr>
              <a:t>Oncle</a:t>
            </a:r>
            <a:r>
              <a:rPr lang="en-US" dirty="0" smtClean="0">
                <a:latin typeface="Comic Sans MS"/>
                <a:cs typeface="Comic Sans MS"/>
              </a:rPr>
              <a:t> </a:t>
            </a:r>
            <a:r>
              <a:rPr lang="en-US" dirty="0">
                <a:latin typeface="Comic Sans MS"/>
                <a:cs typeface="Comic Sans MS"/>
              </a:rPr>
              <a:t>Vernon.</a:t>
            </a:r>
          </a:p>
        </p:txBody>
      </p:sp>
      <p:pic>
        <p:nvPicPr>
          <p:cNvPr id="5" name="Picture 2" descr="Image result for uncle vernon harry po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635" y="1777023"/>
            <a:ext cx="5334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9903" y="3756028"/>
            <a:ext cx="812800" cy="812800"/>
          </a:xfrm>
          <a:prstGeom prst="rect">
            <a:avLst/>
          </a:prstGeom>
        </p:spPr>
      </p:pic>
    </p:spTree>
    <p:extLst>
      <p:ext uri="{BB962C8B-B14F-4D97-AF65-F5344CB8AC3E}">
        <p14:creationId xmlns:p14="http://schemas.microsoft.com/office/powerpoint/2010/main" val="32673876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00796" y="582653"/>
            <a:ext cx="8372732" cy="1325563"/>
          </a:xfrm>
        </p:spPr>
        <p:txBody>
          <a:bodyPr>
            <a:noAutofit/>
          </a:bodyPr>
          <a:lstStyle/>
          <a:p>
            <a:pPr algn="ctr"/>
            <a:r>
              <a:rPr lang="en-US" sz="6600" dirty="0" smtClean="0">
                <a:latin typeface="Berlin Sans FB" panose="020E0602020502020306" pitchFamily="34" charset="0"/>
              </a:rPr>
              <a:t>LES YEUX</a:t>
            </a:r>
            <a:endParaRPr lang="es-ES" sz="66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341" y="2021348"/>
            <a:ext cx="2219325" cy="20574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6172" y="4811449"/>
            <a:ext cx="812800" cy="812800"/>
          </a:xfrm>
          <a:prstGeom prst="rect">
            <a:avLst/>
          </a:prstGeom>
        </p:spPr>
      </p:pic>
    </p:spTree>
    <p:extLst>
      <p:ext uri="{BB962C8B-B14F-4D97-AF65-F5344CB8AC3E}">
        <p14:creationId xmlns:p14="http://schemas.microsoft.com/office/powerpoint/2010/main" val="39089114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243501" cy="1325563"/>
          </a:xfrm>
        </p:spPr>
        <p:txBody>
          <a:bodyPr>
            <a:normAutofit/>
          </a:bodyPr>
          <a:lstStyle/>
          <a:p>
            <a:r>
              <a:rPr lang="en-US" dirty="0" err="1" smtClean="0">
                <a:solidFill>
                  <a:srgbClr val="FF0000"/>
                </a:solidFill>
                <a:latin typeface="Comic Sans MS"/>
                <a:cs typeface="Comic Sans MS"/>
              </a:rPr>
              <a:t>J’ai</a:t>
            </a:r>
            <a:r>
              <a:rPr lang="en-US" dirty="0" smtClean="0">
                <a:latin typeface="Comic Sans MS"/>
                <a:cs typeface="Comic Sans MS"/>
              </a:rPr>
              <a:t> </a:t>
            </a:r>
            <a:r>
              <a:rPr lang="en-US" u="sng" dirty="0" smtClean="0">
                <a:latin typeface="Comic Sans MS"/>
                <a:cs typeface="Comic Sans MS"/>
              </a:rPr>
              <a:t>les </a:t>
            </a:r>
            <a:r>
              <a:rPr lang="en-US" u="sng" dirty="0" err="1" smtClean="0">
                <a:latin typeface="Comic Sans MS"/>
                <a:cs typeface="Comic Sans MS"/>
              </a:rPr>
              <a:t>yeux</a:t>
            </a:r>
            <a:r>
              <a:rPr lang="en-US" dirty="0" smtClean="0">
                <a:latin typeface="Comic Sans MS"/>
                <a:cs typeface="Comic Sans MS"/>
              </a:rPr>
              <a:t>…</a:t>
            </a:r>
            <a:r>
              <a:rPr lang="en-US" dirty="0" smtClean="0">
                <a:solidFill>
                  <a:srgbClr val="0070C0"/>
                </a:solidFill>
                <a:latin typeface="Comic Sans MS"/>
                <a:cs typeface="Comic Sans MS"/>
              </a:rPr>
              <a:t>bleus</a:t>
            </a:r>
            <a:r>
              <a:rPr lang="en-US" dirty="0" smtClean="0">
                <a:latin typeface="Comic Sans MS"/>
                <a:cs typeface="Comic Sans MS"/>
              </a:rPr>
              <a:t>.</a:t>
            </a:r>
            <a:endParaRPr lang="en-US" dirty="0">
              <a:latin typeface="Comic Sans MS"/>
              <a:cs typeface="Comic Sans M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9494" y="2093930"/>
            <a:ext cx="4298541" cy="341678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24" y="149469"/>
            <a:ext cx="718910" cy="66645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9182" y="1877736"/>
            <a:ext cx="812800" cy="812800"/>
          </a:xfrm>
          <a:prstGeom prst="rect">
            <a:avLst/>
          </a:prstGeom>
        </p:spPr>
      </p:pic>
    </p:spTree>
    <p:extLst>
      <p:ext uri="{BB962C8B-B14F-4D97-AF65-F5344CB8AC3E}">
        <p14:creationId xmlns:p14="http://schemas.microsoft.com/office/powerpoint/2010/main" val="2657465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28172" cy="1325563"/>
          </a:xfrm>
        </p:spPr>
        <p:txBody>
          <a:bodyPr/>
          <a:lstStyle/>
          <a:p>
            <a:r>
              <a:rPr lang="en-US" dirty="0" err="1">
                <a:solidFill>
                  <a:srgbClr val="FF0000"/>
                </a:solidFill>
                <a:latin typeface="Comic Sans MS"/>
                <a:cs typeface="Comic Sans MS"/>
              </a:rPr>
              <a:t>J’ai</a:t>
            </a:r>
            <a:r>
              <a:rPr lang="en-US" dirty="0">
                <a:latin typeface="Comic Sans MS"/>
                <a:cs typeface="Comic Sans MS"/>
              </a:rPr>
              <a:t> </a:t>
            </a:r>
            <a:r>
              <a:rPr lang="en-US" u="sng" dirty="0">
                <a:latin typeface="Comic Sans MS"/>
                <a:cs typeface="Comic Sans MS"/>
              </a:rPr>
              <a:t>les </a:t>
            </a:r>
            <a:r>
              <a:rPr lang="en-US" u="sng" dirty="0" err="1">
                <a:latin typeface="Comic Sans MS"/>
                <a:cs typeface="Comic Sans MS"/>
              </a:rPr>
              <a:t>yeux</a:t>
            </a:r>
            <a:r>
              <a:rPr lang="en-US" dirty="0" smtClean="0">
                <a:latin typeface="Comic Sans MS"/>
                <a:cs typeface="Comic Sans MS"/>
              </a:rPr>
              <a:t>…….</a:t>
            </a:r>
            <a:r>
              <a:rPr lang="en-US" dirty="0" smtClean="0">
                <a:solidFill>
                  <a:srgbClr val="00B050"/>
                </a:solidFill>
                <a:latin typeface="Comic Sans MS"/>
                <a:cs typeface="Comic Sans MS"/>
              </a:rPr>
              <a:t>verts</a:t>
            </a:r>
            <a:r>
              <a:rPr lang="en-US" dirty="0" smtClean="0">
                <a:latin typeface="Comic Sans MS"/>
                <a:cs typeface="Comic Sans MS"/>
              </a:rPr>
              <a:t>.</a:t>
            </a:r>
            <a:endParaRPr lang="en-US" dirty="0">
              <a:latin typeface="Comic Sans MS"/>
              <a:cs typeface="Comic Sans M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5329" y="2167094"/>
            <a:ext cx="4501565" cy="356798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24" y="149469"/>
            <a:ext cx="718910" cy="66645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08759" y="2092399"/>
            <a:ext cx="812800" cy="812800"/>
          </a:xfrm>
          <a:prstGeom prst="rect">
            <a:avLst/>
          </a:prstGeom>
        </p:spPr>
      </p:pic>
    </p:spTree>
    <p:extLst>
      <p:ext uri="{BB962C8B-B14F-4D97-AF65-F5344CB8AC3E}">
        <p14:creationId xmlns:p14="http://schemas.microsoft.com/office/powerpoint/2010/main" val="39849723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34118" cy="1325563"/>
          </a:xfrm>
        </p:spPr>
        <p:txBody>
          <a:bodyPr/>
          <a:lstStyle/>
          <a:p>
            <a:r>
              <a:rPr lang="en-US" dirty="0" err="1">
                <a:solidFill>
                  <a:srgbClr val="FF0000"/>
                </a:solidFill>
                <a:latin typeface="Comic Sans MS"/>
                <a:cs typeface="Comic Sans MS"/>
              </a:rPr>
              <a:t>J’ai</a:t>
            </a:r>
            <a:r>
              <a:rPr lang="en-US" dirty="0">
                <a:latin typeface="Comic Sans MS"/>
                <a:cs typeface="Comic Sans MS"/>
              </a:rPr>
              <a:t> </a:t>
            </a:r>
            <a:r>
              <a:rPr lang="en-US" u="sng" dirty="0">
                <a:latin typeface="Comic Sans MS"/>
                <a:cs typeface="Comic Sans MS"/>
              </a:rPr>
              <a:t>les </a:t>
            </a:r>
            <a:r>
              <a:rPr lang="en-US" u="sng" dirty="0" err="1" smtClean="0">
                <a:latin typeface="Comic Sans MS"/>
                <a:cs typeface="Comic Sans MS"/>
              </a:rPr>
              <a:t>yeux</a:t>
            </a:r>
            <a:r>
              <a:rPr lang="en-US" dirty="0" smtClean="0">
                <a:latin typeface="Comic Sans MS"/>
                <a:cs typeface="Comic Sans MS"/>
              </a:rPr>
              <a:t>…</a:t>
            </a:r>
            <a:r>
              <a:rPr lang="en-US" dirty="0" err="1" smtClean="0">
                <a:solidFill>
                  <a:schemeClr val="bg1">
                    <a:lumMod val="50000"/>
                  </a:schemeClr>
                </a:solidFill>
                <a:latin typeface="Comic Sans MS"/>
                <a:cs typeface="Comic Sans MS"/>
              </a:rPr>
              <a:t>gris</a:t>
            </a:r>
            <a:r>
              <a:rPr lang="en-US" dirty="0" smtClean="0">
                <a:latin typeface="Comic Sans MS"/>
                <a:cs typeface="Comic Sans MS"/>
              </a:rPr>
              <a:t>.</a:t>
            </a:r>
            <a:endParaRPr lang="en-US" dirty="0">
              <a:latin typeface="Comic Sans MS"/>
              <a:cs typeface="Comic Sans M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8882" y="2432809"/>
            <a:ext cx="4449484" cy="353846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24" y="149469"/>
            <a:ext cx="718910" cy="66645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72839" y="1484190"/>
            <a:ext cx="812800" cy="812800"/>
          </a:xfrm>
          <a:prstGeom prst="rect">
            <a:avLst/>
          </a:prstGeom>
        </p:spPr>
      </p:pic>
    </p:spTree>
    <p:extLst>
      <p:ext uri="{BB962C8B-B14F-4D97-AF65-F5344CB8AC3E}">
        <p14:creationId xmlns:p14="http://schemas.microsoft.com/office/powerpoint/2010/main" val="41093222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365126"/>
            <a:ext cx="8715632" cy="1325563"/>
          </a:xfrm>
        </p:spPr>
        <p:txBody>
          <a:bodyPr>
            <a:normAutofit/>
          </a:bodyPr>
          <a:lstStyle/>
          <a:p>
            <a:r>
              <a:rPr lang="en-US" sz="4000" dirty="0" err="1">
                <a:solidFill>
                  <a:srgbClr val="FF0000"/>
                </a:solidFill>
                <a:latin typeface="Comic Sans MS"/>
                <a:cs typeface="Comic Sans MS"/>
              </a:rPr>
              <a:t>J’ai</a:t>
            </a:r>
            <a:r>
              <a:rPr lang="en-US" sz="4000" dirty="0">
                <a:latin typeface="Comic Sans MS"/>
                <a:cs typeface="Comic Sans MS"/>
              </a:rPr>
              <a:t> </a:t>
            </a:r>
            <a:r>
              <a:rPr lang="en-US" sz="4000" u="sng" dirty="0">
                <a:latin typeface="Comic Sans MS"/>
                <a:cs typeface="Comic Sans MS"/>
              </a:rPr>
              <a:t>les </a:t>
            </a:r>
            <a:r>
              <a:rPr lang="en-US" sz="4000" u="sng" dirty="0" err="1" smtClean="0">
                <a:latin typeface="Comic Sans MS"/>
                <a:cs typeface="Comic Sans MS"/>
              </a:rPr>
              <a:t>yeux</a:t>
            </a:r>
            <a:r>
              <a:rPr lang="en-US" sz="4000" dirty="0" smtClean="0">
                <a:latin typeface="Comic Sans MS"/>
                <a:cs typeface="Comic Sans MS"/>
              </a:rPr>
              <a:t>….</a:t>
            </a:r>
            <a:r>
              <a:rPr lang="en-US" sz="4000" dirty="0" smtClean="0">
                <a:solidFill>
                  <a:schemeClr val="accent2">
                    <a:lumMod val="75000"/>
                  </a:schemeClr>
                </a:solidFill>
                <a:latin typeface="Comic Sans MS"/>
                <a:cs typeface="Comic Sans MS"/>
              </a:rPr>
              <a:t>marron</a:t>
            </a:r>
            <a:r>
              <a:rPr lang="en-US" sz="4000" dirty="0" smtClean="0">
                <a:latin typeface="Comic Sans MS"/>
                <a:cs typeface="Comic Sans MS"/>
              </a:rPr>
              <a:t>.</a:t>
            </a:r>
            <a:endParaRPr lang="en-US" sz="4000" dirty="0">
              <a:latin typeface="Comic Sans MS"/>
              <a:cs typeface="Comic Sans M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5177" y="2369213"/>
            <a:ext cx="4433647" cy="353145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3090" y="149469"/>
            <a:ext cx="718910" cy="66645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7042" y="2271283"/>
            <a:ext cx="812800" cy="812800"/>
          </a:xfrm>
          <a:prstGeom prst="rect">
            <a:avLst/>
          </a:prstGeom>
        </p:spPr>
      </p:pic>
    </p:spTree>
    <p:extLst>
      <p:ext uri="{BB962C8B-B14F-4D97-AF65-F5344CB8AC3E}">
        <p14:creationId xmlns:p14="http://schemas.microsoft.com/office/powerpoint/2010/main" val="42468965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365126"/>
            <a:ext cx="8932985" cy="1325563"/>
          </a:xfrm>
        </p:spPr>
        <p:txBody>
          <a:bodyPr>
            <a:normAutofit/>
          </a:bodyPr>
          <a:lstStyle/>
          <a:p>
            <a:r>
              <a:rPr lang="en-US" sz="4000" dirty="0" err="1">
                <a:solidFill>
                  <a:srgbClr val="FF0000"/>
                </a:solidFill>
                <a:latin typeface="Comic Sans MS"/>
                <a:cs typeface="Comic Sans MS"/>
              </a:rPr>
              <a:t>J’ai</a:t>
            </a:r>
            <a:r>
              <a:rPr lang="en-US" sz="4000" dirty="0">
                <a:latin typeface="Comic Sans MS"/>
                <a:cs typeface="Comic Sans MS"/>
              </a:rPr>
              <a:t> </a:t>
            </a:r>
            <a:r>
              <a:rPr lang="en-US" sz="4000" u="sng" dirty="0">
                <a:latin typeface="Comic Sans MS"/>
                <a:cs typeface="Comic Sans MS"/>
              </a:rPr>
              <a:t>les </a:t>
            </a:r>
            <a:r>
              <a:rPr lang="en-US" sz="4000" u="sng" dirty="0" err="1" smtClean="0">
                <a:latin typeface="Comic Sans MS"/>
                <a:cs typeface="Comic Sans MS"/>
              </a:rPr>
              <a:t>yeux</a:t>
            </a:r>
            <a:r>
              <a:rPr lang="en-US" sz="4000" dirty="0" smtClean="0">
                <a:latin typeface="Comic Sans MS"/>
                <a:cs typeface="Comic Sans MS"/>
              </a:rPr>
              <a:t>…….</a:t>
            </a:r>
            <a:r>
              <a:rPr lang="en-US" sz="3200" dirty="0" smtClean="0">
                <a:latin typeface="Comic Sans MS"/>
                <a:cs typeface="Comic Sans MS"/>
              </a:rPr>
              <a:t>verts</a:t>
            </a:r>
            <a:r>
              <a:rPr lang="en-US" sz="4000" dirty="0" smtClean="0">
                <a:latin typeface="Comic Sans MS"/>
                <a:cs typeface="Comic Sans MS"/>
              </a:rPr>
              <a:t> </a:t>
            </a:r>
            <a:r>
              <a:rPr lang="en-US" sz="3200" b="1" u="sng" dirty="0" smtClean="0">
                <a:latin typeface="Comic Sans MS"/>
                <a:cs typeface="Comic Sans MS"/>
              </a:rPr>
              <a:t>CLAIRS</a:t>
            </a:r>
            <a:endParaRPr lang="es-ES" sz="3200" b="1" u="sng"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134" y="165287"/>
            <a:ext cx="718910" cy="666457"/>
          </a:xfrm>
          <a:prstGeom prst="rect">
            <a:avLst/>
          </a:prstGeom>
        </p:spPr>
      </p:pic>
      <p:grpSp>
        <p:nvGrpSpPr>
          <p:cNvPr id="5" name="Group 4"/>
          <p:cNvGrpSpPr/>
          <p:nvPr/>
        </p:nvGrpSpPr>
        <p:grpSpPr>
          <a:xfrm>
            <a:off x="2726094" y="1581039"/>
            <a:ext cx="3902826" cy="4634636"/>
            <a:chOff x="2942509" y="1690689"/>
            <a:chExt cx="3902826" cy="4634636"/>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2509" y="1690689"/>
              <a:ext cx="3902826" cy="329184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64127"/>
            <a:stretch/>
          </p:blipFill>
          <p:spPr>
            <a:xfrm>
              <a:off x="3146368" y="5014724"/>
              <a:ext cx="2930235" cy="1310601"/>
            </a:xfrm>
            <a:prstGeom prst="rect">
              <a:avLst/>
            </a:prstGeom>
          </p:spPr>
        </p:pic>
      </p:gr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11868" y="1698852"/>
            <a:ext cx="812800" cy="812800"/>
          </a:xfrm>
          <a:prstGeom prst="rect">
            <a:avLst/>
          </a:prstGeom>
        </p:spPr>
      </p:pic>
    </p:spTree>
    <p:extLst>
      <p:ext uri="{BB962C8B-B14F-4D97-AF65-F5344CB8AC3E}">
        <p14:creationId xmlns:p14="http://schemas.microsoft.com/office/powerpoint/2010/main" val="30771022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05" y="552469"/>
            <a:ext cx="9555989" cy="1325563"/>
          </a:xfrm>
        </p:spPr>
        <p:txBody>
          <a:bodyPr>
            <a:normAutofit/>
          </a:bodyPr>
          <a:lstStyle/>
          <a:p>
            <a:r>
              <a:rPr lang="en-US" sz="3600" dirty="0" err="1">
                <a:solidFill>
                  <a:srgbClr val="FF0000"/>
                </a:solidFill>
                <a:latin typeface="Comic Sans MS"/>
                <a:cs typeface="Comic Sans MS"/>
              </a:rPr>
              <a:t>J’ai</a:t>
            </a:r>
            <a:r>
              <a:rPr lang="en-US" sz="3600" dirty="0">
                <a:latin typeface="Comic Sans MS"/>
                <a:cs typeface="Comic Sans MS"/>
              </a:rPr>
              <a:t> </a:t>
            </a:r>
            <a:r>
              <a:rPr lang="en-US" sz="3600" u="sng" dirty="0">
                <a:latin typeface="Comic Sans MS"/>
                <a:cs typeface="Comic Sans MS"/>
              </a:rPr>
              <a:t>les </a:t>
            </a:r>
            <a:r>
              <a:rPr lang="en-US" sz="3600" u="sng" dirty="0" err="1" smtClean="0">
                <a:latin typeface="Comic Sans MS"/>
                <a:cs typeface="Comic Sans MS"/>
              </a:rPr>
              <a:t>yeux</a:t>
            </a:r>
            <a:r>
              <a:rPr lang="en-US" sz="3600" dirty="0" smtClean="0">
                <a:latin typeface="Comic Sans MS"/>
                <a:cs typeface="Comic Sans MS"/>
              </a:rPr>
              <a:t>…….marron </a:t>
            </a:r>
            <a:r>
              <a:rPr lang="en-US" sz="2800" b="1" u="sng" dirty="0" smtClean="0">
                <a:latin typeface="Comic Sans MS"/>
                <a:cs typeface="Comic Sans MS"/>
              </a:rPr>
              <a:t>FONCÉS.</a:t>
            </a:r>
            <a:endParaRPr lang="es-ES" sz="2800" b="1" u="sng"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874" y="1878032"/>
            <a:ext cx="3242144" cy="427753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3357" y="304215"/>
            <a:ext cx="718910" cy="66645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708551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ogwarts express from mov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7848870" cy="5886654"/>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0700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44" y="3534506"/>
            <a:ext cx="3465048" cy="1325563"/>
          </a:xfrm>
        </p:spPr>
        <p:txBody>
          <a:bodyPr>
            <a:normAutofit fontScale="90000"/>
          </a:bodyPr>
          <a:lstStyle/>
          <a:p>
            <a:r>
              <a:rPr lang="en-US" sz="1800" b="1" dirty="0" smtClean="0">
                <a:latin typeface="Comic Sans MS" panose="030F0702030302020204" pitchFamily="66" charset="0"/>
              </a:rPr>
              <a:t>Writing Activity:  Hogwarts Application</a:t>
            </a:r>
            <a:r>
              <a:rPr lang="en-US" sz="1800" dirty="0" smtClean="0">
                <a:latin typeface="Comic Sans MS" panose="030F0702030302020204" pitchFamily="66" charset="0"/>
              </a:rPr>
              <a:t/>
            </a:r>
            <a:br>
              <a:rPr lang="en-US" sz="1800" dirty="0" smtClean="0">
                <a:latin typeface="Comic Sans MS" panose="030F0702030302020204" pitchFamily="66" charset="0"/>
              </a:rPr>
            </a:br>
            <a:r>
              <a:rPr lang="en-US" sz="1800" dirty="0">
                <a:latin typeface="Comic Sans MS" panose="030F0702030302020204" pitchFamily="66" charset="0"/>
              </a:rPr>
              <a:t/>
            </a:r>
            <a:br>
              <a:rPr lang="en-US" sz="1800" dirty="0">
                <a:latin typeface="Comic Sans MS" panose="030F0702030302020204" pitchFamily="66" charset="0"/>
              </a:rPr>
            </a:br>
            <a:r>
              <a:rPr lang="en-US" sz="1800" b="1" dirty="0" smtClean="0">
                <a:latin typeface="Comic Sans MS" panose="030F0702030302020204" pitchFamily="66" charset="0"/>
              </a:rPr>
              <a:t>Before you can be officially accepted to Hogwarts, Prof McGonagall would like you to complete the Enrollment Application with your Personal Details.   </a:t>
            </a:r>
            <a:r>
              <a:rPr lang="en-US" sz="1800" dirty="0" smtClean="0">
                <a:latin typeface="Comic Sans MS" panose="030F0702030302020204" pitchFamily="66" charset="0"/>
              </a:rPr>
              <a:t/>
            </a:r>
            <a:br>
              <a:rPr lang="en-US" sz="1800" dirty="0" smtClean="0">
                <a:latin typeface="Comic Sans MS" panose="030F0702030302020204" pitchFamily="66" charset="0"/>
              </a:rPr>
            </a:br>
            <a:r>
              <a:rPr lang="en-US" sz="1800" dirty="0">
                <a:latin typeface="Comic Sans MS" panose="030F0702030302020204" pitchFamily="66" charset="0"/>
              </a:rPr>
              <a:t/>
            </a:r>
            <a:br>
              <a:rPr lang="en-US" sz="1800" dirty="0">
                <a:latin typeface="Comic Sans MS" panose="030F0702030302020204" pitchFamily="66" charset="0"/>
              </a:rPr>
            </a:br>
            <a:r>
              <a:rPr lang="en-US" sz="1800" b="1" dirty="0" smtClean="0">
                <a:latin typeface="Comic Sans MS" panose="030F0702030302020204" pitchFamily="66" charset="0"/>
              </a:rPr>
              <a:t>Complete the application with the missing details in French.</a:t>
            </a:r>
            <a:endParaRPr lang="es-ES" sz="1800" b="1" dirty="0">
              <a:latin typeface="Comic Sans MS" panose="030F0702030302020204"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44" y="411992"/>
            <a:ext cx="1571625" cy="2066925"/>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80975"/>
            <a:ext cx="4629150"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6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Comic Sans MS" panose="030F0702030302020204" pitchFamily="66" charset="0"/>
              </a:rPr>
              <a:t>Primary 6 Lesson </a:t>
            </a:r>
            <a:r>
              <a:rPr lang="en-GB" sz="3600" dirty="0" smtClean="0">
                <a:latin typeface="Comic Sans MS" panose="030F0702030302020204" pitchFamily="66" charset="0"/>
              </a:rPr>
              <a:t>6:   </a:t>
            </a:r>
            <a:r>
              <a:rPr lang="en-GB" sz="3600" dirty="0">
                <a:latin typeface="Comic Sans MS" panose="030F0702030302020204" pitchFamily="66" charset="0"/>
              </a:rPr>
              <a:t>Enrolling at Hogwarts</a:t>
            </a:r>
            <a:endParaRPr lang="es-ES" sz="3600" dirty="0">
              <a:latin typeface="Comic Sans MS" panose="030F0702030302020204" pitchFamily="66" charset="0"/>
            </a:endParaRPr>
          </a:p>
        </p:txBody>
      </p:sp>
      <p:sp>
        <p:nvSpPr>
          <p:cNvPr id="3" name="Content Placeholder 2"/>
          <p:cNvSpPr>
            <a:spLocks noGrp="1"/>
          </p:cNvSpPr>
          <p:nvPr>
            <p:ph idx="1"/>
          </p:nvPr>
        </p:nvSpPr>
        <p:spPr/>
        <p:txBody>
          <a:bodyPr>
            <a:normAutofit/>
          </a:bodyPr>
          <a:lstStyle/>
          <a:p>
            <a:pPr marL="0" indent="0">
              <a:buNone/>
            </a:pPr>
            <a:r>
              <a:rPr lang="en-GB" b="1" dirty="0" smtClean="0">
                <a:latin typeface="Comic Sans MS" panose="030F0702030302020204" pitchFamily="66" charset="0"/>
              </a:rPr>
              <a:t>Today I am learning to:</a:t>
            </a:r>
          </a:p>
          <a:p>
            <a:pPr marL="0" indent="0">
              <a:buNone/>
            </a:pPr>
            <a:endParaRPr lang="en-GB" b="1" dirty="0" smtClean="0">
              <a:latin typeface="Comic Sans MS" panose="030F0702030302020204" pitchFamily="66" charset="0"/>
            </a:endParaRPr>
          </a:p>
          <a:p>
            <a:pPr marL="514350" indent="-514350">
              <a:buAutoNum type="arabicPeriod"/>
            </a:pPr>
            <a:r>
              <a:rPr lang="en-GB" b="1" dirty="0" smtClean="0">
                <a:latin typeface="Comic Sans MS" panose="030F0702030302020204" pitchFamily="66" charset="0"/>
              </a:rPr>
              <a:t>Describe my hair and eye colour.</a:t>
            </a:r>
          </a:p>
          <a:p>
            <a:pPr marL="0" indent="0">
              <a:buNone/>
            </a:pPr>
            <a:endParaRPr lang="en-GB" b="1" dirty="0" smtClean="0">
              <a:latin typeface="Comic Sans MS" panose="030F0702030302020204" pitchFamily="66" charset="0"/>
            </a:endParaRPr>
          </a:p>
        </p:txBody>
      </p:sp>
    </p:spTree>
    <p:extLst>
      <p:ext uri="{BB962C8B-B14F-4D97-AF65-F5344CB8AC3E}">
        <p14:creationId xmlns:p14="http://schemas.microsoft.com/office/powerpoint/2010/main" val="353104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Comic Sans MS" panose="030F0702030302020204" pitchFamily="66" charset="0"/>
              </a:rPr>
              <a:t>Enrolling at Hogwarts</a:t>
            </a:r>
            <a:endParaRPr lang="es-ES"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When filling in an application form for Hogwarts, pupils are asked to give details of their physical traits.  </a:t>
            </a:r>
            <a:endParaRPr lang="es-ES" dirty="0">
              <a:latin typeface="Comic Sans MS" panose="030F0702030302020204" pitchFamily="66" charset="0"/>
            </a:endParaRPr>
          </a:p>
        </p:txBody>
      </p:sp>
    </p:spTree>
    <p:extLst>
      <p:ext uri="{BB962C8B-B14F-4D97-AF65-F5344CB8AC3E}">
        <p14:creationId xmlns:p14="http://schemas.microsoft.com/office/powerpoint/2010/main" val="233798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82082317"/>
              </p:ext>
            </p:extLst>
          </p:nvPr>
        </p:nvGraphicFramePr>
        <p:xfrm>
          <a:off x="661262" y="1779653"/>
          <a:ext cx="7114125" cy="4386472"/>
        </p:xfrm>
        <a:graphic>
          <a:graphicData uri="http://schemas.openxmlformats.org/drawingml/2006/table">
            <a:tbl>
              <a:tblPr firstRow="1" bandRow="1">
                <a:tableStyleId>{5C22544A-7EE6-4342-B048-85BDC9FD1C3A}</a:tableStyleId>
              </a:tblPr>
              <a:tblGrid>
                <a:gridCol w="2371375"/>
                <a:gridCol w="2371375"/>
                <a:gridCol w="2371375"/>
              </a:tblGrid>
              <a:tr h="1096618">
                <a:tc>
                  <a:txBody>
                    <a:bodyPr/>
                    <a:lstStyle/>
                    <a:p>
                      <a:r>
                        <a:rPr lang="en-US" sz="3200" b="1" dirty="0" smtClean="0">
                          <a:solidFill>
                            <a:schemeClr val="tx1"/>
                          </a:solidFill>
                          <a:latin typeface="Comic Sans MS" panose="030F0702030302020204" pitchFamily="66" charset="0"/>
                        </a:rPr>
                        <a:t>1st Person</a:t>
                      </a:r>
                      <a:endParaRPr lang="es-ES" sz="3200" b="1" dirty="0">
                        <a:solidFill>
                          <a:schemeClr val="tx1"/>
                        </a:solidFill>
                        <a:latin typeface="Comic Sans MS" panose="030F0702030302020204" pitchFamily="66" charset="0"/>
                      </a:endParaRPr>
                    </a:p>
                  </a:txBody>
                  <a:tcPr>
                    <a:solidFill>
                      <a:schemeClr val="accent4"/>
                    </a:solidFill>
                  </a:tcPr>
                </a:tc>
                <a:tc>
                  <a:txBody>
                    <a:bodyPr/>
                    <a:lstStyle/>
                    <a:p>
                      <a:r>
                        <a:rPr lang="en-GB" sz="4400" b="1" dirty="0" smtClean="0">
                          <a:solidFill>
                            <a:srgbClr val="800080"/>
                          </a:solidFill>
                          <a:latin typeface="Comic Sans MS" panose="030F0702030302020204" pitchFamily="66" charset="0"/>
                        </a:rPr>
                        <a:t>Je</a:t>
                      </a:r>
                      <a:endParaRPr lang="es-ES" sz="4400" b="1" dirty="0">
                        <a:solidFill>
                          <a:schemeClr val="tx1"/>
                        </a:solidFill>
                        <a:latin typeface="Comic Sans MS" panose="030F0702030302020204" pitchFamily="66" charset="0"/>
                      </a:endParaRPr>
                    </a:p>
                  </a:txBody>
                  <a:tcPr marL="68580" marR="68580">
                    <a:solidFill>
                      <a:schemeClr val="accent4"/>
                    </a:solidFill>
                  </a:tcPr>
                </a:tc>
                <a:tc>
                  <a:txBody>
                    <a:bodyPr/>
                    <a:lstStyle/>
                    <a:p>
                      <a:r>
                        <a:rPr lang="en-GB" sz="4400" b="1" dirty="0" smtClean="0">
                          <a:solidFill>
                            <a:srgbClr val="800080"/>
                          </a:solidFill>
                          <a:latin typeface="Comic Sans MS" panose="030F0702030302020204" pitchFamily="66" charset="0"/>
                        </a:rPr>
                        <a:t>I </a:t>
                      </a:r>
                      <a:endParaRPr lang="es-ES" sz="4400" b="1" dirty="0">
                        <a:solidFill>
                          <a:schemeClr val="tx1"/>
                        </a:solidFill>
                        <a:latin typeface="Comic Sans MS" panose="030F0702030302020204" pitchFamily="66" charset="0"/>
                      </a:endParaRPr>
                    </a:p>
                  </a:txBody>
                  <a:tcPr marL="68580" marR="68580">
                    <a:solidFill>
                      <a:schemeClr val="accent4"/>
                    </a:solidFill>
                  </a:tcPr>
                </a:tc>
              </a:tr>
              <a:tr h="1096618">
                <a:tc>
                  <a:txBody>
                    <a:bodyPr/>
                    <a:lstStyle/>
                    <a:p>
                      <a:r>
                        <a:rPr lang="en-US" sz="3200" b="1" dirty="0" smtClean="0">
                          <a:solidFill>
                            <a:schemeClr val="tx1"/>
                          </a:solidFill>
                          <a:latin typeface="Comic Sans MS" panose="030F0702030302020204" pitchFamily="66" charset="0"/>
                        </a:rPr>
                        <a:t>2nd Person</a:t>
                      </a:r>
                      <a:endParaRPr lang="es-ES" sz="3200" b="1" dirty="0">
                        <a:solidFill>
                          <a:schemeClr val="tx1"/>
                        </a:solidFill>
                        <a:latin typeface="Comic Sans MS" panose="030F0702030302020204" pitchFamily="66" charset="0"/>
                      </a:endParaRPr>
                    </a:p>
                  </a:txBody>
                  <a:tcPr>
                    <a:solidFill>
                      <a:srgbClr val="92D050"/>
                    </a:solidFill>
                  </a:tcPr>
                </a:tc>
                <a:tc>
                  <a:txBody>
                    <a:bodyPr/>
                    <a:lstStyle/>
                    <a:p>
                      <a:r>
                        <a:rPr lang="en-GB" sz="4400" b="1" dirty="0" err="1" smtClean="0">
                          <a:solidFill>
                            <a:srgbClr val="FF0000"/>
                          </a:solidFill>
                          <a:latin typeface="Comic Sans MS" panose="030F0702030302020204" pitchFamily="66" charset="0"/>
                        </a:rPr>
                        <a:t>Tu</a:t>
                      </a:r>
                      <a:endParaRPr lang="es-ES" sz="4400" b="1" dirty="0">
                        <a:solidFill>
                          <a:schemeClr val="tx1"/>
                        </a:solidFill>
                        <a:latin typeface="Comic Sans MS" panose="030F0702030302020204" pitchFamily="66" charset="0"/>
                      </a:endParaRPr>
                    </a:p>
                  </a:txBody>
                  <a:tcPr marL="68580" marR="68580">
                    <a:solidFill>
                      <a:srgbClr val="92D050"/>
                    </a:solidFill>
                  </a:tcPr>
                </a:tc>
                <a:tc>
                  <a:txBody>
                    <a:bodyPr/>
                    <a:lstStyle/>
                    <a:p>
                      <a:r>
                        <a:rPr lang="en-GB" sz="4400" b="1" dirty="0" smtClean="0">
                          <a:solidFill>
                            <a:srgbClr val="FF0000"/>
                          </a:solidFill>
                          <a:latin typeface="Comic Sans MS" panose="030F0702030302020204" pitchFamily="66" charset="0"/>
                        </a:rPr>
                        <a:t>You</a:t>
                      </a:r>
                      <a:endParaRPr lang="es-ES" sz="4400" b="1" dirty="0">
                        <a:solidFill>
                          <a:schemeClr val="tx1"/>
                        </a:solidFill>
                        <a:latin typeface="Comic Sans MS" panose="030F0702030302020204" pitchFamily="66" charset="0"/>
                      </a:endParaRPr>
                    </a:p>
                  </a:txBody>
                  <a:tcPr marL="68580" marR="68580">
                    <a:solidFill>
                      <a:srgbClr val="92D050"/>
                    </a:solidFill>
                  </a:tcPr>
                </a:tc>
              </a:tr>
              <a:tr h="1096618">
                <a:tc rowSpan="2">
                  <a:txBody>
                    <a:bodyPr/>
                    <a:lstStyle/>
                    <a:p>
                      <a:r>
                        <a:rPr lang="en-US" sz="3200" b="1" dirty="0" smtClean="0">
                          <a:solidFill>
                            <a:schemeClr val="tx1"/>
                          </a:solidFill>
                          <a:latin typeface="Comic Sans MS" panose="030F0702030302020204" pitchFamily="66" charset="0"/>
                        </a:rPr>
                        <a:t>3rd Person</a:t>
                      </a:r>
                      <a:endParaRPr lang="es-ES" sz="3200" b="1" dirty="0">
                        <a:solidFill>
                          <a:schemeClr val="tx1"/>
                        </a:solidFill>
                        <a:latin typeface="Comic Sans MS" panose="030F0702030302020204" pitchFamily="66" charset="0"/>
                      </a:endParaRPr>
                    </a:p>
                  </a:txBody>
                  <a:tcPr anchor="ctr">
                    <a:solidFill>
                      <a:srgbClr val="FFFF00"/>
                    </a:solidFill>
                  </a:tcPr>
                </a:tc>
                <a:tc>
                  <a:txBody>
                    <a:bodyPr/>
                    <a:lstStyle/>
                    <a:p>
                      <a:r>
                        <a:rPr lang="en-GB" sz="4400" b="1" dirty="0" err="1" smtClean="0">
                          <a:solidFill>
                            <a:srgbClr val="0000FF"/>
                          </a:solidFill>
                          <a:latin typeface="Comic Sans MS" panose="030F0702030302020204" pitchFamily="66" charset="0"/>
                        </a:rPr>
                        <a:t>ll</a:t>
                      </a:r>
                      <a:endParaRPr lang="es-ES" sz="4400" b="1" dirty="0">
                        <a:solidFill>
                          <a:srgbClr val="0000FF"/>
                        </a:solidFill>
                        <a:latin typeface="Comic Sans MS" panose="030F0702030302020204" pitchFamily="66" charset="0"/>
                      </a:endParaRPr>
                    </a:p>
                  </a:txBody>
                  <a:tcPr marL="68580" marR="68580">
                    <a:solidFill>
                      <a:srgbClr val="FFFF00"/>
                    </a:solidFill>
                  </a:tcPr>
                </a:tc>
                <a:tc>
                  <a:txBody>
                    <a:bodyPr/>
                    <a:lstStyle/>
                    <a:p>
                      <a:r>
                        <a:rPr lang="en-GB" sz="4400" b="1" dirty="0" smtClean="0">
                          <a:solidFill>
                            <a:srgbClr val="0000FF"/>
                          </a:solidFill>
                          <a:latin typeface="Comic Sans MS" panose="030F0702030302020204" pitchFamily="66" charset="0"/>
                        </a:rPr>
                        <a:t>He</a:t>
                      </a:r>
                      <a:endParaRPr lang="es-ES" sz="4400" b="1" dirty="0">
                        <a:solidFill>
                          <a:srgbClr val="0000FF"/>
                        </a:solidFill>
                        <a:latin typeface="Comic Sans MS" panose="030F0702030302020204" pitchFamily="66" charset="0"/>
                      </a:endParaRPr>
                    </a:p>
                  </a:txBody>
                  <a:tcPr marL="68580" marR="68580">
                    <a:solidFill>
                      <a:srgbClr val="FFFF00"/>
                    </a:solidFill>
                  </a:tcPr>
                </a:tc>
              </a:tr>
              <a:tr h="1096618">
                <a:tc vMerge="1">
                  <a:txBody>
                    <a:bodyPr/>
                    <a:lstStyle/>
                    <a:p>
                      <a:endParaRPr lang="es-ES" sz="3200" b="1" dirty="0">
                        <a:solidFill>
                          <a:schemeClr val="tx1"/>
                        </a:solidFill>
                        <a:latin typeface="Comic Sans MS" panose="030F0702030302020204" pitchFamily="66" charset="0"/>
                      </a:endParaRPr>
                    </a:p>
                  </a:txBody>
                  <a:tcPr>
                    <a:solidFill>
                      <a:srgbClr val="FFFF00"/>
                    </a:solidFill>
                  </a:tcPr>
                </a:tc>
                <a:tc>
                  <a:txBody>
                    <a:bodyPr/>
                    <a:lstStyle/>
                    <a:p>
                      <a:r>
                        <a:rPr lang="en-GB" sz="4400" b="1" dirty="0" smtClean="0">
                          <a:solidFill>
                            <a:srgbClr val="FF00FF"/>
                          </a:solidFill>
                          <a:latin typeface="Comic Sans MS" panose="030F0702030302020204" pitchFamily="66" charset="0"/>
                        </a:rPr>
                        <a:t>Elle</a:t>
                      </a:r>
                      <a:endParaRPr lang="es-ES" sz="4400" b="1" dirty="0">
                        <a:solidFill>
                          <a:schemeClr val="tx1"/>
                        </a:solidFill>
                        <a:latin typeface="Comic Sans MS" panose="030F0702030302020204" pitchFamily="66" charset="0"/>
                      </a:endParaRPr>
                    </a:p>
                  </a:txBody>
                  <a:tcPr marL="68580" marR="68580">
                    <a:solidFill>
                      <a:srgbClr val="FFFF00"/>
                    </a:solidFill>
                  </a:tcPr>
                </a:tc>
                <a:tc>
                  <a:txBody>
                    <a:bodyPr/>
                    <a:lstStyle/>
                    <a:p>
                      <a:r>
                        <a:rPr lang="en-GB" sz="4400" b="1" dirty="0" smtClean="0">
                          <a:solidFill>
                            <a:srgbClr val="FF00FF"/>
                          </a:solidFill>
                          <a:latin typeface="Comic Sans MS" panose="030F0702030302020204" pitchFamily="66" charset="0"/>
                        </a:rPr>
                        <a:t>She</a:t>
                      </a:r>
                      <a:endParaRPr lang="es-ES" sz="4400" b="1" dirty="0">
                        <a:solidFill>
                          <a:schemeClr val="tx1"/>
                        </a:solidFill>
                        <a:latin typeface="Comic Sans MS" panose="030F0702030302020204" pitchFamily="66" charset="0"/>
                      </a:endParaRPr>
                    </a:p>
                  </a:txBody>
                  <a:tcPr marL="68580" marR="68580">
                    <a:solidFill>
                      <a:srgbClr val="FFFF00"/>
                    </a:solidFill>
                  </a:tcPr>
                </a:tc>
              </a:tr>
            </a:tbl>
          </a:graphicData>
        </a:graphic>
      </p:graphicFrame>
      <p:sp>
        <p:nvSpPr>
          <p:cNvPr id="6" name="Title 5"/>
          <p:cNvSpPr>
            <a:spLocks noGrp="1"/>
          </p:cNvSpPr>
          <p:nvPr>
            <p:ph type="title"/>
          </p:nvPr>
        </p:nvSpPr>
        <p:spPr/>
        <p:txBody>
          <a:bodyPr>
            <a:normAutofit/>
          </a:bodyPr>
          <a:lstStyle/>
          <a:p>
            <a:pPr algn="ctr"/>
            <a:r>
              <a:rPr lang="en-US" sz="5400" dirty="0">
                <a:latin typeface="Comic Sans MS"/>
                <a:cs typeface="Comic Sans MS"/>
              </a:rPr>
              <a:t>Subject Pronouns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2143" y="446658"/>
            <a:ext cx="812800" cy="812800"/>
          </a:xfrm>
          <a:prstGeom prst="rect">
            <a:avLst/>
          </a:prstGeom>
        </p:spPr>
      </p:pic>
    </p:spTree>
    <p:extLst>
      <p:ext uri="{BB962C8B-B14F-4D97-AF65-F5344CB8AC3E}">
        <p14:creationId xmlns:p14="http://schemas.microsoft.com/office/powerpoint/2010/main" val="24636051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72339" y="1431080"/>
            <a:ext cx="7961364" cy="1389450"/>
          </a:xfrm>
        </p:spPr>
        <p:txBody>
          <a:bodyPr>
            <a:noAutofit/>
          </a:bodyPr>
          <a:lstStyle/>
          <a:p>
            <a:pPr algn="ctr"/>
            <a:r>
              <a:rPr lang="en-US" sz="6600" dirty="0" smtClean="0">
                <a:latin typeface="Berlin Sans FB" panose="020E0602020502020306" pitchFamily="34" charset="0"/>
              </a:rPr>
              <a:t>LES YEUX</a:t>
            </a:r>
            <a:endParaRPr lang="es-ES" sz="6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023" y="3143618"/>
            <a:ext cx="2219325" cy="20574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9233" y="589765"/>
            <a:ext cx="812800" cy="812800"/>
          </a:xfrm>
          <a:prstGeom prst="rect">
            <a:avLst/>
          </a:prstGeom>
        </p:spPr>
      </p:pic>
    </p:spTree>
    <p:extLst>
      <p:ext uri="{BB962C8B-B14F-4D97-AF65-F5344CB8AC3E}">
        <p14:creationId xmlns:p14="http://schemas.microsoft.com/office/powerpoint/2010/main" val="18879346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21" y="1131609"/>
            <a:ext cx="7886700" cy="1325563"/>
          </a:xfrm>
        </p:spPr>
        <p:txBody>
          <a:bodyPr/>
          <a:lstStyle/>
          <a:p>
            <a:r>
              <a:rPr lang="en-US" dirty="0" smtClean="0"/>
              <a:t>To describe someone’s </a:t>
            </a:r>
            <a:r>
              <a:rPr lang="en-US" dirty="0" smtClean="0">
                <a:solidFill>
                  <a:srgbClr val="FF0000"/>
                </a:solidFill>
              </a:rPr>
              <a:t>eye </a:t>
            </a:r>
            <a:r>
              <a:rPr lang="en-US" dirty="0" err="1" smtClean="0">
                <a:solidFill>
                  <a:srgbClr val="FF0000"/>
                </a:solidFill>
              </a:rPr>
              <a:t>colour</a:t>
            </a:r>
            <a:r>
              <a:rPr lang="en-US" dirty="0">
                <a:solidFill>
                  <a:srgbClr val="FF0000"/>
                </a:solidFill>
              </a:rPr>
              <a:t> </a:t>
            </a:r>
            <a:r>
              <a:rPr lang="en-US" dirty="0" smtClean="0"/>
              <a:t>in French:</a:t>
            </a:r>
            <a:endParaRPr lang="es-ES" dirty="0"/>
          </a:p>
        </p:txBody>
      </p:sp>
      <p:sp>
        <p:nvSpPr>
          <p:cNvPr id="3" name="Content Placeholder 2"/>
          <p:cNvSpPr>
            <a:spLocks noGrp="1"/>
          </p:cNvSpPr>
          <p:nvPr>
            <p:ph idx="1"/>
          </p:nvPr>
        </p:nvSpPr>
        <p:spPr>
          <a:xfrm>
            <a:off x="475716" y="3057133"/>
            <a:ext cx="8380828" cy="1475515"/>
          </a:xfrm>
        </p:spPr>
        <p:txBody>
          <a:bodyPr>
            <a:normAutofit lnSpcReduction="10000"/>
          </a:bodyPr>
          <a:lstStyle/>
          <a:p>
            <a:r>
              <a:rPr lang="en-US" dirty="0" smtClean="0"/>
              <a:t>We use the verb </a:t>
            </a:r>
            <a:r>
              <a:rPr lang="en-US" dirty="0" smtClean="0">
                <a:solidFill>
                  <a:srgbClr val="FF0000"/>
                </a:solidFill>
              </a:rPr>
              <a:t>‘AVOIR’ </a:t>
            </a:r>
            <a:r>
              <a:rPr lang="en-US" dirty="0" smtClean="0"/>
              <a:t>which means </a:t>
            </a:r>
            <a:r>
              <a:rPr lang="en-US" dirty="0" smtClean="0">
                <a:solidFill>
                  <a:srgbClr val="FF0000"/>
                </a:solidFill>
              </a:rPr>
              <a:t>‘TO HAVE’</a:t>
            </a:r>
          </a:p>
          <a:p>
            <a:r>
              <a:rPr lang="en-US" dirty="0" smtClean="0"/>
              <a:t>They say</a:t>
            </a:r>
            <a:r>
              <a:rPr lang="en-US" dirty="0" smtClean="0">
                <a:solidFill>
                  <a:srgbClr val="FF0000"/>
                </a:solidFill>
              </a:rPr>
              <a:t>:  AVOIR + LES YEUX+ COLOUR (ADJECTIVE)</a:t>
            </a:r>
          </a:p>
          <a:p>
            <a:r>
              <a:rPr lang="en-US" dirty="0" smtClean="0"/>
              <a:t>Let’s look at ‘AVOIR’ first.</a:t>
            </a:r>
            <a:endParaRPr lang="es-ES" dirty="0"/>
          </a:p>
        </p:txBody>
      </p:sp>
    </p:spTree>
    <p:extLst>
      <p:ext uri="{BB962C8B-B14F-4D97-AF65-F5344CB8AC3E}">
        <p14:creationId xmlns:p14="http://schemas.microsoft.com/office/powerpoint/2010/main" val="4068061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108" y="365126"/>
            <a:ext cx="7419242" cy="1049460"/>
          </a:xfrm>
        </p:spPr>
        <p:txBody>
          <a:bodyPr>
            <a:normAutofit/>
          </a:bodyPr>
          <a:lstStyle/>
          <a:p>
            <a:pPr algn="ctr"/>
            <a:r>
              <a:rPr lang="en-GB" sz="3600" dirty="0" smtClean="0">
                <a:latin typeface="Comic Sans MS" panose="030F0702030302020204" pitchFamily="66" charset="0"/>
              </a:rPr>
              <a:t>Enrolling at Hogwarts</a:t>
            </a:r>
            <a:endParaRPr lang="es-ES" sz="3600" dirty="0">
              <a:latin typeface="Comic Sans MS" panose="030F0702030302020204" pitchFamily="66" charset="0"/>
            </a:endParaRPr>
          </a:p>
        </p:txBody>
      </p:sp>
      <p:sp>
        <p:nvSpPr>
          <p:cNvPr id="3" name="Content Placeholder 2"/>
          <p:cNvSpPr>
            <a:spLocks noGrp="1"/>
          </p:cNvSpPr>
          <p:nvPr>
            <p:ph idx="1"/>
          </p:nvPr>
        </p:nvSpPr>
        <p:spPr>
          <a:xfrm>
            <a:off x="517281" y="1184764"/>
            <a:ext cx="7886700" cy="4351338"/>
          </a:xfrm>
        </p:spPr>
        <p:txBody>
          <a:bodyPr/>
          <a:lstStyle/>
          <a:p>
            <a:pPr marL="0" indent="0" algn="ctr">
              <a:buNone/>
            </a:pPr>
            <a:r>
              <a:rPr lang="en-GB" sz="2000" dirty="0" smtClean="0">
                <a:latin typeface="Comic Sans MS" panose="030F0702030302020204" pitchFamily="66" charset="0"/>
              </a:rPr>
              <a:t>When filling in an application form for Hogwarts, pupils are asked what colour of eyes and hair they have</a:t>
            </a:r>
            <a:r>
              <a:rPr lang="en-GB" dirty="0" smtClean="0">
                <a:latin typeface="Comic Sans MS" panose="030F0702030302020204" pitchFamily="66" charset="0"/>
              </a:rPr>
              <a:t>.  </a:t>
            </a:r>
            <a:endParaRPr lang="es-ES" dirty="0">
              <a:latin typeface="Comic Sans MS" panose="030F0702030302020204" pitchFamily="66"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67517383"/>
              </p:ext>
            </p:extLst>
          </p:nvPr>
        </p:nvGraphicFramePr>
        <p:xfrm>
          <a:off x="1629507" y="2109812"/>
          <a:ext cx="6278218" cy="4386472"/>
        </p:xfrm>
        <a:graphic>
          <a:graphicData uri="http://schemas.openxmlformats.org/drawingml/2006/table">
            <a:tbl>
              <a:tblPr firstRow="1" bandRow="1">
                <a:tableStyleId>{5C22544A-7EE6-4342-B048-85BDC9FD1C3A}</a:tableStyleId>
              </a:tblPr>
              <a:tblGrid>
                <a:gridCol w="3139109"/>
                <a:gridCol w="3139109"/>
              </a:tblGrid>
              <a:tr h="1096618">
                <a:tc>
                  <a:txBody>
                    <a:bodyPr/>
                    <a:lstStyle/>
                    <a:p>
                      <a:r>
                        <a:rPr lang="en-GB" sz="4400" b="1" dirty="0" err="1" smtClean="0">
                          <a:solidFill>
                            <a:srgbClr val="800080"/>
                          </a:solidFill>
                        </a:rPr>
                        <a:t>J’</a:t>
                      </a:r>
                      <a:r>
                        <a:rPr lang="en-GB" sz="4400" b="1" dirty="0" err="1" smtClean="0">
                          <a:solidFill>
                            <a:schemeClr val="tx1"/>
                          </a:solidFill>
                        </a:rPr>
                        <a:t>ai</a:t>
                      </a:r>
                      <a:endParaRPr lang="es-ES" sz="4400" b="1" dirty="0">
                        <a:solidFill>
                          <a:schemeClr val="tx1"/>
                        </a:solidFill>
                      </a:endParaRPr>
                    </a:p>
                  </a:txBody>
                  <a:tcPr marL="68580" marR="68580">
                    <a:solidFill>
                      <a:schemeClr val="accent4"/>
                    </a:solidFill>
                  </a:tcPr>
                </a:tc>
                <a:tc>
                  <a:txBody>
                    <a:bodyPr/>
                    <a:lstStyle/>
                    <a:p>
                      <a:r>
                        <a:rPr lang="en-GB" sz="4400" b="1" dirty="0" smtClean="0">
                          <a:solidFill>
                            <a:srgbClr val="800080"/>
                          </a:solidFill>
                        </a:rPr>
                        <a:t>I </a:t>
                      </a:r>
                      <a:r>
                        <a:rPr lang="en-GB" sz="4400" b="1" dirty="0" smtClean="0">
                          <a:solidFill>
                            <a:schemeClr val="tx1"/>
                          </a:solidFill>
                        </a:rPr>
                        <a:t>have</a:t>
                      </a:r>
                      <a:endParaRPr lang="es-ES" sz="4400" b="1" dirty="0">
                        <a:solidFill>
                          <a:schemeClr val="tx1"/>
                        </a:solidFill>
                      </a:endParaRPr>
                    </a:p>
                  </a:txBody>
                  <a:tcPr marL="68580" marR="68580">
                    <a:solidFill>
                      <a:schemeClr val="accent4"/>
                    </a:solidFill>
                  </a:tcPr>
                </a:tc>
              </a:tr>
              <a:tr h="1096618">
                <a:tc>
                  <a:txBody>
                    <a:bodyPr/>
                    <a:lstStyle/>
                    <a:p>
                      <a:r>
                        <a:rPr lang="en-GB" sz="4400" b="1" dirty="0" err="1" smtClean="0">
                          <a:solidFill>
                            <a:srgbClr val="FF0000"/>
                          </a:solidFill>
                        </a:rPr>
                        <a:t>Tu</a:t>
                      </a:r>
                      <a:r>
                        <a:rPr lang="en-GB" sz="4400" b="1" dirty="0" smtClean="0">
                          <a:solidFill>
                            <a:schemeClr val="tx1"/>
                          </a:solidFill>
                        </a:rPr>
                        <a:t> as</a:t>
                      </a:r>
                      <a:endParaRPr lang="es-ES" sz="4400" b="1" dirty="0">
                        <a:solidFill>
                          <a:schemeClr val="tx1"/>
                        </a:solidFill>
                      </a:endParaRPr>
                    </a:p>
                  </a:txBody>
                  <a:tcPr marL="68580" marR="68580">
                    <a:solidFill>
                      <a:srgbClr val="92D050"/>
                    </a:solidFill>
                  </a:tcPr>
                </a:tc>
                <a:tc>
                  <a:txBody>
                    <a:bodyPr/>
                    <a:lstStyle/>
                    <a:p>
                      <a:r>
                        <a:rPr lang="en-GB" sz="4400" b="1" dirty="0" smtClean="0">
                          <a:solidFill>
                            <a:srgbClr val="FF0000"/>
                          </a:solidFill>
                        </a:rPr>
                        <a:t>You</a:t>
                      </a:r>
                      <a:r>
                        <a:rPr lang="en-GB" sz="4400" b="1" dirty="0" smtClean="0">
                          <a:solidFill>
                            <a:schemeClr val="tx1"/>
                          </a:solidFill>
                        </a:rPr>
                        <a:t> have</a:t>
                      </a:r>
                      <a:endParaRPr lang="es-ES" sz="4400" b="1" dirty="0">
                        <a:solidFill>
                          <a:schemeClr val="tx1"/>
                        </a:solidFill>
                      </a:endParaRPr>
                    </a:p>
                  </a:txBody>
                  <a:tcPr marL="68580" marR="68580">
                    <a:solidFill>
                      <a:srgbClr val="92D050"/>
                    </a:solidFill>
                  </a:tcPr>
                </a:tc>
              </a:tr>
              <a:tr h="1096618">
                <a:tc>
                  <a:txBody>
                    <a:bodyPr/>
                    <a:lstStyle/>
                    <a:p>
                      <a:r>
                        <a:rPr lang="en-GB" sz="4400" b="1" baseline="0" dirty="0" smtClean="0">
                          <a:solidFill>
                            <a:srgbClr val="0070C0"/>
                          </a:solidFill>
                        </a:rPr>
                        <a:t>Il </a:t>
                      </a:r>
                      <a:r>
                        <a:rPr lang="en-GB" sz="4400" b="1" baseline="0" dirty="0" smtClean="0">
                          <a:solidFill>
                            <a:schemeClr val="tx1"/>
                          </a:solidFill>
                        </a:rPr>
                        <a:t>a</a:t>
                      </a:r>
                      <a:endParaRPr lang="es-ES" sz="4400" b="1" dirty="0">
                        <a:solidFill>
                          <a:schemeClr val="tx1"/>
                        </a:solidFill>
                      </a:endParaRPr>
                    </a:p>
                  </a:txBody>
                  <a:tcPr marL="68580" marR="68580">
                    <a:solidFill>
                      <a:srgbClr val="FFFF00"/>
                    </a:solidFill>
                  </a:tcPr>
                </a:tc>
                <a:tc>
                  <a:txBody>
                    <a:bodyPr/>
                    <a:lstStyle/>
                    <a:p>
                      <a:r>
                        <a:rPr lang="en-GB" sz="4400" b="1" dirty="0" smtClean="0">
                          <a:solidFill>
                            <a:srgbClr val="0070C0"/>
                          </a:solidFill>
                        </a:rPr>
                        <a:t>He</a:t>
                      </a:r>
                      <a:r>
                        <a:rPr lang="en-GB" sz="4400" b="1" dirty="0" smtClean="0">
                          <a:solidFill>
                            <a:schemeClr val="tx1"/>
                          </a:solidFill>
                        </a:rPr>
                        <a:t> has</a:t>
                      </a:r>
                      <a:endParaRPr lang="es-ES" sz="4400" b="1" dirty="0">
                        <a:solidFill>
                          <a:schemeClr val="tx1"/>
                        </a:solidFill>
                      </a:endParaRPr>
                    </a:p>
                  </a:txBody>
                  <a:tcPr marL="68580" marR="68580">
                    <a:solidFill>
                      <a:srgbClr val="FFFF00"/>
                    </a:solidFill>
                  </a:tcPr>
                </a:tc>
              </a:tr>
              <a:tr h="1096618">
                <a:tc>
                  <a:txBody>
                    <a:bodyPr/>
                    <a:lstStyle/>
                    <a:p>
                      <a:r>
                        <a:rPr lang="en-GB" sz="4400" b="1" dirty="0" smtClean="0">
                          <a:solidFill>
                            <a:srgbClr val="FF00FF"/>
                          </a:solidFill>
                        </a:rPr>
                        <a:t>Elle</a:t>
                      </a:r>
                      <a:r>
                        <a:rPr lang="en-GB" sz="4400" b="1" dirty="0" smtClean="0">
                          <a:solidFill>
                            <a:schemeClr val="tx1"/>
                          </a:solidFill>
                        </a:rPr>
                        <a:t> a</a:t>
                      </a:r>
                      <a:endParaRPr lang="es-ES" sz="4400" b="1" dirty="0">
                        <a:solidFill>
                          <a:schemeClr val="tx1"/>
                        </a:solidFill>
                      </a:endParaRPr>
                    </a:p>
                  </a:txBody>
                  <a:tcPr marL="68580" marR="68580">
                    <a:solidFill>
                      <a:srgbClr val="FFFF00"/>
                    </a:solidFill>
                  </a:tcPr>
                </a:tc>
                <a:tc>
                  <a:txBody>
                    <a:bodyPr/>
                    <a:lstStyle/>
                    <a:p>
                      <a:r>
                        <a:rPr lang="en-GB" sz="4400" b="1" dirty="0" smtClean="0">
                          <a:solidFill>
                            <a:srgbClr val="FF00FF"/>
                          </a:solidFill>
                        </a:rPr>
                        <a:t>She</a:t>
                      </a:r>
                      <a:r>
                        <a:rPr lang="en-GB" sz="4400" b="1" dirty="0" smtClean="0">
                          <a:solidFill>
                            <a:schemeClr val="tx1"/>
                          </a:solidFill>
                        </a:rPr>
                        <a:t> has</a:t>
                      </a:r>
                      <a:endParaRPr lang="es-ES" sz="4400" b="1" dirty="0">
                        <a:solidFill>
                          <a:schemeClr val="tx1"/>
                        </a:solidFill>
                      </a:endParaRPr>
                    </a:p>
                  </a:txBody>
                  <a:tcPr marL="68580" marR="68580">
                    <a:solidFill>
                      <a:srgbClr val="FFFF00"/>
                    </a:solidFill>
                  </a:tcPr>
                </a:tc>
              </a:tr>
            </a:tbl>
          </a:graphicData>
        </a:graphic>
      </p:graphicFrame>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6546" y="267772"/>
            <a:ext cx="812800" cy="812800"/>
          </a:xfrm>
          <a:prstGeom prst="rect">
            <a:avLst/>
          </a:prstGeom>
        </p:spPr>
      </p:pic>
    </p:spTree>
    <p:extLst>
      <p:ext uri="{BB962C8B-B14F-4D97-AF65-F5344CB8AC3E}">
        <p14:creationId xmlns:p14="http://schemas.microsoft.com/office/powerpoint/2010/main" val="14383217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E88AC4D9D74E428BEC9B538C3F3B44" ma:contentTypeVersion="7" ma:contentTypeDescription="Create a new document." ma:contentTypeScope="" ma:versionID="a8bb61977e26535bb225a4ee5cdb0c1f">
  <xsd:schema xmlns:xsd="http://www.w3.org/2001/XMLSchema" xmlns:xs="http://www.w3.org/2001/XMLSchema" xmlns:p="http://schemas.microsoft.com/office/2006/metadata/properties" xmlns:ns2="2981d41f-1130-41a1-849e-3f4bf3d7810c" xmlns:ns3="9593936d-3030-47ab-b8c7-fb8dfb40115a" targetNamespace="http://schemas.microsoft.com/office/2006/metadata/properties" ma:root="true" ma:fieldsID="67db1f8e9c87eac2a65bbc2194f485e1" ns2:_="" ns3:_="">
    <xsd:import namespace="2981d41f-1130-41a1-849e-3f4bf3d7810c"/>
    <xsd:import namespace="9593936d-3030-47ab-b8c7-fb8dfb40115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81d41f-1130-41a1-849e-3f4bf3d781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93936d-3030-47ab-b8c7-fb8dfb40115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DB26AC-58CF-4336-8267-7EF003267F28}">
  <ds:schemaRefs>
    <ds:schemaRef ds:uri="http://schemas.microsoft.com/sharepoint/v3/contenttype/forms"/>
  </ds:schemaRefs>
</ds:datastoreItem>
</file>

<file path=customXml/itemProps2.xml><?xml version="1.0" encoding="utf-8"?>
<ds:datastoreItem xmlns:ds="http://schemas.openxmlformats.org/officeDocument/2006/customXml" ds:itemID="{665D2BFA-C091-4EED-A062-7282C3CECD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81d41f-1130-41a1-849e-3f4bf3d7810c"/>
    <ds:schemaRef ds:uri="9593936d-3030-47ab-b8c7-fb8dfb4011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B2D5CD-07BF-4091-A9DB-97B8E30BFDE2}">
  <ds:schemaRefs>
    <ds:schemaRef ds:uri="http://schemas.microsoft.com/office/infopath/2007/PartnerControls"/>
    <ds:schemaRef ds:uri="http://purl.org/dc/dcmitype/"/>
    <ds:schemaRef ds:uri="http://schemas.microsoft.com/office/2006/metadata/properties"/>
    <ds:schemaRef ds:uri="9593936d-3030-47ab-b8c7-fb8dfb40115a"/>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2981d41f-1130-41a1-849e-3f4bf3d7810c"/>
  </ds:schemaRefs>
</ds:datastoreItem>
</file>

<file path=docProps/app.xml><?xml version="1.0" encoding="utf-8"?>
<Properties xmlns="http://schemas.openxmlformats.org/officeDocument/2006/extended-properties" xmlns:vt="http://schemas.openxmlformats.org/officeDocument/2006/docPropsVTypes">
  <Template>Office Theme</Template>
  <TotalTime>26361</TotalTime>
  <Words>602</Words>
  <Application>Microsoft Macintosh PowerPoint</Application>
  <PresentationFormat>On-screen Show (4:3)</PresentationFormat>
  <Paragraphs>153</Paragraphs>
  <Slides>30</Slides>
  <Notes>16</Notes>
  <HiddenSlides>0</HiddenSlides>
  <MMClips>22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Harry Potter</vt:lpstr>
      <vt:lpstr>PowerPoint Presentation</vt:lpstr>
      <vt:lpstr>PowerPoint Presentation</vt:lpstr>
      <vt:lpstr>Primary 6 Lesson 6:   Enrolling at Hogwarts</vt:lpstr>
      <vt:lpstr>Enrolling at Hogwarts</vt:lpstr>
      <vt:lpstr>Subject Pronouns</vt:lpstr>
      <vt:lpstr>LES YEUX</vt:lpstr>
      <vt:lpstr>To describe someone’s eye colour in French:</vt:lpstr>
      <vt:lpstr>Enrolling at Hogwarts</vt:lpstr>
      <vt:lpstr>J’ai…(I have)…</vt:lpstr>
      <vt:lpstr>LES CHEVEUX</vt:lpstr>
      <vt:lpstr>To describe someone’s hair colour in French:</vt:lpstr>
      <vt:lpstr>J’ai…(I have)…</vt:lpstr>
      <vt:lpstr>J’ai…(I have)…</vt:lpstr>
      <vt:lpstr>To describe someone’s hair type or length in Spanish:</vt:lpstr>
      <vt:lpstr>J’ai….</vt:lpstr>
      <vt:lpstr>J’ai les cheveux bruns.</vt:lpstr>
      <vt:lpstr>Je m’appelle Ron Weasley.</vt:lpstr>
      <vt:lpstr>J’ai les cheveux BLONDS.</vt:lpstr>
      <vt:lpstr>J’ai les cheveux NOIRS.</vt:lpstr>
      <vt:lpstr>J’ai les cheveux BLANCS.</vt:lpstr>
      <vt:lpstr>J’ai les cheveux GRIS.</vt:lpstr>
      <vt:lpstr>LES YEUX</vt:lpstr>
      <vt:lpstr>J’ai les yeux…bleus.</vt:lpstr>
      <vt:lpstr>J’ai les yeux…….verts.</vt:lpstr>
      <vt:lpstr>J’ai les yeux…gris.</vt:lpstr>
      <vt:lpstr>J’ai les yeux….marron.</vt:lpstr>
      <vt:lpstr>J’ai les yeux…….verts CLAIRS</vt:lpstr>
      <vt:lpstr>J’ai les yeux…….marron FONCÉS.</vt:lpstr>
      <vt:lpstr>Writing Activity:  Hogwarts Application  Before you can be officially accepted to Hogwarts, Prof McGonagall would like you to complete the Enrollment Application with your Personal Details.     Complete the application with the missing details in French.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Forkman</dc:creator>
  <cp:lastModifiedBy>Spanish</cp:lastModifiedBy>
  <cp:revision>99</cp:revision>
  <dcterms:created xsi:type="dcterms:W3CDTF">2018-08-22T09:17:54Z</dcterms:created>
  <dcterms:modified xsi:type="dcterms:W3CDTF">2020-04-20T13:19:25Z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0x01010044E88AC4D9D74E428BEC9B538C3F3B44</vt:lpwstr>
  </property>
</Properties>
</file>