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64" r:id="rId3"/>
    <p:sldId id="274" r:id="rId4"/>
    <p:sldId id="275" r:id="rId5"/>
    <p:sldId id="278" r:id="rId6"/>
    <p:sldId id="280"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winkl" panose="020B060402020202020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B4BA"/>
    <a:srgbClr val="0175B0"/>
    <a:srgbClr val="88CCC1"/>
    <a:srgbClr val="90C7E5"/>
    <a:srgbClr val="4DB1E3"/>
    <a:srgbClr val="00639A"/>
    <a:srgbClr val="18A0DB"/>
    <a:srgbClr val="DE1E5A"/>
    <a:srgbClr val="BC0105"/>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7133" autoAdjust="0"/>
  </p:normalViewPr>
  <p:slideViewPr>
    <p:cSldViewPr snapToGrid="0" showGuides="1">
      <p:cViewPr varScale="1">
        <p:scale>
          <a:sx n="69" d="100"/>
          <a:sy n="69" d="100"/>
        </p:scale>
        <p:origin x="1184" y="4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8" Type="http://schemas.microsoft.com/office/2015/10/relationships/revisionInfo" Target="revisionInfo.xml"/><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0000FF"/>
              </a:solidFill>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1</a:t>
            </a:fld>
            <a:endParaRPr lang="en-GB"/>
          </a:p>
        </p:txBody>
      </p:sp>
    </p:spTree>
    <p:extLst>
      <p:ext uri="{BB962C8B-B14F-4D97-AF65-F5344CB8AC3E}">
        <p14:creationId xmlns:p14="http://schemas.microsoft.com/office/powerpoint/2010/main" val="2516914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0038" y="6144850"/>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1493" y="388021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298844"/>
            <a:ext cx="8220075" cy="994306"/>
          </a:xfrm>
        </p:spPr>
        <p:txBody>
          <a:bodyPr/>
          <a:lstStyle/>
          <a:p>
            <a:r>
              <a:rPr lang="en-US" sz="3600" dirty="0">
                <a:latin typeface="Twinkl"/>
                <a:cs typeface="Twinkl"/>
              </a:rPr>
              <a:t>Words Are Disappearing!</a:t>
            </a:r>
            <a:endParaRPr lang="en-GB" sz="3600" dirty="0">
              <a:latin typeface="+mn-lt"/>
            </a:endParaRPr>
          </a:p>
        </p:txBody>
      </p:sp>
      <p:sp>
        <p:nvSpPr>
          <p:cNvPr id="12" name="TextBox 11"/>
          <p:cNvSpPr txBox="1"/>
          <p:nvPr/>
        </p:nvSpPr>
        <p:spPr>
          <a:xfrm>
            <a:off x="755651" y="1157027"/>
            <a:ext cx="7632700" cy="1107996"/>
          </a:xfrm>
          <a:prstGeom prst="rect">
            <a:avLst/>
          </a:prstGeom>
          <a:noFill/>
        </p:spPr>
        <p:txBody>
          <a:bodyPr wrap="square" rtlCol="0">
            <a:spAutoFit/>
          </a:bodyPr>
          <a:lstStyle/>
          <a:p>
            <a:r>
              <a:rPr lang="en-GB" sz="1600" dirty="0">
                <a:cs typeface="Twinkl"/>
              </a:rPr>
              <a:t>The Anti-Word League is an evil and cunning group. Its mission is to stop people writing. The members of the Anti-Word League have been known to </a:t>
            </a:r>
            <a:r>
              <a:rPr lang="en-GB" dirty="0"/>
              <a:t>capture</a:t>
            </a:r>
            <a:r>
              <a:rPr lang="en-GB" sz="1600" dirty="0">
                <a:cs typeface="Twinkl"/>
              </a:rPr>
              <a:t> authors and they do not stop at that – they want to take every word from every single book. All over the world, reports of disappearing words are being made…</a:t>
            </a:r>
          </a:p>
        </p:txBody>
      </p:sp>
      <p:pic>
        <p:nvPicPr>
          <p:cNvPr id="14" name="Picture 13"/>
          <p:cNvPicPr>
            <a:picLocks noChangeAspect="1"/>
          </p:cNvPicPr>
          <p:nvPr/>
        </p:nvPicPr>
        <p:blipFill>
          <a:blip r:embed="rId2"/>
          <a:stretch>
            <a:fillRect/>
          </a:stretch>
        </p:blipFill>
        <p:spPr>
          <a:xfrm>
            <a:off x="1709680" y="2479569"/>
            <a:ext cx="5724640" cy="3572566"/>
          </a:xfrm>
          <a:prstGeom prst="rect">
            <a:avLst/>
          </a:prstGeom>
        </p:spPr>
      </p:pic>
      <p:grpSp>
        <p:nvGrpSpPr>
          <p:cNvPr id="9" name="Group 8"/>
          <p:cNvGrpSpPr/>
          <p:nvPr/>
        </p:nvGrpSpPr>
        <p:grpSpPr>
          <a:xfrm>
            <a:off x="148230" y="1157027"/>
            <a:ext cx="8529043" cy="5700973"/>
            <a:chOff x="307478" y="1157027"/>
            <a:chExt cx="8529043" cy="5700973"/>
          </a:xfrm>
        </p:grpSpPr>
        <p:pic>
          <p:nvPicPr>
            <p:cNvPr id="11" name="Picture 10"/>
            <p:cNvPicPr>
              <a:picLocks noChangeAspect="1"/>
            </p:cNvPicPr>
            <p:nvPr/>
          </p:nvPicPr>
          <p:blipFill rotWithShape="1">
            <a:blip r:embed="rId3"/>
            <a:srcRect b="4287"/>
            <a:stretch/>
          </p:blipFill>
          <p:spPr>
            <a:xfrm>
              <a:off x="307478" y="1157027"/>
              <a:ext cx="8529043" cy="5700973"/>
            </a:xfrm>
            <a:prstGeom prst="rect">
              <a:avLst/>
            </a:prstGeom>
          </p:spPr>
        </p:pic>
        <p:sp>
          <p:nvSpPr>
            <p:cNvPr id="13" name="Rectangle 12"/>
            <p:cNvSpPr/>
            <p:nvPr/>
          </p:nvSpPr>
          <p:spPr>
            <a:xfrm>
              <a:off x="1377655" y="2171392"/>
              <a:ext cx="6707888" cy="4031873"/>
            </a:xfrm>
            <a:prstGeom prst="rect">
              <a:avLst/>
            </a:prstGeom>
          </p:spPr>
          <p:txBody>
            <a:bodyPr wrap="square" numCol="1">
              <a:spAutoFit/>
            </a:bodyPr>
            <a:lstStyle/>
            <a:p>
              <a:pPr algn="just"/>
              <a:r>
                <a:rPr lang="en-US" sz="1600" dirty="0">
                  <a:cs typeface="Twinkl"/>
                </a:rPr>
                <a:t>On 1</a:t>
              </a:r>
              <a:r>
                <a:rPr lang="en-US" sz="1600" baseline="30000" dirty="0">
                  <a:cs typeface="Twinkl"/>
                </a:rPr>
                <a:t>st</a:t>
              </a:r>
              <a:r>
                <a:rPr lang="en-US" sz="1600" dirty="0">
                  <a:cs typeface="Twinkl"/>
                </a:rPr>
                <a:t> March 2019, the Yorkshire-based bookshop owner, </a:t>
              </a:r>
              <a:r>
                <a:rPr lang="en-US" sz="1600" dirty="0" err="1">
                  <a:cs typeface="Twinkl"/>
                </a:rPr>
                <a:t>Mr</a:t>
              </a:r>
              <a:r>
                <a:rPr lang="en-US" sz="1600" dirty="0">
                  <a:cs typeface="Twinkl"/>
                </a:rPr>
                <a:t> Oliver Jolly, complained to the police that some words had gone missing from his books. </a:t>
              </a:r>
              <a:r>
                <a:rPr lang="en-US" sz="1600" dirty="0" err="1">
                  <a:cs typeface="Twinkl"/>
                </a:rPr>
                <a:t>Mr</a:t>
              </a:r>
              <a:r>
                <a:rPr lang="en-US" sz="1600" dirty="0">
                  <a:cs typeface="Twinkl"/>
                </a:rPr>
                <a:t> Jolly claimed that he had checked the book – The Wild Robot –  before he sold it. </a:t>
              </a:r>
              <a:r>
                <a:rPr lang="en-US" sz="1600" dirty="0" err="1">
                  <a:cs typeface="Twinkl"/>
                </a:rPr>
                <a:t>Mr</a:t>
              </a:r>
              <a:r>
                <a:rPr lang="en-US" sz="1600" dirty="0">
                  <a:cs typeface="Twinkl"/>
                </a:rPr>
                <a:t> Jolly stated, “I always do it, I guess.” He later added, “I flick through all of the pages of books when a customer wants to buy one. I just would have spotted missing words when I sold it, but they were all there when the customer left the shop. When he brought the book back three days later, entire pages were blank – the words just weren’t there!” The police checked the copy of the book and confirmed that entire pages had several words, or in some cases all of their words missing. At the time, this was a treated as a one-off event. However, over the subsequent days, members of the public started to call the police complaining that words were disappearing from car manuals, menus and even school textbooks. Police are now very concerned that this may be an epidemic of word theft and are investigating the Anti-Word League. </a:t>
              </a:r>
            </a:p>
          </p:txBody>
        </p:sp>
        <p:sp>
          <p:nvSpPr>
            <p:cNvPr id="17" name="Rectangle 16"/>
            <p:cNvSpPr/>
            <p:nvPr/>
          </p:nvSpPr>
          <p:spPr>
            <a:xfrm>
              <a:off x="1461064" y="1349152"/>
              <a:ext cx="6541069" cy="660197"/>
            </a:xfrm>
            <a:prstGeom prst="rect">
              <a:avLst/>
            </a:prstGeom>
          </p:spPr>
          <p:txBody>
            <a:bodyPr wrap="square">
              <a:spAutoFit/>
            </a:bodyPr>
            <a:lstStyle/>
            <a:p>
              <a:pPr algn="ctr"/>
              <a:r>
                <a:rPr lang="en-US" sz="3600" b="1" dirty="0">
                  <a:cs typeface="Twinkl"/>
                </a:rPr>
                <a:t>The Daily Word</a:t>
              </a:r>
            </a:p>
          </p:txBody>
        </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2158"/>
          <a:stretch/>
        </p:blipFill>
        <p:spPr>
          <a:xfrm>
            <a:off x="1400035" y="2601891"/>
            <a:ext cx="6351652" cy="4256110"/>
          </a:xfrm>
          <a:prstGeom prst="rect">
            <a:avLst/>
          </a:prstGeom>
        </p:spPr>
      </p:pic>
      <p:sp>
        <p:nvSpPr>
          <p:cNvPr id="21" name="Title 20"/>
          <p:cNvSpPr>
            <a:spLocks noGrp="1"/>
          </p:cNvSpPr>
          <p:nvPr>
            <p:ph type="title"/>
          </p:nvPr>
        </p:nvSpPr>
        <p:spPr>
          <a:xfrm>
            <a:off x="457198" y="549275"/>
            <a:ext cx="8220075" cy="994306"/>
          </a:xfrm>
        </p:spPr>
        <p:txBody>
          <a:bodyPr/>
          <a:lstStyle/>
          <a:p>
            <a:r>
              <a:rPr lang="en-GB" sz="3600" dirty="0">
                <a:latin typeface="+mn-lt"/>
              </a:rPr>
              <a:t>The Anti-Word League</a:t>
            </a:r>
          </a:p>
        </p:txBody>
      </p:sp>
      <p:sp>
        <p:nvSpPr>
          <p:cNvPr id="6" name="TextBox 5"/>
          <p:cNvSpPr txBox="1"/>
          <p:nvPr/>
        </p:nvSpPr>
        <p:spPr>
          <a:xfrm>
            <a:off x="755651" y="1379197"/>
            <a:ext cx="7632700" cy="830997"/>
          </a:xfrm>
          <a:prstGeom prst="rect">
            <a:avLst/>
          </a:prstGeom>
          <a:noFill/>
        </p:spPr>
        <p:txBody>
          <a:bodyPr wrap="square" rtlCol="0">
            <a:spAutoFit/>
          </a:bodyPr>
          <a:lstStyle/>
          <a:p>
            <a:pPr algn="just"/>
            <a:r>
              <a:rPr lang="en-GB" sz="1600" dirty="0">
                <a:cs typeface="Twinkl"/>
              </a:rPr>
              <a:t>The Anti-Word League is a group of people. The members of the Anti-Word League are trying to take away all written words. Things we know about the members of the Anti-Word League:</a:t>
            </a:r>
            <a:endParaRPr lang="en-GB" sz="1600" dirty="0"/>
          </a:p>
        </p:txBody>
      </p:sp>
      <p:sp>
        <p:nvSpPr>
          <p:cNvPr id="2" name="Oval 1"/>
          <p:cNvSpPr/>
          <p:nvPr/>
        </p:nvSpPr>
        <p:spPr>
          <a:xfrm>
            <a:off x="626873" y="2252138"/>
            <a:ext cx="2040199" cy="2040199"/>
          </a:xfrm>
          <a:prstGeom prst="ellipse">
            <a:avLst/>
          </a:prstGeom>
          <a:solidFill>
            <a:srgbClr val="28B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They can steal words from books.</a:t>
            </a:r>
          </a:p>
        </p:txBody>
      </p:sp>
      <p:sp>
        <p:nvSpPr>
          <p:cNvPr id="10" name="Oval 9"/>
          <p:cNvSpPr/>
          <p:nvPr/>
        </p:nvSpPr>
        <p:spPr>
          <a:xfrm>
            <a:off x="4298196" y="2075007"/>
            <a:ext cx="2701867" cy="2701867"/>
          </a:xfrm>
          <a:prstGeom prst="ellipse">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They can find any book with their heightened sense of smell.</a:t>
            </a:r>
          </a:p>
        </p:txBody>
      </p:sp>
      <p:sp>
        <p:nvSpPr>
          <p:cNvPr id="11" name="Oval 10"/>
          <p:cNvSpPr/>
          <p:nvPr/>
        </p:nvSpPr>
        <p:spPr>
          <a:xfrm>
            <a:off x="6089378" y="3838837"/>
            <a:ext cx="2456671" cy="2456671"/>
          </a:xfrm>
          <a:prstGeom prst="ellipse">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They can camouflage themselves well and pretend to be other people.</a:t>
            </a:r>
          </a:p>
          <a:p>
            <a:pPr algn="ctr"/>
            <a:endParaRPr lang="en-GB" dirty="0"/>
          </a:p>
        </p:txBody>
      </p:sp>
      <p:sp>
        <p:nvSpPr>
          <p:cNvPr id="9" name="Oval 8"/>
          <p:cNvSpPr/>
          <p:nvPr/>
        </p:nvSpPr>
        <p:spPr>
          <a:xfrm>
            <a:off x="1754186" y="3537621"/>
            <a:ext cx="2813049" cy="2813049"/>
          </a:xfrm>
          <a:prstGeom prst="ellipse">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They have been known to capture authors and illustrators to stop them working.</a:t>
            </a:r>
          </a:p>
        </p:txBody>
      </p:sp>
    </p:spTree>
    <p:extLst>
      <p:ext uri="{BB962C8B-B14F-4D97-AF65-F5344CB8AC3E}">
        <p14:creationId xmlns:p14="http://schemas.microsoft.com/office/powerpoint/2010/main" val="8122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 b="10825"/>
          <a:stretch/>
        </p:blipFill>
        <p:spPr>
          <a:xfrm>
            <a:off x="755651" y="1612667"/>
            <a:ext cx="7632700" cy="5245333"/>
          </a:xfrm>
          <a:prstGeom prst="rect">
            <a:avLst/>
          </a:prstGeom>
        </p:spPr>
      </p:pic>
      <p:sp>
        <p:nvSpPr>
          <p:cNvPr id="21" name="Title 20"/>
          <p:cNvSpPr>
            <a:spLocks noGrp="1"/>
          </p:cNvSpPr>
          <p:nvPr>
            <p:ph type="title"/>
          </p:nvPr>
        </p:nvSpPr>
        <p:spPr>
          <a:xfrm>
            <a:off x="457198" y="549275"/>
            <a:ext cx="8220075" cy="994306"/>
          </a:xfrm>
        </p:spPr>
        <p:txBody>
          <a:bodyPr/>
          <a:lstStyle/>
          <a:p>
            <a:pPr algn="ctr"/>
            <a:r>
              <a:rPr lang="en-GB" sz="3200" dirty="0">
                <a:latin typeface="+mn-lt"/>
              </a:rPr>
              <a:t>What Is Being Done to Prevent the Anti-Word League? </a:t>
            </a:r>
          </a:p>
        </p:txBody>
      </p:sp>
      <p:sp>
        <p:nvSpPr>
          <p:cNvPr id="8" name="TextBox 7"/>
          <p:cNvSpPr txBox="1"/>
          <p:nvPr/>
        </p:nvSpPr>
        <p:spPr>
          <a:xfrm>
            <a:off x="1318025" y="2245319"/>
            <a:ext cx="4346175" cy="3539430"/>
          </a:xfrm>
          <a:prstGeom prst="rect">
            <a:avLst/>
          </a:prstGeom>
          <a:noFill/>
        </p:spPr>
        <p:txBody>
          <a:bodyPr wrap="square" rtlCol="0">
            <a:spAutoFit/>
          </a:bodyPr>
          <a:lstStyle/>
          <a:p>
            <a:r>
              <a:rPr lang="en-GB" sz="1600" dirty="0"/>
              <a:t>The police have launched a full investigation into the word thefts. Many famous authors and illustrators, including Cressida Cowell, </a:t>
            </a:r>
            <a:r>
              <a:rPr lang="en-GB" sz="1600" dirty="0" err="1"/>
              <a:t>Malorie</a:t>
            </a:r>
            <a:r>
              <a:rPr lang="en-GB" sz="1600" dirty="0"/>
              <a:t> Blackman and Rob </a:t>
            </a:r>
            <a:r>
              <a:rPr lang="en-GB" sz="1600" dirty="0" err="1"/>
              <a:t>Biddulph</a:t>
            </a:r>
            <a:r>
              <a:rPr lang="en-GB" sz="1600" dirty="0"/>
              <a:t> are reported to be assisting the police with the investigation. A spokesperson for the group of authors and illustrators stated, “We are very anxious.” One author went on to explain, “Our lives and our thoughts are being taken from us, as well as the magical worlds we create. Without words, there will be no magical lands in books, no medical reports to help people and no song lyrics for people to dance to. Life simply won’t be as it is today.”</a:t>
            </a:r>
          </a:p>
        </p:txBody>
      </p:sp>
      <p:sp>
        <p:nvSpPr>
          <p:cNvPr id="4" name="Oval 3"/>
          <p:cNvSpPr/>
          <p:nvPr/>
        </p:nvSpPr>
        <p:spPr>
          <a:xfrm>
            <a:off x="5664200" y="2153058"/>
            <a:ext cx="2235200" cy="2235200"/>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2767" b="10904"/>
          <a:stretch/>
        </p:blipFill>
        <p:spPr>
          <a:xfrm>
            <a:off x="5740392" y="1979885"/>
            <a:ext cx="2341569" cy="4021273"/>
          </a:xfrm>
          <a:prstGeom prst="rect">
            <a:avLst/>
          </a:prstGeom>
        </p:spPr>
      </p:pic>
    </p:spTree>
    <p:extLst>
      <p:ext uri="{BB962C8B-B14F-4D97-AF65-F5344CB8AC3E}">
        <p14:creationId xmlns:p14="http://schemas.microsoft.com/office/powerpoint/2010/main" val="29487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08179"/>
            <a:ext cx="8220075" cy="994306"/>
          </a:xfrm>
        </p:spPr>
        <p:txBody>
          <a:bodyPr/>
          <a:lstStyle/>
          <a:p>
            <a:r>
              <a:rPr lang="en-GB" sz="3600" dirty="0">
                <a:latin typeface="+mn-lt"/>
              </a:rPr>
              <a:t>Can You Become a Detective?</a:t>
            </a:r>
          </a:p>
        </p:txBody>
      </p:sp>
      <p:sp>
        <p:nvSpPr>
          <p:cNvPr id="8" name="TextBox 7"/>
          <p:cNvSpPr txBox="1"/>
          <p:nvPr/>
        </p:nvSpPr>
        <p:spPr>
          <a:xfrm>
            <a:off x="755650" y="1440841"/>
            <a:ext cx="7632700" cy="646331"/>
          </a:xfrm>
          <a:prstGeom prst="rect">
            <a:avLst/>
          </a:prstGeom>
          <a:noFill/>
        </p:spPr>
        <p:txBody>
          <a:bodyPr wrap="square" rtlCol="0">
            <a:spAutoFit/>
          </a:bodyPr>
          <a:lstStyle/>
          <a:p>
            <a:pPr algn="just"/>
            <a:r>
              <a:rPr lang="en-GB" dirty="0"/>
              <a:t>We need your help for the Anti-Word League investigation. You are going to take on the role of a detective, working to stop the Anti-Word League. </a:t>
            </a:r>
          </a:p>
        </p:txBody>
      </p:sp>
      <p:sp>
        <p:nvSpPr>
          <p:cNvPr id="9" name="TextBox 8"/>
          <p:cNvSpPr txBox="1"/>
          <p:nvPr/>
        </p:nvSpPr>
        <p:spPr>
          <a:xfrm>
            <a:off x="755650" y="3104727"/>
            <a:ext cx="7632700" cy="2434101"/>
          </a:xfrm>
          <a:prstGeom prst="rect">
            <a:avLst/>
          </a:prstGeom>
          <a:solidFill>
            <a:schemeClr val="bg1"/>
          </a:solidFill>
          <a:ln w="38100">
            <a:solidFill>
              <a:srgbClr val="0175B0"/>
            </a:solidFill>
          </a:ln>
        </p:spPr>
        <p:txBody>
          <a:bodyPr wrap="square" lIns="108000" tIns="108000" rIns="108000" bIns="108000" rtlCol="0">
            <a:spAutoFit/>
          </a:bodyPr>
          <a:lstStyle/>
          <a:p>
            <a:r>
              <a:rPr lang="en-GB" dirty="0"/>
              <a:t>Explain who the Anti-Word League is.</a:t>
            </a:r>
          </a:p>
          <a:p>
            <a:r>
              <a:rPr lang="en-GB" dirty="0"/>
              <a:t>Say why the Anti-Word League may be stealing words.</a:t>
            </a:r>
          </a:p>
          <a:p>
            <a:r>
              <a:rPr lang="en-GB" dirty="0"/>
              <a:t>Tell the public why the Anti-Word League is a danger.</a:t>
            </a:r>
          </a:p>
          <a:p>
            <a:r>
              <a:rPr lang="en-GB" dirty="0"/>
              <a:t>State what the Anti-Word League could do if it is </a:t>
            </a:r>
            <a:br>
              <a:rPr lang="en-GB" dirty="0"/>
            </a:br>
            <a:r>
              <a:rPr lang="en-GB" dirty="0"/>
              <a:t>not stopped.</a:t>
            </a:r>
          </a:p>
          <a:p>
            <a:r>
              <a:rPr lang="en-GB" dirty="0"/>
              <a:t>Describe the appearance of the Anti-Word League.</a:t>
            </a:r>
          </a:p>
          <a:p>
            <a:r>
              <a:rPr lang="en-GB" dirty="0"/>
              <a:t>State what the reward is for finding the </a:t>
            </a:r>
            <a:br>
              <a:rPr lang="en-GB" dirty="0"/>
            </a:br>
            <a:r>
              <a:rPr lang="en-GB" dirty="0"/>
              <a:t>Anti-Word League.</a:t>
            </a:r>
          </a:p>
        </p:txBody>
      </p:sp>
      <p:sp>
        <p:nvSpPr>
          <p:cNvPr id="11" name="TextBox 10"/>
          <p:cNvSpPr txBox="1"/>
          <p:nvPr/>
        </p:nvSpPr>
        <p:spPr>
          <a:xfrm>
            <a:off x="755650" y="2194282"/>
            <a:ext cx="7632700" cy="646331"/>
          </a:xfrm>
          <a:prstGeom prst="rect">
            <a:avLst/>
          </a:prstGeom>
          <a:noFill/>
        </p:spPr>
        <p:txBody>
          <a:bodyPr wrap="square" rtlCol="0">
            <a:spAutoFit/>
          </a:bodyPr>
          <a:lstStyle/>
          <a:p>
            <a:pPr algn="just"/>
            <a:r>
              <a:rPr lang="en-GB" dirty="0"/>
              <a:t>You will need to write a </a:t>
            </a:r>
            <a:r>
              <a:rPr lang="en-GB" dirty="0" smtClean="0"/>
              <a:t>report</a:t>
            </a:r>
            <a:r>
              <a:rPr lang="en-GB" dirty="0" smtClean="0"/>
              <a:t> </a:t>
            </a:r>
            <a:r>
              <a:rPr lang="en-GB" dirty="0"/>
              <a:t>for the police about the Anti-Word League and </a:t>
            </a:r>
            <a:r>
              <a:rPr lang="en-GB" b="1" dirty="0"/>
              <a:t>include the following</a:t>
            </a:r>
            <a:r>
              <a:rPr lang="en-GB" dirty="0"/>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 r="44886"/>
          <a:stretch/>
        </p:blipFill>
        <p:spPr>
          <a:xfrm>
            <a:off x="6070148" y="3429000"/>
            <a:ext cx="3073852" cy="3170657"/>
          </a:xfrm>
          <a:prstGeom prst="rect">
            <a:avLst/>
          </a:prstGeom>
        </p:spPr>
      </p:pic>
    </p:spTree>
    <p:extLst>
      <p:ext uri="{BB962C8B-B14F-4D97-AF65-F5344CB8AC3E}">
        <p14:creationId xmlns:p14="http://schemas.microsoft.com/office/powerpoint/2010/main" val="35594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08179"/>
            <a:ext cx="8220075" cy="994306"/>
          </a:xfrm>
        </p:spPr>
        <p:txBody>
          <a:bodyPr/>
          <a:lstStyle/>
          <a:p>
            <a:r>
              <a:rPr lang="en-GB" sz="3600" dirty="0">
                <a:latin typeface="+mn-lt"/>
              </a:rPr>
              <a:t>Write Your Interview Notes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972" y="1502484"/>
            <a:ext cx="3336056" cy="4717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948000" y="1666267"/>
            <a:ext cx="1510472" cy="495108"/>
          </a:xfrm>
          <a:prstGeom prst="rect">
            <a:avLst/>
          </a:prstGeom>
          <a:noFill/>
        </p:spPr>
        <p:txBody>
          <a:bodyPr wrap="square" lIns="108000" tIns="108000" rIns="108000" bIns="108000" rtlCol="0">
            <a:spAutoFit/>
          </a:bodyPr>
          <a:lstStyle/>
          <a:p>
            <a:pPr marL="0" lvl="1" algn="ctr"/>
            <a:r>
              <a:rPr lang="en-GB" b="1" dirty="0"/>
              <a:t>Facts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679021" y="2191251"/>
            <a:ext cx="1224951" cy="2678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6240028" y="4058953"/>
            <a:ext cx="1141068" cy="249470"/>
          </a:xfrm>
          <a:prstGeom prst="rect">
            <a:avLst/>
          </a:prstGeom>
        </p:spPr>
      </p:pic>
      <p:sp>
        <p:nvSpPr>
          <p:cNvPr id="9" name="TextBox 8"/>
          <p:cNvSpPr txBox="1"/>
          <p:nvPr/>
        </p:nvSpPr>
        <p:spPr>
          <a:xfrm>
            <a:off x="6607239" y="2904447"/>
            <a:ext cx="1702822" cy="1049106"/>
          </a:xfrm>
          <a:prstGeom prst="rect">
            <a:avLst/>
          </a:prstGeom>
          <a:noFill/>
        </p:spPr>
        <p:txBody>
          <a:bodyPr wrap="square" lIns="108000" tIns="108000" rIns="108000" bIns="108000" rtlCol="0">
            <a:spAutoFit/>
          </a:bodyPr>
          <a:lstStyle/>
          <a:p>
            <a:pPr marL="0" lvl="1" algn="ctr"/>
            <a:r>
              <a:rPr lang="en-GB" b="1" dirty="0"/>
              <a:t>Description of what they look like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98072" y="5130522"/>
            <a:ext cx="1224980" cy="267816"/>
          </a:xfrm>
          <a:prstGeom prst="rect">
            <a:avLst/>
          </a:prstGeom>
        </p:spPr>
      </p:pic>
      <p:sp>
        <p:nvSpPr>
          <p:cNvPr id="11" name="TextBox 10"/>
          <p:cNvSpPr txBox="1"/>
          <p:nvPr/>
        </p:nvSpPr>
        <p:spPr>
          <a:xfrm>
            <a:off x="6613568" y="5320718"/>
            <a:ext cx="1702822" cy="772107"/>
          </a:xfrm>
          <a:prstGeom prst="rect">
            <a:avLst/>
          </a:prstGeom>
          <a:noFill/>
        </p:spPr>
        <p:txBody>
          <a:bodyPr wrap="square" lIns="108000" tIns="108000" rIns="108000" bIns="108000" rtlCol="0">
            <a:spAutoFit/>
          </a:bodyPr>
          <a:lstStyle/>
          <a:p>
            <a:pPr marL="0" lvl="1" algn="ctr"/>
            <a:r>
              <a:rPr lang="en-GB" b="1" dirty="0"/>
              <a:t>Reward information</a:t>
            </a:r>
          </a:p>
        </p:txBody>
      </p:sp>
      <p:sp>
        <p:nvSpPr>
          <p:cNvPr id="12" name="TextBox 11"/>
          <p:cNvSpPr txBox="1"/>
          <p:nvPr/>
        </p:nvSpPr>
        <p:spPr>
          <a:xfrm>
            <a:off x="808923" y="3736886"/>
            <a:ext cx="1510472" cy="772107"/>
          </a:xfrm>
          <a:prstGeom prst="rect">
            <a:avLst/>
          </a:prstGeom>
          <a:noFill/>
        </p:spPr>
        <p:txBody>
          <a:bodyPr wrap="square" lIns="108000" tIns="108000" rIns="108000" bIns="108000" rtlCol="0">
            <a:spAutoFit/>
          </a:bodyPr>
          <a:lstStyle/>
          <a:p>
            <a:pPr marL="0" lvl="1" algn="ctr"/>
            <a:r>
              <a:rPr lang="en-GB" b="1" dirty="0"/>
              <a:t>Main Information</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99509">
            <a:off x="1686593" y="3111200"/>
            <a:ext cx="1265604" cy="27669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37911" flipV="1">
            <a:off x="1722589" y="4782942"/>
            <a:ext cx="1265614" cy="2767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21629">
            <a:off x="2132093" y="3891765"/>
            <a:ext cx="1265604" cy="276698"/>
          </a:xfrm>
          <a:prstGeom prst="rect">
            <a:avLst/>
          </a:prstGeom>
        </p:spPr>
      </p:pic>
    </p:spTree>
    <p:extLst>
      <p:ext uri="{BB962C8B-B14F-4D97-AF65-F5344CB8AC3E}">
        <p14:creationId xmlns:p14="http://schemas.microsoft.com/office/powerpoint/2010/main" val="327011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328</TotalTime>
  <Words>633</Words>
  <Application>Microsoft Office PowerPoint</Application>
  <PresentationFormat>On-screen Show (4:3)</PresentationFormat>
  <Paragraphs>27</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Twinkl</vt:lpstr>
      <vt:lpstr>Office Theme</vt:lpstr>
      <vt:lpstr>PowerPoint Presentation</vt:lpstr>
      <vt:lpstr>Words Are Disappearing!</vt:lpstr>
      <vt:lpstr>The Anti-Word League</vt:lpstr>
      <vt:lpstr>What Is Being Done to Prevent the Anti-Word League? </vt:lpstr>
      <vt:lpstr>Can You Become a Detective?</vt:lpstr>
      <vt:lpstr>Write Your Interview Notes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Monteith</dc:creator>
  <cp:lastModifiedBy>Fiona Gaw</cp:lastModifiedBy>
  <cp:revision>32</cp:revision>
  <dcterms:created xsi:type="dcterms:W3CDTF">2019-02-21T13:35:12Z</dcterms:created>
  <dcterms:modified xsi:type="dcterms:W3CDTF">2021-02-28T00:52:20Z</dcterms:modified>
</cp:coreProperties>
</file>