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9"/>
  </p:notesMasterIdLst>
  <p:handoutMasterIdLst>
    <p:handoutMasterId r:id="rId20"/>
  </p:handoutMasterIdLst>
  <p:sldIdLst>
    <p:sldId id="310" r:id="rId2"/>
    <p:sldId id="258" r:id="rId3"/>
    <p:sldId id="264" r:id="rId4"/>
    <p:sldId id="302" r:id="rId5"/>
    <p:sldId id="304" r:id="rId6"/>
    <p:sldId id="306" r:id="rId7"/>
    <p:sldId id="308" r:id="rId8"/>
    <p:sldId id="322" r:id="rId9"/>
    <p:sldId id="312" r:id="rId10"/>
    <p:sldId id="313" r:id="rId11"/>
    <p:sldId id="323" r:id="rId12"/>
    <p:sldId id="314" r:id="rId13"/>
    <p:sldId id="315" r:id="rId14"/>
    <p:sldId id="321" r:id="rId15"/>
    <p:sldId id="324" r:id="rId16"/>
    <p:sldId id="277" r:id="rId17"/>
    <p:sldId id="267" r:id="rId18"/>
  </p:sldIdLst>
  <p:sldSz cx="9144000" cy="6858000" type="screen4x3"/>
  <p:notesSz cx="6858000" cy="9144000"/>
  <p:embeddedFontLst>
    <p:embeddedFont>
      <p:font typeface="Calibri" panose="020F0502020204030204" pitchFamily="34" charset="0"/>
      <p:regular r:id="rId21"/>
      <p:bold r:id="rId22"/>
      <p:italic r:id="rId23"/>
      <p:boldItalic r:id="rId24"/>
    </p:embeddedFont>
    <p:embeddedFont>
      <p:font typeface="Twinkl" pitchFamily="2" charset="0"/>
      <p:regular r:id="rId25"/>
      <p:bold r:id="rId26"/>
    </p:embeddedFont>
    <p:embeddedFont>
      <p:font typeface="Roboto" panose="02000000000000000000" pitchFamily="2"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 uri="http://customooxmlschemas.google.com/">
      <go:slidesCustomData xmlns="" xmlns:p15="http://schemas.microsoft.com/office/powerpoint/2012/main" xmlns:go="http://customooxmlschemas.google.com/" roundtripDataSignature="AMtx7mizDdgDP3Nkx4ucdgbaUDw/gkIruw==" r:id="rId37"/>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6B0"/>
    <a:srgbClr val="000000"/>
    <a:srgbClr val="4D5A46"/>
    <a:srgbClr val="63755B"/>
    <a:srgbClr val="E94E13"/>
    <a:srgbClr val="689429"/>
    <a:srgbClr val="2E3B44"/>
    <a:srgbClr val="32404A"/>
    <a:srgbClr val="32404B"/>
    <a:srgbClr val="F082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675" autoAdjust="0"/>
    <p:restoredTop sz="94660"/>
  </p:normalViewPr>
  <p:slideViewPr>
    <p:cSldViewPr snapToGrid="0" showGuides="1">
      <p:cViewPr varScale="1">
        <p:scale>
          <a:sx n="161" d="100"/>
          <a:sy n="161" d="100"/>
        </p:scale>
        <p:origin x="1613" y="101"/>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fntdata"/><Relationship Id="rId42"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font" Target="fonts/font9.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17/12/2020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17/12/2020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curriculum-for-excellence-second-social-studies-people-place-and-environment-countries-and-continents/europe-countries-and-continents-people-place-and-environment-social-studies-second-scotland-cfe/scotland-europe-countries-and-continents-people-place-and-environment-social-studies-second-scotland-cfe"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curriculum-for-excellence-second-social-studies-people-place-and-environment-countries-and-continents/europe-countries-and-continents-people-place-and-environment-social-studies-second-scotland-cfe/scotland-europe-countries-and-continents-people-place-and-environment-social-studies-second-scotland-cfe"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5" name="Rectangle 4">
            <a:hlinkClick r:id="rId4"/>
            <a:extLst>
              <a:ext uri="{FF2B5EF4-FFF2-40B4-BE49-F238E27FC236}">
                <a16:creationId xmlns:a16="http://schemas.microsoft.com/office/drawing/2014/main" id="{23E98500-68F2-488A-930F-8F8F8CFC0A86}"/>
              </a:ext>
            </a:extLst>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3.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jpe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jpeg"/></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www.rspb.org.uk/birds-and-wildlife/wildlife-guides/bird-a-z/tawny-owl/" TargetMode="External"/><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www.rspb.org.uk/get-involved/activities/birdwatch/" TargetMode="External"/><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jpe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jpe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E4C1AC1-FFCE-44EE-A43B-8D2A933A25C3}"/>
              </a:ext>
            </a:extLst>
          </p:cNvPr>
          <p:cNvSpPr>
            <a:spLocks noGrp="1"/>
          </p:cNvSpPr>
          <p:nvPr/>
        </p:nvSpPr>
        <p:spPr>
          <a:xfrm>
            <a:off x="736600" y="2005461"/>
            <a:ext cx="7651750" cy="2154349"/>
          </a:xfrm>
          <a:prstGeom prst="rect">
            <a:avLst/>
          </a:prstGeom>
          <a:solidFill>
            <a:schemeClr val="bg1"/>
          </a:solidFill>
          <a:ln w="25400">
            <a:solidFill>
              <a:srgbClr val="0076B0"/>
            </a:solid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r>
              <a:rPr lang="en-GB" sz="1600" b="0" dirty="0">
                <a:solidFill>
                  <a:schemeClr val="tx1"/>
                </a:solidFill>
                <a:latin typeface="Roboto" panose="02000000000000000000" pitchFamily="2" charset="0"/>
                <a:ea typeface="Roboto" panose="02000000000000000000" pitchFamily="2" charset="0"/>
              </a:rPr>
              <a:t>We hope you find the information on our website and resources useful. This resource contains links to external websites. Please be aware that the inclusion of any link in this resource should not be taken as an endorsement of any kind by </a:t>
            </a:r>
            <a:r>
              <a:rPr lang="en-GB" sz="1600" b="0" dirty="0" err="1">
                <a:solidFill>
                  <a:schemeClr val="tx1"/>
                </a:solidFill>
                <a:latin typeface="Roboto" panose="02000000000000000000" pitchFamily="2" charset="0"/>
                <a:ea typeface="Roboto" panose="02000000000000000000" pitchFamily="2" charset="0"/>
              </a:rPr>
              <a:t>Twinkl</a:t>
            </a:r>
            <a:r>
              <a:rPr lang="en-GB" sz="1600" b="0" dirty="0">
                <a:solidFill>
                  <a:schemeClr val="tx1"/>
                </a:solidFill>
                <a:latin typeface="Roboto" panose="02000000000000000000" pitchFamily="2" charset="0"/>
                <a:ea typeface="Roboto" panose="02000000000000000000" pitchFamily="2" charset="0"/>
              </a:rPr>
              <a:t> of the linked website or any association with its operators. You should also be aware that we have no control over the availability of the linked pages. If the link is not working, please let us know by contacting </a:t>
            </a:r>
            <a:r>
              <a:rPr lang="en-GB" sz="1600" b="0" dirty="0" err="1">
                <a:solidFill>
                  <a:schemeClr val="tx1"/>
                </a:solidFill>
                <a:latin typeface="Roboto" panose="02000000000000000000" pitchFamily="2" charset="0"/>
                <a:ea typeface="Roboto" panose="02000000000000000000" pitchFamily="2" charset="0"/>
              </a:rPr>
              <a:t>TwinklCares</a:t>
            </a:r>
            <a:r>
              <a:rPr lang="en-GB" sz="1600" b="0" dirty="0">
                <a:solidFill>
                  <a:schemeClr val="tx1"/>
                </a:solidFill>
                <a:latin typeface="Roboto" panose="02000000000000000000" pitchFamily="2" charset="0"/>
                <a:ea typeface="Roboto" panose="02000000000000000000" pitchFamily="2" charset="0"/>
              </a:rPr>
              <a:t> and we will try to fix it although we can assume no responsibility if this is the case. We are not responsible for the content of external sites.</a:t>
            </a:r>
          </a:p>
        </p:txBody>
      </p:sp>
    </p:spTree>
    <p:extLst>
      <p:ext uri="{BB962C8B-B14F-4D97-AF65-F5344CB8AC3E}">
        <p14:creationId xmlns:p14="http://schemas.microsoft.com/office/powerpoint/2010/main" val="4291181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C88064-0DFE-4FC4-BEA0-69C8ECED2A6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5650" y="1558744"/>
            <a:ext cx="7632700" cy="4534081"/>
          </a:xfrm>
          <a:prstGeom prst="rect">
            <a:avLst/>
          </a:prstGeom>
        </p:spPr>
      </p:pic>
      <p:sp>
        <p:nvSpPr>
          <p:cNvPr id="4" name="Rectangle 3">
            <a:extLst>
              <a:ext uri="{FF2B5EF4-FFF2-40B4-BE49-F238E27FC236}">
                <a16:creationId xmlns:a16="http://schemas.microsoft.com/office/drawing/2014/main" id="{592617F9-4018-42EB-8143-DC96521184FE}"/>
              </a:ext>
            </a:extLst>
          </p:cNvPr>
          <p:cNvSpPr/>
          <p:nvPr/>
        </p:nvSpPr>
        <p:spPr>
          <a:xfrm>
            <a:off x="713000" y="765175"/>
            <a:ext cx="7675350" cy="400110"/>
          </a:xfrm>
          <a:prstGeom prst="rect">
            <a:avLst/>
          </a:prstGeom>
        </p:spPr>
        <p:txBody>
          <a:bodyPr wrap="square">
            <a:spAutoFit/>
          </a:bodyPr>
          <a:lstStyle/>
          <a:p>
            <a:pPr algn="ctr"/>
            <a:r>
              <a:rPr lang="en-GB" sz="2000" dirty="0"/>
              <a:t>Do you know the opposite of nocturnal?</a:t>
            </a:r>
          </a:p>
        </p:txBody>
      </p:sp>
      <p:grpSp>
        <p:nvGrpSpPr>
          <p:cNvPr id="10" name="Group 9">
            <a:extLst>
              <a:ext uri="{FF2B5EF4-FFF2-40B4-BE49-F238E27FC236}">
                <a16:creationId xmlns:a16="http://schemas.microsoft.com/office/drawing/2014/main" id="{AAC4D6F2-6448-4745-AC8C-C869D86B3D90}"/>
              </a:ext>
            </a:extLst>
          </p:cNvPr>
          <p:cNvGrpSpPr/>
          <p:nvPr/>
        </p:nvGrpSpPr>
        <p:grpSpPr>
          <a:xfrm>
            <a:off x="-3781227" y="-973580"/>
            <a:ext cx="4079266" cy="2138865"/>
            <a:chOff x="2705298" y="2007042"/>
            <a:chExt cx="4079266" cy="2138865"/>
          </a:xfrm>
        </p:grpSpPr>
        <p:sp>
          <p:nvSpPr>
            <p:cNvPr id="8" name="Rectangle 7">
              <a:extLst>
                <a:ext uri="{FF2B5EF4-FFF2-40B4-BE49-F238E27FC236}">
                  <a16:creationId xmlns:a16="http://schemas.microsoft.com/office/drawing/2014/main" id="{F025660B-CCA5-4C42-B2C9-4F8554C99D09}"/>
                </a:ext>
              </a:extLst>
            </p:cNvPr>
            <p:cNvSpPr/>
            <p:nvPr/>
          </p:nvSpPr>
          <p:spPr>
            <a:xfrm>
              <a:off x="3162464" y="3373800"/>
              <a:ext cx="3096201" cy="772107"/>
            </a:xfrm>
            <a:prstGeom prst="rect">
              <a:avLst/>
            </a:prstGeom>
            <a:solidFill>
              <a:srgbClr val="0076B0"/>
            </a:solidFill>
          </p:spPr>
          <p:txBody>
            <a:bodyPr wrap="square" lIns="108000" tIns="108000" rIns="108000" bIns="108000">
              <a:spAutoFit/>
            </a:bodyPr>
            <a:lstStyle/>
            <a:p>
              <a:pPr algn="ctr"/>
              <a:r>
                <a:rPr lang="en-GB" dirty="0">
                  <a:solidFill>
                    <a:schemeClr val="bg1"/>
                  </a:solidFill>
                  <a:latin typeface="Twinkl" pitchFamily="2" charset="0"/>
                </a:rPr>
                <a:t>diurnal means to be active during the day like us!</a:t>
              </a:r>
            </a:p>
          </p:txBody>
        </p:sp>
        <p:pic>
          <p:nvPicPr>
            <p:cNvPr id="7" name="Picture 6">
              <a:extLst>
                <a:ext uri="{FF2B5EF4-FFF2-40B4-BE49-F238E27FC236}">
                  <a16:creationId xmlns:a16="http://schemas.microsoft.com/office/drawing/2014/main" id="{41A7034E-62E1-43BE-BE69-C04871953B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05298" y="2007042"/>
              <a:ext cx="4079266" cy="1485454"/>
            </a:xfrm>
            <a:prstGeom prst="rect">
              <a:avLst/>
            </a:prstGeom>
          </p:spPr>
        </p:pic>
        <p:sp>
          <p:nvSpPr>
            <p:cNvPr id="9" name="Rectangle 8">
              <a:extLst>
                <a:ext uri="{FF2B5EF4-FFF2-40B4-BE49-F238E27FC236}">
                  <a16:creationId xmlns:a16="http://schemas.microsoft.com/office/drawing/2014/main" id="{8A5EB92F-C37A-480D-9F6F-8F48D8A727E2}"/>
                </a:ext>
              </a:extLst>
            </p:cNvPr>
            <p:cNvSpPr/>
            <p:nvPr/>
          </p:nvSpPr>
          <p:spPr>
            <a:xfrm>
              <a:off x="4657282" y="3373800"/>
              <a:ext cx="208464" cy="165354"/>
            </a:xfrm>
            <a:prstGeom prst="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ectangle 10">
            <a:extLst>
              <a:ext uri="{FF2B5EF4-FFF2-40B4-BE49-F238E27FC236}">
                <a16:creationId xmlns:a16="http://schemas.microsoft.com/office/drawing/2014/main" id="{DFA3E54F-3292-4E48-A291-6DE321369546}"/>
              </a:ext>
            </a:extLst>
          </p:cNvPr>
          <p:cNvSpPr/>
          <p:nvPr/>
        </p:nvSpPr>
        <p:spPr>
          <a:xfrm>
            <a:off x="2313200" y="739775"/>
            <a:ext cx="4554325" cy="707886"/>
          </a:xfrm>
          <a:prstGeom prst="rect">
            <a:avLst/>
          </a:prstGeom>
        </p:spPr>
        <p:txBody>
          <a:bodyPr wrap="square">
            <a:spAutoFit/>
          </a:bodyPr>
          <a:lstStyle/>
          <a:p>
            <a:pPr algn="ctr"/>
            <a:r>
              <a:rPr lang="en-GB" sz="2000" dirty="0"/>
              <a:t>What do you call an animal that is mainly active at dawn and dusk? </a:t>
            </a:r>
          </a:p>
        </p:txBody>
      </p:sp>
      <p:grpSp>
        <p:nvGrpSpPr>
          <p:cNvPr id="12" name="Group 11">
            <a:extLst>
              <a:ext uri="{FF2B5EF4-FFF2-40B4-BE49-F238E27FC236}">
                <a16:creationId xmlns:a16="http://schemas.microsoft.com/office/drawing/2014/main" id="{B98EA243-A27F-4905-8CBC-51745027CB1E}"/>
              </a:ext>
            </a:extLst>
          </p:cNvPr>
          <p:cNvGrpSpPr/>
          <p:nvPr/>
        </p:nvGrpSpPr>
        <p:grpSpPr>
          <a:xfrm>
            <a:off x="-3781227" y="-973580"/>
            <a:ext cx="4079266" cy="1892644"/>
            <a:chOff x="2705298" y="2007042"/>
            <a:chExt cx="4079266" cy="1892644"/>
          </a:xfrm>
        </p:grpSpPr>
        <p:sp>
          <p:nvSpPr>
            <p:cNvPr id="13" name="Rectangle 12">
              <a:extLst>
                <a:ext uri="{FF2B5EF4-FFF2-40B4-BE49-F238E27FC236}">
                  <a16:creationId xmlns:a16="http://schemas.microsoft.com/office/drawing/2014/main" id="{631A8887-E878-4AC1-B273-C25107BC5B94}"/>
                </a:ext>
              </a:extLst>
            </p:cNvPr>
            <p:cNvSpPr/>
            <p:nvPr/>
          </p:nvSpPr>
          <p:spPr>
            <a:xfrm>
              <a:off x="3838740" y="3373800"/>
              <a:ext cx="1828636" cy="525886"/>
            </a:xfrm>
            <a:prstGeom prst="rect">
              <a:avLst/>
            </a:prstGeom>
            <a:solidFill>
              <a:srgbClr val="0076B0"/>
            </a:solidFill>
          </p:spPr>
          <p:txBody>
            <a:bodyPr wrap="square" lIns="108000" tIns="108000" rIns="108000" bIns="108000">
              <a:spAutoFit/>
            </a:bodyPr>
            <a:lstStyle/>
            <a:p>
              <a:pPr algn="ctr"/>
              <a:r>
                <a:rPr lang="en-GB" sz="2000" dirty="0">
                  <a:solidFill>
                    <a:schemeClr val="bg1"/>
                  </a:solidFill>
                  <a:latin typeface="Twinkl" pitchFamily="2" charset="0"/>
                </a:rPr>
                <a:t>crepuscular</a:t>
              </a:r>
            </a:p>
          </p:txBody>
        </p:sp>
        <p:pic>
          <p:nvPicPr>
            <p:cNvPr id="14" name="Picture 13">
              <a:extLst>
                <a:ext uri="{FF2B5EF4-FFF2-40B4-BE49-F238E27FC236}">
                  <a16:creationId xmlns:a16="http://schemas.microsoft.com/office/drawing/2014/main" id="{FE8DF9BA-A58C-4FAF-B4FB-E0FCEB042A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05298" y="2007042"/>
              <a:ext cx="4079266" cy="1485454"/>
            </a:xfrm>
            <a:prstGeom prst="rect">
              <a:avLst/>
            </a:prstGeom>
          </p:spPr>
        </p:pic>
        <p:sp>
          <p:nvSpPr>
            <p:cNvPr id="15" name="Rectangle 14">
              <a:extLst>
                <a:ext uri="{FF2B5EF4-FFF2-40B4-BE49-F238E27FC236}">
                  <a16:creationId xmlns:a16="http://schemas.microsoft.com/office/drawing/2014/main" id="{4B72290F-2A23-4EB9-83EB-3F0BE9C286D4}"/>
                </a:ext>
              </a:extLst>
            </p:cNvPr>
            <p:cNvSpPr/>
            <p:nvPr/>
          </p:nvSpPr>
          <p:spPr>
            <a:xfrm>
              <a:off x="4657282" y="3373800"/>
              <a:ext cx="208464" cy="165354"/>
            </a:xfrm>
            <a:prstGeom prst="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Rectangle 20">
            <a:extLst>
              <a:ext uri="{FF2B5EF4-FFF2-40B4-BE49-F238E27FC236}">
                <a16:creationId xmlns:a16="http://schemas.microsoft.com/office/drawing/2014/main" id="{F7A40B97-5E60-45DB-AAEE-6A1B0D972D20}"/>
              </a:ext>
            </a:extLst>
          </p:cNvPr>
          <p:cNvSpPr/>
          <p:nvPr/>
        </p:nvSpPr>
        <p:spPr>
          <a:xfrm>
            <a:off x="2000895" y="3056925"/>
            <a:ext cx="5099560" cy="1049106"/>
          </a:xfrm>
          <a:prstGeom prst="rect">
            <a:avLst/>
          </a:prstGeom>
          <a:solidFill>
            <a:srgbClr val="0076B0"/>
          </a:solidFill>
        </p:spPr>
        <p:txBody>
          <a:bodyPr wrap="square" lIns="108000" tIns="108000" rIns="108000" bIns="108000">
            <a:spAutoFit/>
          </a:bodyPr>
          <a:lstStyle/>
          <a:p>
            <a:pPr algn="ctr"/>
            <a:r>
              <a:rPr lang="en-GB" dirty="0">
                <a:solidFill>
                  <a:schemeClr val="bg1"/>
                </a:solidFill>
                <a:latin typeface="Twinkl" pitchFamily="2" charset="0"/>
              </a:rPr>
              <a:t>Nocturnal animals often have excellent hearing, </a:t>
            </a:r>
            <a:br>
              <a:rPr lang="en-GB" dirty="0">
                <a:solidFill>
                  <a:schemeClr val="bg1"/>
                </a:solidFill>
                <a:latin typeface="Twinkl" pitchFamily="2" charset="0"/>
              </a:rPr>
            </a:br>
            <a:r>
              <a:rPr lang="en-GB" dirty="0">
                <a:solidFill>
                  <a:schemeClr val="bg1"/>
                </a:solidFill>
                <a:latin typeface="Twinkl" pitchFamily="2" charset="0"/>
              </a:rPr>
              <a:t>smell and modified eyesight to give them an </a:t>
            </a:r>
            <a:br>
              <a:rPr lang="en-GB" dirty="0">
                <a:solidFill>
                  <a:schemeClr val="bg1"/>
                </a:solidFill>
                <a:latin typeface="Twinkl" pitchFamily="2" charset="0"/>
              </a:rPr>
            </a:br>
            <a:r>
              <a:rPr lang="en-GB" dirty="0">
                <a:solidFill>
                  <a:schemeClr val="bg1"/>
                </a:solidFill>
                <a:latin typeface="Twinkl" pitchFamily="2" charset="0"/>
              </a:rPr>
              <a:t>advantage during the hours of darkness.</a:t>
            </a:r>
          </a:p>
        </p:txBody>
      </p:sp>
    </p:spTree>
    <p:extLst>
      <p:ext uri="{BB962C8B-B14F-4D97-AF65-F5344CB8AC3E}">
        <p14:creationId xmlns:p14="http://schemas.microsoft.com/office/powerpoint/2010/main" val="413862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1.38889E-6 1.11111E-6 L 0.69045 0.46389 " pathEditMode="relative" rAng="0" ptsTypes="AA">
                                      <p:cBhvr>
                                        <p:cTn id="11" dur="3500" fill="hold"/>
                                        <p:tgtEl>
                                          <p:spTgt spid="10"/>
                                        </p:tgtEl>
                                        <p:attrNameLst>
                                          <p:attrName>ppt_x</p:attrName>
                                          <p:attrName>ppt_y</p:attrName>
                                        </p:attrNameLst>
                                      </p:cBhvr>
                                      <p:rCtr x="34514" y="23194"/>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0.69045 0.46389 L 1.38733 -0.05833 " pathEditMode="relative" rAng="0" ptsTypes="AA">
                                      <p:cBhvr>
                                        <p:cTn id="15" dur="3500" fill="hold"/>
                                        <p:tgtEl>
                                          <p:spTgt spid="10"/>
                                        </p:tgtEl>
                                        <p:attrNameLst>
                                          <p:attrName>ppt_x</p:attrName>
                                          <p:attrName>ppt_y</p:attrName>
                                        </p:attrNameLst>
                                      </p:cBhvr>
                                      <p:rCtr x="34844" y="-26111"/>
                                    </p:animMotion>
                                  </p:childTnLst>
                                </p:cTn>
                              </p:par>
                            </p:childTnLst>
                          </p:cTn>
                        </p:par>
                        <p:par>
                          <p:cTn id="16" fill="hold">
                            <p:stCondLst>
                              <p:cond delay="3500"/>
                            </p:stCondLst>
                            <p:childTnLst>
                              <p:par>
                                <p:cTn id="17" presetID="1" presetClass="exit" presetSubtype="0" fill="hold" grpId="1" nodeType="after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1.38889E-6 -4.81481E-6 L 0.69045 0.46389 " pathEditMode="relative" rAng="0" ptsTypes="AA">
                                      <p:cBhvr>
                                        <p:cTn id="25" dur="3500" fill="hold"/>
                                        <p:tgtEl>
                                          <p:spTgt spid="12"/>
                                        </p:tgtEl>
                                        <p:attrNameLst>
                                          <p:attrName>ppt_x</p:attrName>
                                          <p:attrName>ppt_y</p:attrName>
                                        </p:attrNameLst>
                                      </p:cBhvr>
                                      <p:rCtr x="34514" y="23194"/>
                                    </p:animMotion>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nodeType="clickEffect">
                                  <p:stCondLst>
                                    <p:cond delay="0"/>
                                  </p:stCondLst>
                                  <p:childTnLst>
                                    <p:animMotion origin="layout" path="M 0.69045 0.46389 L 1.38733 -0.05833 " pathEditMode="relative" rAng="0" ptsTypes="AA">
                                      <p:cBhvr>
                                        <p:cTn id="29" dur="3500" fill="hold"/>
                                        <p:tgtEl>
                                          <p:spTgt spid="12"/>
                                        </p:tgtEl>
                                        <p:attrNameLst>
                                          <p:attrName>ppt_x</p:attrName>
                                          <p:attrName>ppt_y</p:attrName>
                                        </p:attrNameLst>
                                      </p:cBhvr>
                                      <p:rCtr x="34844" y="-26111"/>
                                    </p:animMotion>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1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1" grpId="0"/>
      <p:bldP spid="11" grpId="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6A2097-A112-49BD-992E-5BBB8CC996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92137"/>
            <a:ext cx="9144000" cy="6465864"/>
          </a:xfrm>
          <a:prstGeom prst="rect">
            <a:avLst/>
          </a:prstGeom>
        </p:spPr>
      </p:pic>
      <p:pic>
        <p:nvPicPr>
          <p:cNvPr id="10" name="owl">
            <a:extLst>
              <a:ext uri="{FF2B5EF4-FFF2-40B4-BE49-F238E27FC236}">
                <a16:creationId xmlns:a16="http://schemas.microsoft.com/office/drawing/2014/main" id="{C072556B-CDBD-4016-9BBD-93C2C3FA25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90259" y="639235"/>
            <a:ext cx="3363855" cy="1435932"/>
          </a:xfrm>
          <a:prstGeom prst="rect">
            <a:avLst/>
          </a:prstGeom>
        </p:spPr>
      </p:pic>
      <p:pic>
        <p:nvPicPr>
          <p:cNvPr id="13" name="moth">
            <a:extLst>
              <a:ext uri="{FF2B5EF4-FFF2-40B4-BE49-F238E27FC236}">
                <a16:creationId xmlns:a16="http://schemas.microsoft.com/office/drawing/2014/main" id="{0B9932D1-A643-4817-B610-AB5A6075F5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00372" y="1558743"/>
            <a:ext cx="473783" cy="597991"/>
          </a:xfrm>
          <a:prstGeom prst="rect">
            <a:avLst/>
          </a:prstGeom>
        </p:spPr>
      </p:pic>
      <p:pic>
        <p:nvPicPr>
          <p:cNvPr id="12" name="bat">
            <a:extLst>
              <a:ext uri="{FF2B5EF4-FFF2-40B4-BE49-F238E27FC236}">
                <a16:creationId xmlns:a16="http://schemas.microsoft.com/office/drawing/2014/main" id="{B33B4446-F49F-44CB-A9A2-9385F1216DF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2247" y="833857"/>
            <a:ext cx="2099658" cy="1391667"/>
          </a:xfrm>
          <a:prstGeom prst="rect">
            <a:avLst/>
          </a:prstGeom>
        </p:spPr>
      </p:pic>
      <p:pic>
        <p:nvPicPr>
          <p:cNvPr id="14" name="badger">
            <a:extLst>
              <a:ext uri="{FF2B5EF4-FFF2-40B4-BE49-F238E27FC236}">
                <a16:creationId xmlns:a16="http://schemas.microsoft.com/office/drawing/2014/main" id="{D771D76B-DACE-4F68-AEF5-61BEC8F07B4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790258" y="5652223"/>
            <a:ext cx="1710355" cy="813639"/>
          </a:xfrm>
          <a:prstGeom prst="rect">
            <a:avLst/>
          </a:prstGeom>
        </p:spPr>
      </p:pic>
      <p:pic>
        <p:nvPicPr>
          <p:cNvPr id="15" name="fox">
            <a:extLst>
              <a:ext uri="{FF2B5EF4-FFF2-40B4-BE49-F238E27FC236}">
                <a16:creationId xmlns:a16="http://schemas.microsoft.com/office/drawing/2014/main" id="{FF233121-780F-4D0C-8BAC-A1C299F5856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030931" y="4886338"/>
            <a:ext cx="1132339" cy="813639"/>
          </a:xfrm>
          <a:prstGeom prst="rect">
            <a:avLst/>
          </a:prstGeom>
        </p:spPr>
      </p:pic>
      <p:pic>
        <p:nvPicPr>
          <p:cNvPr id="16" name="hedgehog">
            <a:extLst>
              <a:ext uri="{FF2B5EF4-FFF2-40B4-BE49-F238E27FC236}">
                <a16:creationId xmlns:a16="http://schemas.microsoft.com/office/drawing/2014/main" id="{C32ABE04-C777-49CE-B9D6-30A947B03D2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501571" y="6308725"/>
            <a:ext cx="867022" cy="406435"/>
          </a:xfrm>
          <a:prstGeom prst="rect">
            <a:avLst/>
          </a:prstGeom>
        </p:spPr>
      </p:pic>
      <p:pic>
        <p:nvPicPr>
          <p:cNvPr id="17" name="rat">
            <a:extLst>
              <a:ext uri="{FF2B5EF4-FFF2-40B4-BE49-F238E27FC236}">
                <a16:creationId xmlns:a16="http://schemas.microsoft.com/office/drawing/2014/main" id="{DD81852D-7B5F-4D72-80A9-22B0B8FD841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449774" y="6465861"/>
            <a:ext cx="938089" cy="347129"/>
          </a:xfrm>
          <a:prstGeom prst="rect">
            <a:avLst/>
          </a:prstGeom>
        </p:spPr>
      </p:pic>
      <p:sp>
        <p:nvSpPr>
          <p:cNvPr id="7" name="Rectangle 6">
            <a:extLst>
              <a:ext uri="{FF2B5EF4-FFF2-40B4-BE49-F238E27FC236}">
                <a16:creationId xmlns:a16="http://schemas.microsoft.com/office/drawing/2014/main" id="{1B78C7DC-CE27-4EC2-BEB9-5205407A0081}"/>
              </a:ext>
            </a:extLst>
          </p:cNvPr>
          <p:cNvSpPr/>
          <p:nvPr/>
        </p:nvSpPr>
        <p:spPr>
          <a:xfrm>
            <a:off x="755650" y="205682"/>
            <a:ext cx="4744963" cy="495108"/>
          </a:xfrm>
          <a:prstGeom prst="rect">
            <a:avLst/>
          </a:prstGeom>
          <a:solidFill>
            <a:srgbClr val="0076B0"/>
          </a:solidFill>
        </p:spPr>
        <p:txBody>
          <a:bodyPr wrap="square" lIns="108000" tIns="108000" rIns="108000" bIns="108000">
            <a:spAutoFit/>
          </a:bodyPr>
          <a:lstStyle/>
          <a:p>
            <a:r>
              <a:rPr lang="en-GB" dirty="0">
                <a:solidFill>
                  <a:schemeClr val="bg1"/>
                </a:solidFill>
                <a:latin typeface="Twinkl" pitchFamily="2" charset="0"/>
              </a:rPr>
              <a:t>Can you spot the seven nocturnal creatures?</a:t>
            </a:r>
          </a:p>
        </p:txBody>
      </p:sp>
      <p:sp>
        <p:nvSpPr>
          <p:cNvPr id="8" name="Rectangle 7">
            <a:extLst>
              <a:ext uri="{FF2B5EF4-FFF2-40B4-BE49-F238E27FC236}">
                <a16:creationId xmlns:a16="http://schemas.microsoft.com/office/drawing/2014/main" id="{F025660B-CCA5-4C42-B2C9-4F8554C99D09}"/>
              </a:ext>
            </a:extLst>
          </p:cNvPr>
          <p:cNvSpPr/>
          <p:nvPr/>
        </p:nvSpPr>
        <p:spPr>
          <a:xfrm>
            <a:off x="5585894" y="205682"/>
            <a:ext cx="2802456" cy="433553"/>
          </a:xfrm>
          <a:prstGeom prst="rect">
            <a:avLst/>
          </a:prstGeom>
          <a:solidFill>
            <a:schemeClr val="bg1"/>
          </a:solidFill>
          <a:ln w="28575">
            <a:solidFill>
              <a:srgbClr val="0076B0"/>
            </a:solidFill>
          </a:ln>
        </p:spPr>
        <p:txBody>
          <a:bodyPr wrap="square" lIns="108000" tIns="108000" rIns="108000" bIns="108000">
            <a:spAutoFit/>
          </a:bodyPr>
          <a:lstStyle/>
          <a:p>
            <a:r>
              <a:rPr lang="en-GB" sz="1400" dirty="0">
                <a:latin typeface="Twinkl" pitchFamily="2" charset="0"/>
              </a:rPr>
              <a:t>Click on them to shine the torch.</a:t>
            </a:r>
          </a:p>
        </p:txBody>
      </p:sp>
      <p:pic>
        <p:nvPicPr>
          <p:cNvPr id="9" name="Picture 8">
            <a:extLst>
              <a:ext uri="{FF2B5EF4-FFF2-40B4-BE49-F238E27FC236}">
                <a16:creationId xmlns:a16="http://schemas.microsoft.com/office/drawing/2014/main" id="{1F4A48D7-4843-4B80-89C0-2B15FC255A1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01571" y="1047359"/>
            <a:ext cx="3423715" cy="2997593"/>
          </a:xfrm>
          <a:prstGeom prst="rect">
            <a:avLst/>
          </a:prstGeom>
          <a:effectLst>
            <a:outerShdw blurRad="50800" dist="50800" dir="5400000" algn="ctr" rotWithShape="0">
              <a:srgbClr val="000000">
                <a:alpha val="0"/>
              </a:srgbClr>
            </a:outerShdw>
          </a:effectLst>
        </p:spPr>
      </p:pic>
      <p:pic>
        <p:nvPicPr>
          <p:cNvPr id="18" name="Picture 17">
            <a:extLst>
              <a:ext uri="{FF2B5EF4-FFF2-40B4-BE49-F238E27FC236}">
                <a16:creationId xmlns:a16="http://schemas.microsoft.com/office/drawing/2014/main" id="{06A77CB0-759A-46E5-B625-59B0AE50AEA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6049" y="1233814"/>
            <a:ext cx="3423715" cy="2997593"/>
          </a:xfrm>
          <a:prstGeom prst="rect">
            <a:avLst/>
          </a:prstGeom>
          <a:effectLst>
            <a:outerShdw blurRad="50800" dist="50800" dir="5400000" algn="ctr" rotWithShape="0">
              <a:srgbClr val="000000">
                <a:alpha val="0"/>
              </a:srgbClr>
            </a:outerShdw>
          </a:effectLst>
        </p:spPr>
      </p:pic>
      <p:pic>
        <p:nvPicPr>
          <p:cNvPr id="19" name="Picture 18">
            <a:extLst>
              <a:ext uri="{FF2B5EF4-FFF2-40B4-BE49-F238E27FC236}">
                <a16:creationId xmlns:a16="http://schemas.microsoft.com/office/drawing/2014/main" id="{10CDF5D6-C2E2-4423-A556-0754634EA4A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446676" y="4391521"/>
            <a:ext cx="3423715" cy="2997593"/>
          </a:xfrm>
          <a:prstGeom prst="rect">
            <a:avLst/>
          </a:prstGeom>
          <a:effectLst>
            <a:outerShdw blurRad="50800" dist="50800" dir="5400000" algn="ctr" rotWithShape="0">
              <a:srgbClr val="000000">
                <a:alpha val="0"/>
              </a:srgbClr>
            </a:outerShdw>
          </a:effectLst>
        </p:spPr>
      </p:pic>
      <p:pic>
        <p:nvPicPr>
          <p:cNvPr id="11" name="Picture 10">
            <a:extLst>
              <a:ext uri="{FF2B5EF4-FFF2-40B4-BE49-F238E27FC236}">
                <a16:creationId xmlns:a16="http://schemas.microsoft.com/office/drawing/2014/main" id="{6EF28D94-E74E-4E5F-9286-C5F502A8587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66544" y="5372585"/>
            <a:ext cx="1258530" cy="1156120"/>
          </a:xfrm>
          <a:prstGeom prst="rect">
            <a:avLst/>
          </a:prstGeom>
        </p:spPr>
      </p:pic>
      <p:pic>
        <p:nvPicPr>
          <p:cNvPr id="21" name="Picture 20">
            <a:extLst>
              <a:ext uri="{FF2B5EF4-FFF2-40B4-BE49-F238E27FC236}">
                <a16:creationId xmlns:a16="http://schemas.microsoft.com/office/drawing/2014/main" id="{A39AD1EA-A793-489E-B29B-5EA4FAC402B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6205146" flipV="1">
            <a:off x="3817409" y="3203414"/>
            <a:ext cx="3423715" cy="2997593"/>
          </a:xfrm>
          <a:prstGeom prst="rect">
            <a:avLst/>
          </a:prstGeom>
          <a:effectLst>
            <a:outerShdw blurRad="50800" dist="50800" dir="5400000" algn="ctr" rotWithShape="0">
              <a:srgbClr val="000000">
                <a:alpha val="0"/>
              </a:srgbClr>
            </a:outerShdw>
          </a:effectLst>
        </p:spPr>
      </p:pic>
      <p:pic>
        <p:nvPicPr>
          <p:cNvPr id="22" name="Picture 21">
            <a:extLst>
              <a:ext uri="{FF2B5EF4-FFF2-40B4-BE49-F238E27FC236}">
                <a16:creationId xmlns:a16="http://schemas.microsoft.com/office/drawing/2014/main" id="{24F862E0-5445-44D4-9801-56AFAD0A3EA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6161854" flipV="1">
            <a:off x="490119" y="5304056"/>
            <a:ext cx="1258530" cy="1156120"/>
          </a:xfrm>
          <a:prstGeom prst="rect">
            <a:avLst/>
          </a:prstGeom>
        </p:spPr>
      </p:pic>
      <p:pic>
        <p:nvPicPr>
          <p:cNvPr id="23" name="Picture 22">
            <a:extLst>
              <a:ext uri="{FF2B5EF4-FFF2-40B4-BE49-F238E27FC236}">
                <a16:creationId xmlns:a16="http://schemas.microsoft.com/office/drawing/2014/main" id="{A7D09C0F-DB3B-4EB3-8341-2B1BD609A0B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6205146" flipV="1">
            <a:off x="2270438" y="3836821"/>
            <a:ext cx="3423715" cy="2997593"/>
          </a:xfrm>
          <a:prstGeom prst="rect">
            <a:avLst/>
          </a:prstGeom>
          <a:effectLst>
            <a:outerShdw blurRad="50800" dist="50800" dir="5400000" algn="ctr" rotWithShape="0">
              <a:srgbClr val="000000">
                <a:alpha val="0"/>
              </a:srgbClr>
            </a:outerShdw>
          </a:effectLst>
        </p:spPr>
      </p:pic>
      <p:pic>
        <p:nvPicPr>
          <p:cNvPr id="24" name="Picture 23">
            <a:extLst>
              <a:ext uri="{FF2B5EF4-FFF2-40B4-BE49-F238E27FC236}">
                <a16:creationId xmlns:a16="http://schemas.microsoft.com/office/drawing/2014/main" id="{B9712EA7-4966-4A9F-B7EA-6B241D4202F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6161854" flipV="1">
            <a:off x="496972" y="5295248"/>
            <a:ext cx="1258530" cy="1156120"/>
          </a:xfrm>
          <a:prstGeom prst="rect">
            <a:avLst/>
          </a:prstGeom>
        </p:spPr>
      </p:pic>
      <p:pic>
        <p:nvPicPr>
          <p:cNvPr id="25" name="Picture 24">
            <a:extLst>
              <a:ext uri="{FF2B5EF4-FFF2-40B4-BE49-F238E27FC236}">
                <a16:creationId xmlns:a16="http://schemas.microsoft.com/office/drawing/2014/main" id="{A338225B-6F50-484A-A058-91D8E238B69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6205146" flipV="1">
            <a:off x="1199469" y="4045908"/>
            <a:ext cx="3423715" cy="2997593"/>
          </a:xfrm>
          <a:prstGeom prst="rect">
            <a:avLst/>
          </a:prstGeom>
          <a:effectLst>
            <a:outerShdw blurRad="50800" dist="50800" dir="5400000" algn="ctr" rotWithShape="0">
              <a:srgbClr val="000000">
                <a:alpha val="0"/>
              </a:srgbClr>
            </a:outerShdw>
          </a:effectLst>
        </p:spPr>
      </p:pic>
      <p:pic>
        <p:nvPicPr>
          <p:cNvPr id="26" name="Picture 25">
            <a:extLst>
              <a:ext uri="{FF2B5EF4-FFF2-40B4-BE49-F238E27FC236}">
                <a16:creationId xmlns:a16="http://schemas.microsoft.com/office/drawing/2014/main" id="{68873B54-145D-43FD-B059-26382B86B72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6161854" flipV="1">
            <a:off x="496973" y="5295248"/>
            <a:ext cx="1258530" cy="1156120"/>
          </a:xfrm>
          <a:prstGeom prst="rect">
            <a:avLst/>
          </a:prstGeom>
        </p:spPr>
      </p:pic>
    </p:spTree>
    <p:extLst>
      <p:ext uri="{BB962C8B-B14F-4D97-AF65-F5344CB8AC3E}">
        <p14:creationId xmlns:p14="http://schemas.microsoft.com/office/powerpoint/2010/main" val="466175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4.16667E-6 -2.59259E-6 L 0.23264 -0.36111 " pathEditMode="relative" rAng="0" ptsTypes="AA">
                                      <p:cBhvr>
                                        <p:cTn id="6" dur="2000" fill="hold"/>
                                        <p:tgtEl>
                                          <p:spTgt spid="11"/>
                                        </p:tgtEl>
                                        <p:attrNameLst>
                                          <p:attrName>ppt_x</p:attrName>
                                          <p:attrName>ppt_y</p:attrName>
                                        </p:attrNameLst>
                                      </p:cBhvr>
                                      <p:rCtr x="11632" y="-18056"/>
                                    </p:animMotion>
                                  </p:childTnLst>
                                </p:cTn>
                              </p:par>
                            </p:childTnLst>
                          </p:cTn>
                        </p:par>
                        <p:par>
                          <p:cTn id="7" fill="hold">
                            <p:stCondLst>
                              <p:cond delay="2000"/>
                            </p:stCondLst>
                            <p:childTnLst>
                              <p:par>
                                <p:cTn id="8" presetID="22" presetClass="entr" presetSubtype="4"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par>
                          <p:cTn id="11" fill="hold">
                            <p:stCondLst>
                              <p:cond delay="2500"/>
                            </p:stCondLst>
                            <p:childTnLst>
                              <p:par>
                                <p:cTn id="12" presetID="22" presetClass="exit" presetSubtype="1" fill="hold" nodeType="afterEffect">
                                  <p:stCondLst>
                                    <p:cond delay="2000"/>
                                  </p:stCondLst>
                                  <p:childTnLst>
                                    <p:animEffect transition="out" filter="wipe(up)">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childTnLst>
                          </p:cTn>
                        </p:par>
                        <p:par>
                          <p:cTn id="15" fill="hold">
                            <p:stCondLst>
                              <p:cond delay="5000"/>
                            </p:stCondLst>
                            <p:childTnLst>
                              <p:par>
                                <p:cTn id="16" presetID="42" presetClass="path" presetSubtype="0" accel="50000" decel="50000" fill="hold" nodeType="afterEffect">
                                  <p:stCondLst>
                                    <p:cond delay="0"/>
                                  </p:stCondLst>
                                  <p:childTnLst>
                                    <p:animMotion origin="layout" path="M 0.23264 -0.36111 L -1.66667E-6 -1.85185E-6 " pathEditMode="relative" rAng="0" ptsTypes="AA">
                                      <p:cBhvr>
                                        <p:cTn id="17" dur="2000" fill="hold"/>
                                        <p:tgtEl>
                                          <p:spTgt spid="11"/>
                                        </p:tgtEl>
                                        <p:attrNameLst>
                                          <p:attrName>ppt_x</p:attrName>
                                          <p:attrName>ppt_y</p:attrName>
                                        </p:attrNameLst>
                                      </p:cBhvr>
                                      <p:rCtr x="-11719" y="18194"/>
                                    </p:animMotion>
                                  </p:childTnLst>
                                </p:cTn>
                              </p:par>
                            </p:childTnLst>
                          </p:cTn>
                        </p:par>
                      </p:childTnLst>
                    </p:cTn>
                  </p:par>
                </p:childTnLst>
              </p:cTn>
              <p:nextCondLst>
                <p:cond evt="onClick" delay="0">
                  <p:tgtEl>
                    <p:spTgt spid="10"/>
                  </p:tgtEl>
                </p:cond>
              </p:nextCondLst>
            </p:seq>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64" presetClass="path" presetSubtype="0" accel="50000" decel="50000" fill="hold" nodeType="clickEffect">
                                  <p:stCondLst>
                                    <p:cond delay="0"/>
                                  </p:stCondLst>
                                  <p:childTnLst>
                                    <p:animMotion origin="layout" path="M -4.16667E-6 -2.59259E-6 L -0.11944 -0.33495 " pathEditMode="relative" rAng="0" ptsTypes="AA">
                                      <p:cBhvr>
                                        <p:cTn id="22" dur="2000" fill="hold"/>
                                        <p:tgtEl>
                                          <p:spTgt spid="11"/>
                                        </p:tgtEl>
                                        <p:attrNameLst>
                                          <p:attrName>ppt_x</p:attrName>
                                          <p:attrName>ppt_y</p:attrName>
                                        </p:attrNameLst>
                                      </p:cBhvr>
                                      <p:rCtr x="-5972" y="-16759"/>
                                    </p:animMotion>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childTnLst>
                          </p:cTn>
                        </p:par>
                        <p:par>
                          <p:cTn id="27" fill="hold">
                            <p:stCondLst>
                              <p:cond delay="2500"/>
                            </p:stCondLst>
                            <p:childTnLst>
                              <p:par>
                                <p:cTn id="28" presetID="22" presetClass="exit" presetSubtype="1" fill="hold" nodeType="afterEffect">
                                  <p:stCondLst>
                                    <p:cond delay="2000"/>
                                  </p:stCondLst>
                                  <p:childTnLst>
                                    <p:animEffect transition="out" filter="wipe(up)">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par>
                          <p:cTn id="31" fill="hold">
                            <p:stCondLst>
                              <p:cond delay="5000"/>
                            </p:stCondLst>
                            <p:childTnLst>
                              <p:par>
                                <p:cTn id="32" presetID="42" presetClass="path" presetSubtype="0" accel="50000" decel="50000" fill="hold" nodeType="afterEffect">
                                  <p:stCondLst>
                                    <p:cond delay="0"/>
                                  </p:stCondLst>
                                  <p:childTnLst>
                                    <p:animMotion origin="layout" path="M -0.11944 -0.33495 L -1.66667E-6 -4.07407E-6 " pathEditMode="relative" rAng="0" ptsTypes="AA">
                                      <p:cBhvr>
                                        <p:cTn id="33" dur="2000" fill="hold"/>
                                        <p:tgtEl>
                                          <p:spTgt spid="11"/>
                                        </p:tgtEl>
                                        <p:attrNameLst>
                                          <p:attrName>ppt_x</p:attrName>
                                          <p:attrName>ppt_y</p:attrName>
                                        </p:attrNameLst>
                                      </p:cBhvr>
                                      <p:rCtr x="5885" y="16759"/>
                                    </p:animMotion>
                                  </p:child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63" presetClass="path" presetSubtype="0" accel="50000" decel="50000" fill="hold" nodeType="clickEffect">
                                  <p:stCondLst>
                                    <p:cond delay="0"/>
                                  </p:stCondLst>
                                  <p:childTnLst>
                                    <p:animMotion origin="layout" path="M -4.16667E-6 -2.59259E-6 L 0.44671 0.1257 " pathEditMode="relative" rAng="0" ptsTypes="AA">
                                      <p:cBhvr>
                                        <p:cTn id="38" dur="2000" fill="hold"/>
                                        <p:tgtEl>
                                          <p:spTgt spid="11"/>
                                        </p:tgtEl>
                                        <p:attrNameLst>
                                          <p:attrName>ppt_x</p:attrName>
                                          <p:attrName>ppt_y</p:attrName>
                                        </p:attrNameLst>
                                      </p:cBhvr>
                                      <p:rCtr x="22326" y="6273"/>
                                    </p:animMotion>
                                  </p:childTnLst>
                                </p:cTn>
                              </p:par>
                            </p:childTnLst>
                          </p:cTn>
                        </p:par>
                        <p:par>
                          <p:cTn id="39" fill="hold">
                            <p:stCondLst>
                              <p:cond delay="2000"/>
                            </p:stCondLst>
                            <p:childTnLst>
                              <p:par>
                                <p:cTn id="40" presetID="22" presetClass="entr" presetSubtype="4"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par>
                          <p:cTn id="43" fill="hold">
                            <p:stCondLst>
                              <p:cond delay="2500"/>
                            </p:stCondLst>
                            <p:childTnLst>
                              <p:par>
                                <p:cTn id="44" presetID="22" presetClass="exit" presetSubtype="1" fill="hold" nodeType="afterEffect">
                                  <p:stCondLst>
                                    <p:cond delay="2000"/>
                                  </p:stCondLst>
                                  <p:childTnLst>
                                    <p:animEffect transition="out" filter="wipe(up)">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cTn>
                              </p:par>
                            </p:childTnLst>
                          </p:cTn>
                        </p:par>
                        <p:par>
                          <p:cTn id="47" fill="hold">
                            <p:stCondLst>
                              <p:cond delay="5000"/>
                            </p:stCondLst>
                            <p:childTnLst>
                              <p:par>
                                <p:cTn id="48" presetID="35" presetClass="path" presetSubtype="0" accel="50000" decel="50000" fill="hold" nodeType="afterEffect">
                                  <p:stCondLst>
                                    <p:cond delay="0"/>
                                  </p:stCondLst>
                                  <p:childTnLst>
                                    <p:animMotion origin="layout" path="M 0.44671 0.1257 L 2.22222E-6 2.22222E-6 " pathEditMode="relative" rAng="0" ptsTypes="AA">
                                      <p:cBhvr>
                                        <p:cTn id="49" dur="2000" fill="hold"/>
                                        <p:tgtEl>
                                          <p:spTgt spid="11"/>
                                        </p:tgtEl>
                                        <p:attrNameLst>
                                          <p:attrName>ppt_x</p:attrName>
                                          <p:attrName>ppt_y</p:attrName>
                                        </p:attrNameLst>
                                      </p:cBhvr>
                                      <p:rCtr x="-22326" y="-6412"/>
                                    </p:animMotion>
                                  </p:childTnLst>
                                </p:cTn>
                              </p:par>
                            </p:childTnLst>
                          </p:cTn>
                        </p:par>
                      </p:childTnLst>
                    </p:cTn>
                  </p:par>
                </p:childTnLst>
              </p:cTn>
              <p:nextCondLst>
                <p:cond evt="onClick" delay="0">
                  <p:tgtEl>
                    <p:spTgt spid="15"/>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1"/>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par>
                                <p:cTn id="57" presetID="63" presetClass="path" presetSubtype="0" accel="50000" decel="50000" fill="hold" nodeType="withEffect">
                                  <p:stCondLst>
                                    <p:cond delay="0"/>
                                  </p:stCondLst>
                                  <p:childTnLst>
                                    <p:animMotion origin="layout" path="M 4.16667E-6 1.11111E-6 L 0.60937 -0.29491 " pathEditMode="relative" rAng="0" ptsTypes="AA">
                                      <p:cBhvr>
                                        <p:cTn id="58" dur="2000" fill="hold"/>
                                        <p:tgtEl>
                                          <p:spTgt spid="22"/>
                                        </p:tgtEl>
                                        <p:attrNameLst>
                                          <p:attrName>ppt_x</p:attrName>
                                          <p:attrName>ppt_y</p:attrName>
                                        </p:attrNameLst>
                                      </p:cBhvr>
                                      <p:rCtr x="30469" y="-14745"/>
                                    </p:animMotion>
                                  </p:childTnLst>
                                </p:cTn>
                              </p:par>
                            </p:childTnLst>
                          </p:cTn>
                        </p:par>
                        <p:par>
                          <p:cTn id="59" fill="hold">
                            <p:stCondLst>
                              <p:cond delay="2000"/>
                            </p:stCondLst>
                            <p:childTnLst>
                              <p:par>
                                <p:cTn id="60" presetID="22" presetClass="entr" presetSubtype="2" fill="hold" nodeType="after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right)">
                                      <p:cBhvr>
                                        <p:cTn id="62" dur="500"/>
                                        <p:tgtEl>
                                          <p:spTgt spid="21"/>
                                        </p:tgtEl>
                                      </p:cBhvr>
                                    </p:animEffect>
                                  </p:childTnLst>
                                </p:cTn>
                              </p:par>
                            </p:childTnLst>
                          </p:cTn>
                        </p:par>
                        <p:par>
                          <p:cTn id="63" fill="hold">
                            <p:stCondLst>
                              <p:cond delay="2500"/>
                            </p:stCondLst>
                            <p:childTnLst>
                              <p:par>
                                <p:cTn id="64" presetID="22" presetClass="exit" presetSubtype="8" fill="hold" nodeType="afterEffect">
                                  <p:stCondLst>
                                    <p:cond delay="2000"/>
                                  </p:stCondLst>
                                  <p:childTnLst>
                                    <p:animEffect transition="out" filter="wipe(left)">
                                      <p:cBhvr>
                                        <p:cTn id="65" dur="500"/>
                                        <p:tgtEl>
                                          <p:spTgt spid="21"/>
                                        </p:tgtEl>
                                      </p:cBhvr>
                                    </p:animEffect>
                                    <p:set>
                                      <p:cBhvr>
                                        <p:cTn id="66" dur="1" fill="hold">
                                          <p:stCondLst>
                                            <p:cond delay="499"/>
                                          </p:stCondLst>
                                        </p:cTn>
                                        <p:tgtEl>
                                          <p:spTgt spid="21"/>
                                        </p:tgtEl>
                                        <p:attrNameLst>
                                          <p:attrName>style.visibility</p:attrName>
                                        </p:attrNameLst>
                                      </p:cBhvr>
                                      <p:to>
                                        <p:strVal val="hidden"/>
                                      </p:to>
                                    </p:set>
                                  </p:childTnLst>
                                </p:cTn>
                              </p:par>
                            </p:childTnLst>
                          </p:cTn>
                        </p:par>
                        <p:par>
                          <p:cTn id="67" fill="hold">
                            <p:stCondLst>
                              <p:cond delay="5000"/>
                            </p:stCondLst>
                            <p:childTnLst>
                              <p:par>
                                <p:cTn id="68" presetID="35" presetClass="path" presetSubtype="0" accel="50000" decel="50000" fill="hold" nodeType="afterEffect">
                                  <p:stCondLst>
                                    <p:cond delay="0"/>
                                  </p:stCondLst>
                                  <p:childTnLst>
                                    <p:animMotion origin="layout" path="M 0.60938 -0.29491 L 4.16667E-6 1.11111E-6 " pathEditMode="relative" rAng="0" ptsTypes="AA">
                                      <p:cBhvr>
                                        <p:cTn id="69" dur="2000" fill="hold"/>
                                        <p:tgtEl>
                                          <p:spTgt spid="22"/>
                                        </p:tgtEl>
                                        <p:attrNameLst>
                                          <p:attrName>ppt_x</p:attrName>
                                          <p:attrName>ppt_y</p:attrName>
                                        </p:attrNameLst>
                                      </p:cBhvr>
                                      <p:rCtr x="-30417" y="14745"/>
                                    </p:animMotion>
                                  </p:childTnLst>
                                </p:cTn>
                              </p:par>
                            </p:childTnLst>
                          </p:cTn>
                        </p:par>
                        <p:par>
                          <p:cTn id="70" fill="hold">
                            <p:stCondLst>
                              <p:cond delay="7000"/>
                            </p:stCondLst>
                            <p:childTnLst>
                              <p:par>
                                <p:cTn id="71" presetID="1" presetClass="exit" presetSubtype="0" fill="hold" nodeType="afterEffect">
                                  <p:stCondLst>
                                    <p:cond delay="0"/>
                                  </p:stCondLst>
                                  <p:childTnLst>
                                    <p:set>
                                      <p:cBhvr>
                                        <p:cTn id="72" dur="1" fill="hold">
                                          <p:stCondLst>
                                            <p:cond delay="0"/>
                                          </p:stCondLst>
                                        </p:cTn>
                                        <p:tgtEl>
                                          <p:spTgt spid="22"/>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75" restart="whenNotActive" fill="hold" evtFilter="cancelBubble" nodeType="interactiveSeq">
                <p:stCondLst>
                  <p:cond evt="onClick" delay="0">
                    <p:tgtEl>
                      <p:spTgt spid="16"/>
                    </p:tgtEl>
                  </p:cond>
                </p:stCondLst>
                <p:endSync evt="end" delay="0">
                  <p:rtn val="all"/>
                </p:endSync>
                <p:childTnLst>
                  <p:par>
                    <p:cTn id="76" fill="hold">
                      <p:stCondLst>
                        <p:cond delay="0"/>
                      </p:stCondLst>
                      <p:childTnLst>
                        <p:par>
                          <p:cTn id="77" fill="hold">
                            <p:stCondLst>
                              <p:cond delay="0"/>
                            </p:stCondLst>
                            <p:childTnLst>
                              <p:par>
                                <p:cTn id="78" presetID="1" presetClass="exit" presetSubtype="0" fill="hold" nodeType="clickEffect">
                                  <p:stCondLst>
                                    <p:cond delay="0"/>
                                  </p:stCondLst>
                                  <p:childTnLst>
                                    <p:set>
                                      <p:cBhvr>
                                        <p:cTn id="79" dur="1" fill="hold">
                                          <p:stCondLst>
                                            <p:cond delay="0"/>
                                          </p:stCondLst>
                                        </p:cTn>
                                        <p:tgtEl>
                                          <p:spTgt spid="11"/>
                                        </p:tgtEl>
                                        <p:attrNameLst>
                                          <p:attrName>style.visibility</p:attrName>
                                        </p:attrNameLst>
                                      </p:cBhvr>
                                      <p:to>
                                        <p:strVal val="hidden"/>
                                      </p:to>
                                    </p:set>
                                  </p:childTnLst>
                                </p:cTn>
                              </p:par>
                              <p:par>
                                <p:cTn id="80" presetID="1" presetClass="entr" presetSubtype="0" fill="hold" nodeType="withEffect">
                                  <p:stCondLst>
                                    <p:cond delay="0"/>
                                  </p:stCondLst>
                                  <p:childTnLst>
                                    <p:set>
                                      <p:cBhvr>
                                        <p:cTn id="81" dur="1" fill="hold">
                                          <p:stCondLst>
                                            <p:cond delay="0"/>
                                          </p:stCondLst>
                                        </p:cTn>
                                        <p:tgtEl>
                                          <p:spTgt spid="24"/>
                                        </p:tgtEl>
                                        <p:attrNameLst>
                                          <p:attrName>style.visibility</p:attrName>
                                        </p:attrNameLst>
                                      </p:cBhvr>
                                      <p:to>
                                        <p:strVal val="visible"/>
                                      </p:to>
                                    </p:set>
                                  </p:childTnLst>
                                </p:cTn>
                              </p:par>
                              <p:par>
                                <p:cTn id="82" presetID="63" presetClass="path" presetSubtype="0" accel="50000" decel="50000" fill="hold" nodeType="withEffect">
                                  <p:stCondLst>
                                    <p:cond delay="0"/>
                                  </p:stCondLst>
                                  <p:childTnLst>
                                    <p:animMotion origin="layout" path="M -2.77778E-7 -1.48148E-6 L 0.43767 -0.20185 " pathEditMode="relative" rAng="0" ptsTypes="AA">
                                      <p:cBhvr>
                                        <p:cTn id="83" dur="2000" fill="hold"/>
                                        <p:tgtEl>
                                          <p:spTgt spid="24"/>
                                        </p:tgtEl>
                                        <p:attrNameLst>
                                          <p:attrName>ppt_x</p:attrName>
                                          <p:attrName>ppt_y</p:attrName>
                                        </p:attrNameLst>
                                      </p:cBhvr>
                                      <p:rCtr x="21875" y="-10093"/>
                                    </p:animMotion>
                                  </p:childTnLst>
                                </p:cTn>
                              </p:par>
                            </p:childTnLst>
                          </p:cTn>
                        </p:par>
                        <p:par>
                          <p:cTn id="84" fill="hold">
                            <p:stCondLst>
                              <p:cond delay="2000"/>
                            </p:stCondLst>
                            <p:childTnLst>
                              <p:par>
                                <p:cTn id="85" presetID="22" presetClass="entr" presetSubtype="2" fill="hold" nodeType="after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wipe(right)">
                                      <p:cBhvr>
                                        <p:cTn id="87" dur="500"/>
                                        <p:tgtEl>
                                          <p:spTgt spid="23"/>
                                        </p:tgtEl>
                                      </p:cBhvr>
                                    </p:animEffect>
                                  </p:childTnLst>
                                </p:cTn>
                              </p:par>
                            </p:childTnLst>
                          </p:cTn>
                        </p:par>
                        <p:par>
                          <p:cTn id="88" fill="hold">
                            <p:stCondLst>
                              <p:cond delay="2500"/>
                            </p:stCondLst>
                            <p:childTnLst>
                              <p:par>
                                <p:cTn id="89" presetID="22" presetClass="exit" presetSubtype="8" fill="hold" nodeType="afterEffect">
                                  <p:stCondLst>
                                    <p:cond delay="2000"/>
                                  </p:stCondLst>
                                  <p:childTnLst>
                                    <p:animEffect transition="out" filter="wipe(left)">
                                      <p:cBhvr>
                                        <p:cTn id="90" dur="500"/>
                                        <p:tgtEl>
                                          <p:spTgt spid="23"/>
                                        </p:tgtEl>
                                      </p:cBhvr>
                                    </p:animEffect>
                                    <p:set>
                                      <p:cBhvr>
                                        <p:cTn id="91" dur="1" fill="hold">
                                          <p:stCondLst>
                                            <p:cond delay="499"/>
                                          </p:stCondLst>
                                        </p:cTn>
                                        <p:tgtEl>
                                          <p:spTgt spid="23"/>
                                        </p:tgtEl>
                                        <p:attrNameLst>
                                          <p:attrName>style.visibility</p:attrName>
                                        </p:attrNameLst>
                                      </p:cBhvr>
                                      <p:to>
                                        <p:strVal val="hidden"/>
                                      </p:to>
                                    </p:set>
                                  </p:childTnLst>
                                </p:cTn>
                              </p:par>
                            </p:childTnLst>
                          </p:cTn>
                        </p:par>
                        <p:par>
                          <p:cTn id="92" fill="hold">
                            <p:stCondLst>
                              <p:cond delay="5000"/>
                            </p:stCondLst>
                            <p:childTnLst>
                              <p:par>
                                <p:cTn id="93" presetID="35" presetClass="path" presetSubtype="0" accel="50000" decel="50000" fill="hold" nodeType="afterEffect">
                                  <p:stCondLst>
                                    <p:cond delay="0"/>
                                  </p:stCondLst>
                                  <p:childTnLst>
                                    <p:animMotion origin="layout" path="M 0.43767 -0.20185 L -2.77778E-7 -1.48148E-6 " pathEditMode="relative" rAng="0" ptsTypes="AA">
                                      <p:cBhvr>
                                        <p:cTn id="94" dur="2000" fill="hold"/>
                                        <p:tgtEl>
                                          <p:spTgt spid="24"/>
                                        </p:tgtEl>
                                        <p:attrNameLst>
                                          <p:attrName>ppt_x</p:attrName>
                                          <p:attrName>ppt_y</p:attrName>
                                        </p:attrNameLst>
                                      </p:cBhvr>
                                      <p:rCtr x="-21892" y="10000"/>
                                    </p:animMotion>
                                  </p:childTnLst>
                                </p:cTn>
                              </p:par>
                            </p:childTnLst>
                          </p:cTn>
                        </p:par>
                        <p:par>
                          <p:cTn id="95" fill="hold">
                            <p:stCondLst>
                              <p:cond delay="7000"/>
                            </p:stCondLst>
                            <p:childTnLst>
                              <p:par>
                                <p:cTn id="96" presetID="1" presetClass="exit" presetSubtype="0" fill="hold" nodeType="afterEffect">
                                  <p:stCondLst>
                                    <p:cond delay="0"/>
                                  </p:stCondLst>
                                  <p:childTnLst>
                                    <p:set>
                                      <p:cBhvr>
                                        <p:cTn id="97" dur="1" fill="hold">
                                          <p:stCondLst>
                                            <p:cond delay="0"/>
                                          </p:stCondLst>
                                        </p:cTn>
                                        <p:tgtEl>
                                          <p:spTgt spid="24"/>
                                        </p:tgtEl>
                                        <p:attrNameLst>
                                          <p:attrName>style.visibility</p:attrName>
                                        </p:attrNameLst>
                                      </p:cBhvr>
                                      <p:to>
                                        <p:strVal val="hidden"/>
                                      </p:to>
                                    </p:set>
                                  </p:childTnLst>
                                </p:cTn>
                              </p:par>
                              <p:par>
                                <p:cTn id="98" presetID="1" presetClass="entr" presetSubtype="0" fill="hold" nodeType="withEffect">
                                  <p:stCondLst>
                                    <p:cond delay="0"/>
                                  </p:stCondLst>
                                  <p:childTnLst>
                                    <p:set>
                                      <p:cBhvr>
                                        <p:cTn id="99"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100" restart="whenNotActive" fill="hold" evtFilter="cancelBubble" nodeType="interactiveSeq">
                <p:stCondLst>
                  <p:cond evt="onClick" delay="0">
                    <p:tgtEl>
                      <p:spTgt spid="17"/>
                    </p:tgtEl>
                  </p:cond>
                </p:stCondLst>
                <p:endSync evt="end" delay="0">
                  <p:rtn val="all"/>
                </p:endSync>
                <p:childTnLst>
                  <p:par>
                    <p:cTn id="101" fill="hold">
                      <p:stCondLst>
                        <p:cond delay="0"/>
                      </p:stCondLst>
                      <p:childTnLst>
                        <p:par>
                          <p:cTn id="102" fill="hold">
                            <p:stCondLst>
                              <p:cond delay="0"/>
                            </p:stCondLst>
                            <p:childTnLst>
                              <p:par>
                                <p:cTn id="103" presetID="1" presetClass="exit" presetSubtype="0" fill="hold" nodeType="clickEffect">
                                  <p:stCondLst>
                                    <p:cond delay="0"/>
                                  </p:stCondLst>
                                  <p:childTnLst>
                                    <p:set>
                                      <p:cBhvr>
                                        <p:cTn id="104" dur="1" fill="hold">
                                          <p:stCondLst>
                                            <p:cond delay="0"/>
                                          </p:stCondLst>
                                        </p:cTn>
                                        <p:tgtEl>
                                          <p:spTgt spid="11"/>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26"/>
                                        </p:tgtEl>
                                        <p:attrNameLst>
                                          <p:attrName>style.visibility</p:attrName>
                                        </p:attrNameLst>
                                      </p:cBhvr>
                                      <p:to>
                                        <p:strVal val="visible"/>
                                      </p:to>
                                    </p:set>
                                  </p:childTnLst>
                                </p:cTn>
                              </p:par>
                              <p:par>
                                <p:cTn id="107" presetID="63" presetClass="path" presetSubtype="0" accel="50000" decel="50000" fill="hold" nodeType="withEffect">
                                  <p:stCondLst>
                                    <p:cond delay="0"/>
                                  </p:stCondLst>
                                  <p:childTnLst>
                                    <p:animMotion origin="layout" path="M -2.77778E-7 -1.48148E-6 L 0.32031 -0.16852 " pathEditMode="relative" rAng="0" ptsTypes="AA">
                                      <p:cBhvr>
                                        <p:cTn id="108" dur="2000" fill="hold"/>
                                        <p:tgtEl>
                                          <p:spTgt spid="26"/>
                                        </p:tgtEl>
                                        <p:attrNameLst>
                                          <p:attrName>ppt_x</p:attrName>
                                          <p:attrName>ppt_y</p:attrName>
                                        </p:attrNameLst>
                                      </p:cBhvr>
                                      <p:rCtr x="16007" y="-8426"/>
                                    </p:animMotion>
                                  </p:childTnLst>
                                </p:cTn>
                              </p:par>
                            </p:childTnLst>
                          </p:cTn>
                        </p:par>
                        <p:par>
                          <p:cTn id="109" fill="hold">
                            <p:stCondLst>
                              <p:cond delay="2000"/>
                            </p:stCondLst>
                            <p:childTnLst>
                              <p:par>
                                <p:cTn id="110" presetID="22" presetClass="entr" presetSubtype="2" fill="hold" nodeType="afterEffect">
                                  <p:stCondLst>
                                    <p:cond delay="0"/>
                                  </p:stCondLst>
                                  <p:childTnLst>
                                    <p:set>
                                      <p:cBhvr>
                                        <p:cTn id="111" dur="1" fill="hold">
                                          <p:stCondLst>
                                            <p:cond delay="0"/>
                                          </p:stCondLst>
                                        </p:cTn>
                                        <p:tgtEl>
                                          <p:spTgt spid="25"/>
                                        </p:tgtEl>
                                        <p:attrNameLst>
                                          <p:attrName>style.visibility</p:attrName>
                                        </p:attrNameLst>
                                      </p:cBhvr>
                                      <p:to>
                                        <p:strVal val="visible"/>
                                      </p:to>
                                    </p:set>
                                    <p:animEffect transition="in" filter="wipe(right)">
                                      <p:cBhvr>
                                        <p:cTn id="112" dur="500"/>
                                        <p:tgtEl>
                                          <p:spTgt spid="25"/>
                                        </p:tgtEl>
                                      </p:cBhvr>
                                    </p:animEffect>
                                  </p:childTnLst>
                                </p:cTn>
                              </p:par>
                            </p:childTnLst>
                          </p:cTn>
                        </p:par>
                        <p:par>
                          <p:cTn id="113" fill="hold">
                            <p:stCondLst>
                              <p:cond delay="2500"/>
                            </p:stCondLst>
                            <p:childTnLst>
                              <p:par>
                                <p:cTn id="114" presetID="22" presetClass="exit" presetSubtype="8" fill="hold" nodeType="afterEffect">
                                  <p:stCondLst>
                                    <p:cond delay="2000"/>
                                  </p:stCondLst>
                                  <p:childTnLst>
                                    <p:animEffect transition="out" filter="wipe(left)">
                                      <p:cBhvr>
                                        <p:cTn id="115" dur="500"/>
                                        <p:tgtEl>
                                          <p:spTgt spid="25"/>
                                        </p:tgtEl>
                                      </p:cBhvr>
                                    </p:animEffect>
                                    <p:set>
                                      <p:cBhvr>
                                        <p:cTn id="116" dur="1" fill="hold">
                                          <p:stCondLst>
                                            <p:cond delay="499"/>
                                          </p:stCondLst>
                                        </p:cTn>
                                        <p:tgtEl>
                                          <p:spTgt spid="25"/>
                                        </p:tgtEl>
                                        <p:attrNameLst>
                                          <p:attrName>style.visibility</p:attrName>
                                        </p:attrNameLst>
                                      </p:cBhvr>
                                      <p:to>
                                        <p:strVal val="hidden"/>
                                      </p:to>
                                    </p:set>
                                  </p:childTnLst>
                                </p:cTn>
                              </p:par>
                            </p:childTnLst>
                          </p:cTn>
                        </p:par>
                        <p:par>
                          <p:cTn id="117" fill="hold">
                            <p:stCondLst>
                              <p:cond delay="5000"/>
                            </p:stCondLst>
                            <p:childTnLst>
                              <p:par>
                                <p:cTn id="118" presetID="35" presetClass="path" presetSubtype="0" accel="50000" decel="50000" fill="hold" nodeType="afterEffect">
                                  <p:stCondLst>
                                    <p:cond delay="0"/>
                                  </p:stCondLst>
                                  <p:childTnLst>
                                    <p:animMotion origin="layout" path="M 0.32031 -0.16852 L -2.77778E-7 -1.48148E-6 " pathEditMode="relative" rAng="0" ptsTypes="AA">
                                      <p:cBhvr>
                                        <p:cTn id="119" dur="2000" fill="hold"/>
                                        <p:tgtEl>
                                          <p:spTgt spid="26"/>
                                        </p:tgtEl>
                                        <p:attrNameLst>
                                          <p:attrName>ppt_x</p:attrName>
                                          <p:attrName>ppt_y</p:attrName>
                                        </p:attrNameLst>
                                      </p:cBhvr>
                                      <p:rCtr x="-16076" y="8426"/>
                                    </p:animMotion>
                                  </p:childTnLst>
                                </p:cTn>
                              </p:par>
                            </p:childTnLst>
                          </p:cTn>
                        </p:par>
                        <p:par>
                          <p:cTn id="120" fill="hold">
                            <p:stCondLst>
                              <p:cond delay="7000"/>
                            </p:stCondLst>
                            <p:childTnLst>
                              <p:par>
                                <p:cTn id="121" presetID="1" presetClass="exit" presetSubtype="0" fill="hold" nodeType="afterEffect">
                                  <p:stCondLst>
                                    <p:cond delay="0"/>
                                  </p:stCondLst>
                                  <p:childTnLst>
                                    <p:set>
                                      <p:cBhvr>
                                        <p:cTn id="122" dur="1" fill="hold">
                                          <p:stCondLst>
                                            <p:cond delay="0"/>
                                          </p:stCondLst>
                                        </p:cTn>
                                        <p:tgtEl>
                                          <p:spTgt spid="26"/>
                                        </p:tgtEl>
                                        <p:attrNameLst>
                                          <p:attrName>style.visibility</p:attrName>
                                        </p:attrNameLst>
                                      </p:cBhvr>
                                      <p:to>
                                        <p:strVal val="hidden"/>
                                      </p:to>
                                    </p:set>
                                  </p:childTnLst>
                                </p:cTn>
                              </p:par>
                              <p:par>
                                <p:cTn id="123" presetID="1" presetClass="entr" presetSubtype="0" fill="hold" nodeType="withEffect">
                                  <p:stCondLst>
                                    <p:cond delay="0"/>
                                  </p:stCondLst>
                                  <p:childTnLst>
                                    <p:set>
                                      <p:cBhvr>
                                        <p:cTn id="124"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BD741-0DB3-4757-B77C-7D50E56FA42E}"/>
              </a:ext>
            </a:extLst>
          </p:cNvPr>
          <p:cNvSpPr>
            <a:spLocks noGrp="1"/>
          </p:cNvSpPr>
          <p:nvPr>
            <p:ph type="title"/>
          </p:nvPr>
        </p:nvSpPr>
        <p:spPr>
          <a:xfrm>
            <a:off x="457198" y="478894"/>
            <a:ext cx="8220075" cy="1240935"/>
          </a:xfrm>
        </p:spPr>
        <p:txBody>
          <a:bodyPr/>
          <a:lstStyle/>
          <a:p>
            <a:pPr algn="ctr"/>
            <a:r>
              <a:rPr lang="en-GB" sz="3200" dirty="0">
                <a:solidFill>
                  <a:srgbClr val="0076B0"/>
                </a:solidFill>
              </a:rPr>
              <a:t>What are the Advantages </a:t>
            </a:r>
            <a:br>
              <a:rPr lang="en-GB" sz="3200" dirty="0">
                <a:solidFill>
                  <a:srgbClr val="0076B0"/>
                </a:solidFill>
              </a:rPr>
            </a:br>
            <a:r>
              <a:rPr lang="en-GB" sz="3200" dirty="0">
                <a:solidFill>
                  <a:srgbClr val="0076B0"/>
                </a:solidFill>
              </a:rPr>
              <a:t>to Being Nocturnal?</a:t>
            </a:r>
          </a:p>
        </p:txBody>
      </p:sp>
      <p:sp>
        <p:nvSpPr>
          <p:cNvPr id="4" name="Rectangle 3">
            <a:extLst>
              <a:ext uri="{FF2B5EF4-FFF2-40B4-BE49-F238E27FC236}">
                <a16:creationId xmlns:a16="http://schemas.microsoft.com/office/drawing/2014/main" id="{592617F9-4018-42EB-8143-DC96521184FE}"/>
              </a:ext>
            </a:extLst>
          </p:cNvPr>
          <p:cNvSpPr/>
          <p:nvPr/>
        </p:nvSpPr>
        <p:spPr>
          <a:xfrm>
            <a:off x="708925" y="2208057"/>
            <a:ext cx="3672575" cy="1477328"/>
          </a:xfrm>
          <a:prstGeom prst="rect">
            <a:avLst/>
          </a:prstGeom>
        </p:spPr>
        <p:txBody>
          <a:bodyPr wrap="square">
            <a:spAutoFit/>
          </a:bodyPr>
          <a:lstStyle/>
          <a:p>
            <a:r>
              <a:rPr lang="en-GB" dirty="0"/>
              <a:t>Looking for food at night allows nocturnal wildlife to reduce the level of competition with species that look for the same food source but are active during the day.</a:t>
            </a:r>
          </a:p>
        </p:txBody>
      </p:sp>
      <p:sp>
        <p:nvSpPr>
          <p:cNvPr id="9" name="Rectangle 8">
            <a:extLst>
              <a:ext uri="{FF2B5EF4-FFF2-40B4-BE49-F238E27FC236}">
                <a16:creationId xmlns:a16="http://schemas.microsoft.com/office/drawing/2014/main" id="{9F68ADE3-D75E-4187-A089-26C800C1B3B8}"/>
              </a:ext>
            </a:extLst>
          </p:cNvPr>
          <p:cNvSpPr/>
          <p:nvPr/>
        </p:nvSpPr>
        <p:spPr>
          <a:xfrm>
            <a:off x="755649" y="1666587"/>
            <a:ext cx="3557639" cy="495108"/>
          </a:xfrm>
          <a:prstGeom prst="rect">
            <a:avLst/>
          </a:prstGeom>
          <a:solidFill>
            <a:srgbClr val="0076B0"/>
          </a:solidFill>
        </p:spPr>
        <p:txBody>
          <a:bodyPr wrap="square" lIns="108000" tIns="108000" rIns="108000" bIns="108000">
            <a:spAutoFit/>
          </a:bodyPr>
          <a:lstStyle/>
          <a:p>
            <a:r>
              <a:rPr lang="en-GB" dirty="0">
                <a:solidFill>
                  <a:schemeClr val="bg1"/>
                </a:solidFill>
                <a:latin typeface="Twinkl" pitchFamily="2" charset="0"/>
              </a:rPr>
              <a:t>Competition</a:t>
            </a:r>
          </a:p>
        </p:txBody>
      </p:sp>
      <p:pic>
        <p:nvPicPr>
          <p:cNvPr id="6" name="Picture 5">
            <a:extLst>
              <a:ext uri="{FF2B5EF4-FFF2-40B4-BE49-F238E27FC236}">
                <a16:creationId xmlns:a16="http://schemas.microsoft.com/office/drawing/2014/main" id="{4A57E6F0-8410-4974-BBB7-799D03671D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3250" y="5383452"/>
            <a:ext cx="1371600" cy="925273"/>
          </a:xfrm>
          <a:prstGeom prst="rect">
            <a:avLst/>
          </a:prstGeom>
        </p:spPr>
      </p:pic>
      <p:sp>
        <p:nvSpPr>
          <p:cNvPr id="10" name="Rectangle 9">
            <a:extLst>
              <a:ext uri="{FF2B5EF4-FFF2-40B4-BE49-F238E27FC236}">
                <a16:creationId xmlns:a16="http://schemas.microsoft.com/office/drawing/2014/main" id="{432388CB-B37D-43C4-91A8-66BEBF134199}"/>
              </a:ext>
            </a:extLst>
          </p:cNvPr>
          <p:cNvSpPr/>
          <p:nvPr/>
        </p:nvSpPr>
        <p:spPr>
          <a:xfrm>
            <a:off x="708926" y="4328957"/>
            <a:ext cx="3672575" cy="923330"/>
          </a:xfrm>
          <a:prstGeom prst="rect">
            <a:avLst/>
          </a:prstGeom>
        </p:spPr>
        <p:txBody>
          <a:bodyPr wrap="square">
            <a:spAutoFit/>
          </a:bodyPr>
          <a:lstStyle/>
          <a:p>
            <a:r>
              <a:rPr lang="en-GB" dirty="0"/>
              <a:t>Under the cover of darkness, some creatures take the opportunity to gather together or search for food.</a:t>
            </a:r>
          </a:p>
        </p:txBody>
      </p:sp>
      <p:sp>
        <p:nvSpPr>
          <p:cNvPr id="11" name="Rectangle 10">
            <a:extLst>
              <a:ext uri="{FF2B5EF4-FFF2-40B4-BE49-F238E27FC236}">
                <a16:creationId xmlns:a16="http://schemas.microsoft.com/office/drawing/2014/main" id="{C05F9EAF-0CE0-4A3C-A606-BAC2B8324458}"/>
              </a:ext>
            </a:extLst>
          </p:cNvPr>
          <p:cNvSpPr/>
          <p:nvPr/>
        </p:nvSpPr>
        <p:spPr>
          <a:xfrm>
            <a:off x="755650" y="3787487"/>
            <a:ext cx="3557638" cy="495108"/>
          </a:xfrm>
          <a:prstGeom prst="rect">
            <a:avLst/>
          </a:prstGeom>
          <a:solidFill>
            <a:srgbClr val="0076B0"/>
          </a:solidFill>
        </p:spPr>
        <p:txBody>
          <a:bodyPr wrap="square" lIns="108000" tIns="108000" rIns="108000" bIns="108000">
            <a:spAutoFit/>
          </a:bodyPr>
          <a:lstStyle/>
          <a:p>
            <a:r>
              <a:rPr lang="en-GB" dirty="0">
                <a:solidFill>
                  <a:schemeClr val="bg1"/>
                </a:solidFill>
                <a:latin typeface="Twinkl" pitchFamily="2" charset="0"/>
              </a:rPr>
              <a:t>Avoid predators</a:t>
            </a:r>
          </a:p>
        </p:txBody>
      </p:sp>
      <p:sp>
        <p:nvSpPr>
          <p:cNvPr id="12" name="Rectangle 11">
            <a:extLst>
              <a:ext uri="{FF2B5EF4-FFF2-40B4-BE49-F238E27FC236}">
                <a16:creationId xmlns:a16="http://schemas.microsoft.com/office/drawing/2014/main" id="{7CA3B16D-4347-42FB-8AA2-7191F3616F08}"/>
              </a:ext>
            </a:extLst>
          </p:cNvPr>
          <p:cNvSpPr/>
          <p:nvPr/>
        </p:nvSpPr>
        <p:spPr>
          <a:xfrm>
            <a:off x="4525275" y="2208057"/>
            <a:ext cx="3818625" cy="1477328"/>
          </a:xfrm>
          <a:prstGeom prst="rect">
            <a:avLst/>
          </a:prstGeom>
        </p:spPr>
        <p:txBody>
          <a:bodyPr wrap="square">
            <a:spAutoFit/>
          </a:bodyPr>
          <a:lstStyle/>
          <a:p>
            <a:r>
              <a:rPr lang="en-GB" dirty="0"/>
              <a:t>Having enhanced night vision or special adaptations like echolocation, gives some predators a greater advantage over their prey with poor night vision.</a:t>
            </a:r>
          </a:p>
        </p:txBody>
      </p:sp>
      <p:sp>
        <p:nvSpPr>
          <p:cNvPr id="13" name="Rectangle 12">
            <a:extLst>
              <a:ext uri="{FF2B5EF4-FFF2-40B4-BE49-F238E27FC236}">
                <a16:creationId xmlns:a16="http://schemas.microsoft.com/office/drawing/2014/main" id="{EB49CC94-D213-40A7-A8DB-086C409C6499}"/>
              </a:ext>
            </a:extLst>
          </p:cNvPr>
          <p:cNvSpPr/>
          <p:nvPr/>
        </p:nvSpPr>
        <p:spPr>
          <a:xfrm>
            <a:off x="4572000" y="1666587"/>
            <a:ext cx="3557638" cy="495108"/>
          </a:xfrm>
          <a:prstGeom prst="rect">
            <a:avLst/>
          </a:prstGeom>
          <a:solidFill>
            <a:srgbClr val="0076B0"/>
          </a:solidFill>
        </p:spPr>
        <p:txBody>
          <a:bodyPr wrap="square" lIns="108000" tIns="108000" rIns="108000" bIns="108000">
            <a:spAutoFit/>
          </a:bodyPr>
          <a:lstStyle/>
          <a:p>
            <a:r>
              <a:rPr lang="en-GB" dirty="0">
                <a:solidFill>
                  <a:schemeClr val="bg1"/>
                </a:solidFill>
                <a:latin typeface="Twinkl" pitchFamily="2" charset="0"/>
              </a:rPr>
              <a:t>Hunt prey</a:t>
            </a:r>
          </a:p>
        </p:txBody>
      </p:sp>
      <p:sp>
        <p:nvSpPr>
          <p:cNvPr id="14" name="Rectangle 13">
            <a:extLst>
              <a:ext uri="{FF2B5EF4-FFF2-40B4-BE49-F238E27FC236}">
                <a16:creationId xmlns:a16="http://schemas.microsoft.com/office/drawing/2014/main" id="{3DAE0A6A-7D99-469E-9F73-062EB9B84300}"/>
              </a:ext>
            </a:extLst>
          </p:cNvPr>
          <p:cNvSpPr/>
          <p:nvPr/>
        </p:nvSpPr>
        <p:spPr>
          <a:xfrm>
            <a:off x="4520511" y="4328957"/>
            <a:ext cx="3914563" cy="1477328"/>
          </a:xfrm>
          <a:prstGeom prst="rect">
            <a:avLst/>
          </a:prstGeom>
        </p:spPr>
        <p:txBody>
          <a:bodyPr wrap="square">
            <a:spAutoFit/>
          </a:bodyPr>
          <a:lstStyle/>
          <a:p>
            <a:r>
              <a:rPr lang="en-GB" dirty="0"/>
              <a:t>Not something that applies to wildlife in Scotland! In hot climates, nocturnal creatures lose less water from their bodies by avoiding the worst of the heat during the day.</a:t>
            </a:r>
          </a:p>
        </p:txBody>
      </p:sp>
      <p:sp>
        <p:nvSpPr>
          <p:cNvPr id="15" name="Rectangle 14">
            <a:extLst>
              <a:ext uri="{FF2B5EF4-FFF2-40B4-BE49-F238E27FC236}">
                <a16:creationId xmlns:a16="http://schemas.microsoft.com/office/drawing/2014/main" id="{730D2E09-F570-4225-A9A7-75315244E732}"/>
              </a:ext>
            </a:extLst>
          </p:cNvPr>
          <p:cNvSpPr/>
          <p:nvPr/>
        </p:nvSpPr>
        <p:spPr>
          <a:xfrm>
            <a:off x="4569192" y="3787487"/>
            <a:ext cx="3568381" cy="495108"/>
          </a:xfrm>
          <a:prstGeom prst="rect">
            <a:avLst/>
          </a:prstGeom>
          <a:solidFill>
            <a:srgbClr val="0076B0"/>
          </a:solidFill>
        </p:spPr>
        <p:txBody>
          <a:bodyPr wrap="square" lIns="108000" tIns="108000" rIns="108000" bIns="108000">
            <a:spAutoFit/>
          </a:bodyPr>
          <a:lstStyle/>
          <a:p>
            <a:r>
              <a:rPr lang="en-GB" dirty="0">
                <a:solidFill>
                  <a:schemeClr val="bg1"/>
                </a:solidFill>
                <a:latin typeface="Twinkl" pitchFamily="2" charset="0"/>
              </a:rPr>
              <a:t>Avoid losing water</a:t>
            </a:r>
          </a:p>
        </p:txBody>
      </p:sp>
    </p:spTree>
    <p:extLst>
      <p:ext uri="{BB962C8B-B14F-4D97-AF65-F5344CB8AC3E}">
        <p14:creationId xmlns:p14="http://schemas.microsoft.com/office/powerpoint/2010/main" val="236568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p:bldP spid="11" grpId="0" animBg="1"/>
      <p:bldP spid="12" grpId="0"/>
      <p:bldP spid="13" grpId="0" animBg="1"/>
      <p:bldP spid="14" grpId="0"/>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2EDF20-632F-4C98-BBB8-187ADE7454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5649" y="1402396"/>
            <a:ext cx="7632700" cy="4690429"/>
          </a:xfrm>
          <a:prstGeom prst="rect">
            <a:avLst/>
          </a:prstGeom>
        </p:spPr>
      </p:pic>
      <p:sp>
        <p:nvSpPr>
          <p:cNvPr id="2" name="Title 1">
            <a:extLst>
              <a:ext uri="{FF2B5EF4-FFF2-40B4-BE49-F238E27FC236}">
                <a16:creationId xmlns:a16="http://schemas.microsoft.com/office/drawing/2014/main" id="{CCABD741-0DB3-4757-B77C-7D50E56FA42E}"/>
              </a:ext>
            </a:extLst>
          </p:cNvPr>
          <p:cNvSpPr>
            <a:spLocks noGrp="1"/>
          </p:cNvSpPr>
          <p:nvPr>
            <p:ph type="title"/>
          </p:nvPr>
        </p:nvSpPr>
        <p:spPr/>
        <p:txBody>
          <a:bodyPr/>
          <a:lstStyle/>
          <a:p>
            <a:r>
              <a:rPr lang="en-GB" dirty="0">
                <a:solidFill>
                  <a:srgbClr val="0076B0"/>
                </a:solidFill>
              </a:rPr>
              <a:t>Twit-</a:t>
            </a:r>
            <a:r>
              <a:rPr lang="en-GB" dirty="0" err="1">
                <a:solidFill>
                  <a:srgbClr val="0076B0"/>
                </a:solidFill>
              </a:rPr>
              <a:t>Twooo</a:t>
            </a:r>
            <a:r>
              <a:rPr lang="en-GB" dirty="0">
                <a:solidFill>
                  <a:srgbClr val="0076B0"/>
                </a:solidFill>
              </a:rPr>
              <a:t> or Twit and </a:t>
            </a:r>
            <a:r>
              <a:rPr lang="en-GB" dirty="0" err="1">
                <a:solidFill>
                  <a:srgbClr val="0076B0"/>
                </a:solidFill>
              </a:rPr>
              <a:t>Twooo</a:t>
            </a:r>
            <a:r>
              <a:rPr lang="en-GB" dirty="0">
                <a:solidFill>
                  <a:srgbClr val="0076B0"/>
                </a:solidFill>
              </a:rPr>
              <a:t>?</a:t>
            </a:r>
          </a:p>
        </p:txBody>
      </p:sp>
      <p:sp>
        <p:nvSpPr>
          <p:cNvPr id="9" name="Rectangle 8">
            <a:extLst>
              <a:ext uri="{FF2B5EF4-FFF2-40B4-BE49-F238E27FC236}">
                <a16:creationId xmlns:a16="http://schemas.microsoft.com/office/drawing/2014/main" id="{9F68ADE3-D75E-4187-A089-26C800C1B3B8}"/>
              </a:ext>
            </a:extLst>
          </p:cNvPr>
          <p:cNvSpPr/>
          <p:nvPr/>
        </p:nvSpPr>
        <p:spPr>
          <a:xfrm>
            <a:off x="5673585" y="1402134"/>
            <a:ext cx="2714763" cy="1326105"/>
          </a:xfrm>
          <a:prstGeom prst="rect">
            <a:avLst/>
          </a:prstGeom>
          <a:solidFill>
            <a:srgbClr val="0076B0"/>
          </a:solidFill>
        </p:spPr>
        <p:txBody>
          <a:bodyPr wrap="square" lIns="108000" tIns="108000" rIns="108000" bIns="108000">
            <a:spAutoFit/>
          </a:bodyPr>
          <a:lstStyle/>
          <a:p>
            <a:r>
              <a:rPr lang="en-GB" dirty="0">
                <a:solidFill>
                  <a:schemeClr val="bg1"/>
                </a:solidFill>
                <a:latin typeface="Twinkl" pitchFamily="2" charset="0"/>
              </a:rPr>
              <a:t>The call of the tawny owl is heard far more often than the bird itself is seen. </a:t>
            </a:r>
          </a:p>
        </p:txBody>
      </p:sp>
      <p:sp>
        <p:nvSpPr>
          <p:cNvPr id="11" name="Rectangle 10">
            <a:extLst>
              <a:ext uri="{FF2B5EF4-FFF2-40B4-BE49-F238E27FC236}">
                <a16:creationId xmlns:a16="http://schemas.microsoft.com/office/drawing/2014/main" id="{172E5898-8291-41DC-BBC0-FE16E9006FD3}"/>
              </a:ext>
            </a:extLst>
          </p:cNvPr>
          <p:cNvSpPr/>
          <p:nvPr/>
        </p:nvSpPr>
        <p:spPr>
          <a:xfrm>
            <a:off x="5673586" y="2808997"/>
            <a:ext cx="2714763" cy="2711100"/>
          </a:xfrm>
          <a:prstGeom prst="rect">
            <a:avLst/>
          </a:prstGeom>
          <a:solidFill>
            <a:srgbClr val="0076B0"/>
          </a:solidFill>
        </p:spPr>
        <p:txBody>
          <a:bodyPr wrap="square" lIns="108000" tIns="108000" rIns="108000" bIns="108000">
            <a:spAutoFit/>
          </a:bodyPr>
          <a:lstStyle/>
          <a:p>
            <a:r>
              <a:rPr lang="en-GB" dirty="0">
                <a:solidFill>
                  <a:schemeClr val="bg1"/>
                </a:solidFill>
                <a:latin typeface="Twinkl" pitchFamily="2" charset="0"/>
              </a:rPr>
              <a:t>It can be found in woodlands and in city parks. However, it is not just one owl that makes the ‘twit-</a:t>
            </a:r>
            <a:r>
              <a:rPr lang="en-GB" dirty="0" err="1">
                <a:solidFill>
                  <a:schemeClr val="bg1"/>
                </a:solidFill>
                <a:latin typeface="Twinkl" pitchFamily="2" charset="0"/>
              </a:rPr>
              <a:t>twooo</a:t>
            </a:r>
            <a:r>
              <a:rPr lang="en-GB" dirty="0">
                <a:solidFill>
                  <a:schemeClr val="bg1"/>
                </a:solidFill>
                <a:latin typeface="Twinkl" pitchFamily="2" charset="0"/>
              </a:rPr>
              <a:t>’ call, it is </a:t>
            </a:r>
            <a:r>
              <a:rPr lang="en-GB" dirty="0" err="1">
                <a:solidFill>
                  <a:schemeClr val="bg1"/>
                </a:solidFill>
                <a:latin typeface="Twinkl" pitchFamily="2" charset="0"/>
              </a:rPr>
              <a:t>infact</a:t>
            </a:r>
            <a:r>
              <a:rPr lang="en-GB" dirty="0">
                <a:solidFill>
                  <a:schemeClr val="bg1"/>
                </a:solidFill>
                <a:latin typeface="Twinkl" pitchFamily="2" charset="0"/>
              </a:rPr>
              <a:t> a conversation between a female that calls the ‘twit’ and the male with the ‘</a:t>
            </a:r>
            <a:r>
              <a:rPr lang="en-GB" dirty="0" err="1">
                <a:solidFill>
                  <a:schemeClr val="bg1"/>
                </a:solidFill>
                <a:latin typeface="Twinkl" pitchFamily="2" charset="0"/>
              </a:rPr>
              <a:t>twoo</a:t>
            </a:r>
            <a:r>
              <a:rPr lang="en-GB" dirty="0">
                <a:solidFill>
                  <a:schemeClr val="bg1"/>
                </a:solidFill>
                <a:latin typeface="Twinkl" pitchFamily="2" charset="0"/>
              </a:rPr>
              <a:t>’.</a:t>
            </a:r>
          </a:p>
        </p:txBody>
      </p:sp>
      <p:sp>
        <p:nvSpPr>
          <p:cNvPr id="6" name="Rectangle 5">
            <a:extLst>
              <a:ext uri="{FF2B5EF4-FFF2-40B4-BE49-F238E27FC236}">
                <a16:creationId xmlns:a16="http://schemas.microsoft.com/office/drawing/2014/main" id="{72800E37-0338-424A-AEE9-3695758CDC6E}"/>
              </a:ext>
            </a:extLst>
          </p:cNvPr>
          <p:cNvSpPr/>
          <p:nvPr/>
        </p:nvSpPr>
        <p:spPr>
          <a:xfrm>
            <a:off x="755650" y="5320718"/>
            <a:ext cx="3240660" cy="772107"/>
          </a:xfrm>
          <a:prstGeom prst="rect">
            <a:avLst/>
          </a:prstGeom>
          <a:solidFill>
            <a:schemeClr val="bg1"/>
          </a:solidFill>
          <a:ln w="19050">
            <a:solidFill>
              <a:srgbClr val="0076B0"/>
            </a:solidFill>
          </a:ln>
        </p:spPr>
        <p:txBody>
          <a:bodyPr wrap="square" lIns="108000" tIns="108000" rIns="108000" bIns="108000">
            <a:spAutoFit/>
          </a:bodyPr>
          <a:lstStyle/>
          <a:p>
            <a:r>
              <a:rPr lang="en-GB" dirty="0">
                <a:latin typeface="Twinkl" pitchFamily="2" charset="0"/>
              </a:rPr>
              <a:t>Click </a:t>
            </a:r>
            <a:r>
              <a:rPr lang="en-GB" dirty="0">
                <a:latin typeface="Twinkl" pitchFamily="2" charset="0"/>
                <a:hlinkClick r:id="rId3"/>
              </a:rPr>
              <a:t>here</a:t>
            </a:r>
            <a:r>
              <a:rPr lang="en-GB" dirty="0">
                <a:latin typeface="Twinkl" pitchFamily="2" charset="0"/>
              </a:rPr>
              <a:t> to go to the RSPB’s page and hear a recording. </a:t>
            </a:r>
          </a:p>
        </p:txBody>
      </p:sp>
    </p:spTree>
    <p:extLst>
      <p:ext uri="{BB962C8B-B14F-4D97-AF65-F5344CB8AC3E}">
        <p14:creationId xmlns:p14="http://schemas.microsoft.com/office/powerpoint/2010/main" val="230426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9FC8FA-EFDC-451B-A553-CCEF780F3BC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5650" y="2262754"/>
            <a:ext cx="7632700" cy="3830071"/>
          </a:xfrm>
          <a:prstGeom prst="rect">
            <a:avLst/>
          </a:prstGeom>
        </p:spPr>
      </p:pic>
      <p:sp>
        <p:nvSpPr>
          <p:cNvPr id="2" name="Title 1">
            <a:extLst>
              <a:ext uri="{FF2B5EF4-FFF2-40B4-BE49-F238E27FC236}">
                <a16:creationId xmlns:a16="http://schemas.microsoft.com/office/drawing/2014/main" id="{CCABD741-0DB3-4757-B77C-7D50E56FA42E}"/>
              </a:ext>
            </a:extLst>
          </p:cNvPr>
          <p:cNvSpPr>
            <a:spLocks noGrp="1"/>
          </p:cNvSpPr>
          <p:nvPr>
            <p:ph type="title"/>
          </p:nvPr>
        </p:nvSpPr>
        <p:spPr/>
        <p:txBody>
          <a:bodyPr/>
          <a:lstStyle/>
          <a:p>
            <a:r>
              <a:rPr lang="en-GB" dirty="0">
                <a:solidFill>
                  <a:srgbClr val="0076B0"/>
                </a:solidFill>
              </a:rPr>
              <a:t>At the Bird Feeder</a:t>
            </a:r>
          </a:p>
        </p:txBody>
      </p:sp>
      <p:sp>
        <p:nvSpPr>
          <p:cNvPr id="7" name="Rectangle 6">
            <a:extLst>
              <a:ext uri="{FF2B5EF4-FFF2-40B4-BE49-F238E27FC236}">
                <a16:creationId xmlns:a16="http://schemas.microsoft.com/office/drawing/2014/main" id="{98B331F6-23E0-48D8-B96A-B15D428313B9}"/>
              </a:ext>
            </a:extLst>
          </p:cNvPr>
          <p:cNvSpPr/>
          <p:nvPr/>
        </p:nvSpPr>
        <p:spPr>
          <a:xfrm>
            <a:off x="682246" y="1268449"/>
            <a:ext cx="7922004" cy="923330"/>
          </a:xfrm>
          <a:prstGeom prst="rect">
            <a:avLst/>
          </a:prstGeom>
        </p:spPr>
        <p:txBody>
          <a:bodyPr wrap="square">
            <a:spAutoFit/>
          </a:bodyPr>
          <a:lstStyle/>
          <a:p>
            <a:r>
              <a:rPr lang="en-GB" dirty="0"/>
              <a:t>Taking one hour to record the birds that come into your garden or school grounds and contributing to the RSPB’s Big Garden Birdwatch will create data that scientists can use to find trends in bird populations across the UK.</a:t>
            </a:r>
          </a:p>
        </p:txBody>
      </p:sp>
      <p:sp>
        <p:nvSpPr>
          <p:cNvPr id="8" name="Rectangle 7">
            <a:extLst>
              <a:ext uri="{FF2B5EF4-FFF2-40B4-BE49-F238E27FC236}">
                <a16:creationId xmlns:a16="http://schemas.microsoft.com/office/drawing/2014/main" id="{92DA71E5-40DB-42D5-B387-3C8D8159454F}"/>
              </a:ext>
            </a:extLst>
          </p:cNvPr>
          <p:cNvSpPr/>
          <p:nvPr/>
        </p:nvSpPr>
        <p:spPr>
          <a:xfrm>
            <a:off x="755650" y="5695007"/>
            <a:ext cx="4626519" cy="495108"/>
          </a:xfrm>
          <a:prstGeom prst="rect">
            <a:avLst/>
          </a:prstGeom>
          <a:solidFill>
            <a:schemeClr val="bg1"/>
          </a:solidFill>
          <a:ln w="19050">
            <a:solidFill>
              <a:srgbClr val="0076B0"/>
            </a:solidFill>
          </a:ln>
        </p:spPr>
        <p:txBody>
          <a:bodyPr wrap="square" lIns="108000" tIns="108000" rIns="108000" bIns="108000">
            <a:spAutoFit/>
          </a:bodyPr>
          <a:lstStyle/>
          <a:p>
            <a:r>
              <a:rPr lang="en-GB" dirty="0"/>
              <a:t>Find out more from the RSPB website </a:t>
            </a:r>
            <a:r>
              <a:rPr lang="en-GB" dirty="0">
                <a:hlinkClick r:id="rId3"/>
              </a:rPr>
              <a:t>here</a:t>
            </a:r>
            <a:r>
              <a:rPr lang="en-GB" dirty="0"/>
              <a:t>.</a:t>
            </a:r>
            <a:endParaRPr lang="en-GB" dirty="0">
              <a:latin typeface="Twinkl" pitchFamily="2" charset="0"/>
            </a:endParaRPr>
          </a:p>
        </p:txBody>
      </p:sp>
    </p:spTree>
    <p:extLst>
      <p:ext uri="{BB962C8B-B14F-4D97-AF65-F5344CB8AC3E}">
        <p14:creationId xmlns:p14="http://schemas.microsoft.com/office/powerpoint/2010/main" val="23328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DA2AF1-432D-4E37-A2DF-3C141C947F9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5650" y="1975673"/>
            <a:ext cx="7632700" cy="4117153"/>
          </a:xfrm>
          <a:prstGeom prst="rect">
            <a:avLst/>
          </a:prstGeom>
        </p:spPr>
      </p:pic>
      <p:sp>
        <p:nvSpPr>
          <p:cNvPr id="12" name="Rectangle 11">
            <a:extLst>
              <a:ext uri="{FF2B5EF4-FFF2-40B4-BE49-F238E27FC236}">
                <a16:creationId xmlns:a16="http://schemas.microsoft.com/office/drawing/2014/main" id="{EB15CCAD-0F8C-464A-9691-170D2C60DEB3}"/>
              </a:ext>
            </a:extLst>
          </p:cNvPr>
          <p:cNvSpPr/>
          <p:nvPr/>
        </p:nvSpPr>
        <p:spPr>
          <a:xfrm>
            <a:off x="689352" y="1245087"/>
            <a:ext cx="7698997" cy="646331"/>
          </a:xfrm>
          <a:prstGeom prst="rect">
            <a:avLst/>
          </a:prstGeom>
        </p:spPr>
        <p:txBody>
          <a:bodyPr wrap="square">
            <a:spAutoFit/>
          </a:bodyPr>
          <a:lstStyle/>
          <a:p>
            <a:r>
              <a:rPr lang="en-GB" dirty="0"/>
              <a:t>Some of the brightly coloured birds are easier to identify but with those little brown birds, looking at behaviour rather than colour can give clues.</a:t>
            </a:r>
          </a:p>
        </p:txBody>
      </p:sp>
      <p:sp>
        <p:nvSpPr>
          <p:cNvPr id="2" name="Title 1">
            <a:extLst>
              <a:ext uri="{FF2B5EF4-FFF2-40B4-BE49-F238E27FC236}">
                <a16:creationId xmlns:a16="http://schemas.microsoft.com/office/drawing/2014/main" id="{CCABD741-0DB3-4757-B77C-7D50E56FA42E}"/>
              </a:ext>
            </a:extLst>
          </p:cNvPr>
          <p:cNvSpPr>
            <a:spLocks noGrp="1"/>
          </p:cNvSpPr>
          <p:nvPr>
            <p:ph type="title"/>
          </p:nvPr>
        </p:nvSpPr>
        <p:spPr/>
        <p:txBody>
          <a:bodyPr/>
          <a:lstStyle/>
          <a:p>
            <a:r>
              <a:rPr lang="en-GB" dirty="0">
                <a:solidFill>
                  <a:srgbClr val="0076B0"/>
                </a:solidFill>
              </a:rPr>
              <a:t>Those Little Brown Birds</a:t>
            </a:r>
          </a:p>
        </p:txBody>
      </p:sp>
      <p:pic>
        <p:nvPicPr>
          <p:cNvPr id="14" name="Picture 13">
            <a:extLst>
              <a:ext uri="{FF2B5EF4-FFF2-40B4-BE49-F238E27FC236}">
                <a16:creationId xmlns:a16="http://schemas.microsoft.com/office/drawing/2014/main" id="{5CE64C06-5B05-457D-A33C-D670E5C13A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5650" y="1975672"/>
            <a:ext cx="7638220" cy="4117153"/>
          </a:xfrm>
          <a:prstGeom prst="rect">
            <a:avLst/>
          </a:prstGeom>
        </p:spPr>
      </p:pic>
      <p:sp>
        <p:nvSpPr>
          <p:cNvPr id="11" name="Rectangle 10">
            <a:extLst>
              <a:ext uri="{FF2B5EF4-FFF2-40B4-BE49-F238E27FC236}">
                <a16:creationId xmlns:a16="http://schemas.microsoft.com/office/drawing/2014/main" id="{172E5898-8291-41DC-BBC0-FE16E9006FD3}"/>
              </a:ext>
            </a:extLst>
          </p:cNvPr>
          <p:cNvSpPr/>
          <p:nvPr/>
        </p:nvSpPr>
        <p:spPr>
          <a:xfrm>
            <a:off x="5287413" y="2174128"/>
            <a:ext cx="2925638" cy="1603104"/>
          </a:xfrm>
          <a:prstGeom prst="rect">
            <a:avLst/>
          </a:prstGeom>
          <a:solidFill>
            <a:srgbClr val="0076B0"/>
          </a:solidFill>
        </p:spPr>
        <p:txBody>
          <a:bodyPr wrap="square" lIns="108000" tIns="108000" rIns="108000" bIns="108000">
            <a:spAutoFit/>
          </a:bodyPr>
          <a:lstStyle/>
          <a:p>
            <a:r>
              <a:rPr lang="en-GB" dirty="0">
                <a:solidFill>
                  <a:schemeClr val="bg1"/>
                </a:solidFill>
                <a:latin typeface="Twinkl" pitchFamily="2" charset="0"/>
              </a:rPr>
              <a:t>The house sparrow is very sociable and will usually visit gardens and take dust or water baths as part of a small flock.</a:t>
            </a:r>
          </a:p>
        </p:txBody>
      </p:sp>
      <p:pic>
        <p:nvPicPr>
          <p:cNvPr id="16" name="Picture 15">
            <a:extLst>
              <a:ext uri="{FF2B5EF4-FFF2-40B4-BE49-F238E27FC236}">
                <a16:creationId xmlns:a16="http://schemas.microsoft.com/office/drawing/2014/main" id="{DD0942F1-98FF-4B6A-A017-84622D657C0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0130" y="1975672"/>
            <a:ext cx="7640979" cy="4117154"/>
          </a:xfrm>
          <a:prstGeom prst="rect">
            <a:avLst/>
          </a:prstGeom>
        </p:spPr>
      </p:pic>
      <p:sp>
        <p:nvSpPr>
          <p:cNvPr id="17" name="Rectangle 16">
            <a:extLst>
              <a:ext uri="{FF2B5EF4-FFF2-40B4-BE49-F238E27FC236}">
                <a16:creationId xmlns:a16="http://schemas.microsoft.com/office/drawing/2014/main" id="{9A969D46-B3C5-4E06-BECB-7E073141A828}"/>
              </a:ext>
            </a:extLst>
          </p:cNvPr>
          <p:cNvSpPr/>
          <p:nvPr/>
        </p:nvSpPr>
        <p:spPr>
          <a:xfrm>
            <a:off x="5416123" y="3429000"/>
            <a:ext cx="2925638" cy="1326105"/>
          </a:xfrm>
          <a:prstGeom prst="rect">
            <a:avLst/>
          </a:prstGeom>
          <a:solidFill>
            <a:srgbClr val="0076B0"/>
          </a:solidFill>
        </p:spPr>
        <p:txBody>
          <a:bodyPr wrap="square" lIns="108000" tIns="108000" rIns="108000" bIns="108000">
            <a:spAutoFit/>
          </a:bodyPr>
          <a:lstStyle/>
          <a:p>
            <a:r>
              <a:rPr lang="en-GB" dirty="0">
                <a:solidFill>
                  <a:schemeClr val="bg1"/>
                </a:solidFill>
                <a:latin typeface="Twinkl" pitchFamily="2" charset="0"/>
              </a:rPr>
              <a:t>The wren is often spotted darting in and around hedges and its small tail is upright.</a:t>
            </a:r>
          </a:p>
        </p:txBody>
      </p:sp>
      <p:pic>
        <p:nvPicPr>
          <p:cNvPr id="19" name="Picture 18">
            <a:extLst>
              <a:ext uri="{FF2B5EF4-FFF2-40B4-BE49-F238E27FC236}">
                <a16:creationId xmlns:a16="http://schemas.microsoft.com/office/drawing/2014/main" id="{9CD0A6FF-3A03-414B-BC0C-97DD868EE00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2107" y="1975671"/>
            <a:ext cx="7632701" cy="4107285"/>
          </a:xfrm>
          <a:prstGeom prst="rect">
            <a:avLst/>
          </a:prstGeom>
        </p:spPr>
      </p:pic>
      <p:sp>
        <p:nvSpPr>
          <p:cNvPr id="20" name="Rectangle 19">
            <a:extLst>
              <a:ext uri="{FF2B5EF4-FFF2-40B4-BE49-F238E27FC236}">
                <a16:creationId xmlns:a16="http://schemas.microsoft.com/office/drawing/2014/main" id="{595DA019-04FC-4CE3-8A6D-AFB8A98D8BE0}"/>
              </a:ext>
            </a:extLst>
          </p:cNvPr>
          <p:cNvSpPr/>
          <p:nvPr/>
        </p:nvSpPr>
        <p:spPr>
          <a:xfrm>
            <a:off x="863864" y="2851637"/>
            <a:ext cx="2357856" cy="1326105"/>
          </a:xfrm>
          <a:prstGeom prst="rect">
            <a:avLst/>
          </a:prstGeom>
          <a:solidFill>
            <a:srgbClr val="0076B0"/>
          </a:solidFill>
        </p:spPr>
        <p:txBody>
          <a:bodyPr wrap="square" lIns="108000" tIns="108000" rIns="108000" bIns="108000">
            <a:spAutoFit/>
          </a:bodyPr>
          <a:lstStyle/>
          <a:p>
            <a:r>
              <a:rPr lang="en-GB" dirty="0">
                <a:solidFill>
                  <a:schemeClr val="bg1"/>
                </a:solidFill>
                <a:latin typeface="Twinkl" pitchFamily="2" charset="0"/>
              </a:rPr>
              <a:t>The dunnock can be found bobbing about under the feeder and has a grey chest. </a:t>
            </a:r>
          </a:p>
        </p:txBody>
      </p:sp>
      <p:pic>
        <p:nvPicPr>
          <p:cNvPr id="22" name="Picture 21">
            <a:extLst>
              <a:ext uri="{FF2B5EF4-FFF2-40B4-BE49-F238E27FC236}">
                <a16:creationId xmlns:a16="http://schemas.microsoft.com/office/drawing/2014/main" id="{EB225301-0DB1-4FAA-90CA-98DDEB73466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44608" y="1985539"/>
            <a:ext cx="7649262" cy="4107285"/>
          </a:xfrm>
          <a:prstGeom prst="rect">
            <a:avLst/>
          </a:prstGeom>
        </p:spPr>
      </p:pic>
      <p:sp>
        <p:nvSpPr>
          <p:cNvPr id="23" name="Rectangle 22">
            <a:extLst>
              <a:ext uri="{FF2B5EF4-FFF2-40B4-BE49-F238E27FC236}">
                <a16:creationId xmlns:a16="http://schemas.microsoft.com/office/drawing/2014/main" id="{D6E5FF38-1F35-4209-8EE2-9D7B61BD2CAE}"/>
              </a:ext>
            </a:extLst>
          </p:cNvPr>
          <p:cNvSpPr/>
          <p:nvPr/>
        </p:nvSpPr>
        <p:spPr>
          <a:xfrm>
            <a:off x="968851" y="2950762"/>
            <a:ext cx="2627156" cy="2157102"/>
          </a:xfrm>
          <a:prstGeom prst="rect">
            <a:avLst/>
          </a:prstGeom>
          <a:solidFill>
            <a:srgbClr val="0076B0"/>
          </a:solidFill>
        </p:spPr>
        <p:txBody>
          <a:bodyPr wrap="square" lIns="108000" tIns="108000" rIns="108000" bIns="108000">
            <a:spAutoFit/>
          </a:bodyPr>
          <a:lstStyle/>
          <a:p>
            <a:r>
              <a:rPr lang="en-GB" dirty="0">
                <a:solidFill>
                  <a:schemeClr val="bg1"/>
                </a:solidFill>
                <a:latin typeface="Twinkl" pitchFamily="2" charset="0"/>
              </a:rPr>
              <a:t>A female blackbird isn’t black at all! The brown female is likely to be on her own or with her male partner sporting his bright orange eye ring and beak.</a:t>
            </a:r>
          </a:p>
        </p:txBody>
      </p:sp>
    </p:spTree>
    <p:extLst>
      <p:ext uri="{BB962C8B-B14F-4D97-AF65-F5344CB8AC3E}">
        <p14:creationId xmlns:p14="http://schemas.microsoft.com/office/powerpoint/2010/main" val="41252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p:stCondLst>
                              <p:cond delay="500"/>
                            </p:stCondLst>
                            <p:childTnLst>
                              <p:par>
                                <p:cTn id="18" presetID="10" presetClass="entr" presetSubtype="0" fill="hold" grpId="0" nodeType="afterEffect">
                                  <p:stCondLst>
                                    <p:cond delay="100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par>
                          <p:cTn id="26" fill="hold">
                            <p:stCondLst>
                              <p:cond delay="500"/>
                            </p:stCondLst>
                            <p:childTnLst>
                              <p:par>
                                <p:cTn id="27" presetID="10" presetClass="entr" presetSubtype="0" fill="hold" grpId="0" nodeType="afterEffect">
                                  <p:stCondLst>
                                    <p:cond delay="100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par>
                          <p:cTn id="35" fill="hold">
                            <p:stCondLst>
                              <p:cond delay="500"/>
                            </p:stCondLst>
                            <p:childTnLst>
                              <p:par>
                                <p:cTn id="36" presetID="10" presetClass="entr" presetSubtype="0" fill="hold" grpId="0" nodeType="afterEffect">
                                  <p:stCondLst>
                                    <p:cond delay="100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23"/>
                                        </p:tgtEl>
                                      </p:cBhvr>
                                    </p:animEffect>
                                    <p:set>
                                      <p:cBhvr>
                                        <p:cTn id="43"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20" grpId="0" animBg="1"/>
      <p:bldP spid="23" grpId="0" animBg="1"/>
      <p:bldP spid="2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0">
            <a:extLst>
              <a:ext uri="{FF2B5EF4-FFF2-40B4-BE49-F238E27FC236}">
                <a16:creationId xmlns:a16="http://schemas.microsoft.com/office/drawing/2014/main" id="{440E3BC3-626B-4AC3-BFDE-2AC7B1E4BD81}"/>
              </a:ext>
            </a:extLst>
          </p:cNvPr>
          <p:cNvSpPr>
            <a:spLocks noGrp="1"/>
          </p:cNvSpPr>
          <p:nvPr>
            <p:ph type="title"/>
          </p:nvPr>
        </p:nvSpPr>
        <p:spPr>
          <a:xfrm>
            <a:off x="0" y="2112786"/>
            <a:ext cx="9144000" cy="1970690"/>
          </a:xfrm>
          <a:prstGeom prst="roundRect">
            <a:avLst>
              <a:gd name="adj" fmla="val 0"/>
            </a:avLst>
          </a:prstGeom>
          <a:solidFill>
            <a:srgbClr val="0076B0"/>
          </a:solidFill>
        </p:spPr>
        <p:txBody>
          <a:bodyPr/>
          <a:lstStyle/>
          <a:p>
            <a:pPr algn="ctr"/>
            <a:r>
              <a:rPr lang="en-GB" sz="3600" dirty="0">
                <a:solidFill>
                  <a:schemeClr val="bg1"/>
                </a:solidFill>
              </a:rPr>
              <a:t>Now get out and about </a:t>
            </a:r>
            <a:br>
              <a:rPr lang="en-GB" sz="3600" dirty="0">
                <a:solidFill>
                  <a:schemeClr val="bg1"/>
                </a:solidFill>
              </a:rPr>
            </a:br>
            <a:r>
              <a:rPr lang="en-GB" sz="3600" dirty="0">
                <a:solidFill>
                  <a:schemeClr val="bg1"/>
                </a:solidFill>
              </a:rPr>
              <a:t>and see what’s WILD about </a:t>
            </a:r>
            <a:br>
              <a:rPr lang="en-GB" sz="3600" dirty="0">
                <a:solidFill>
                  <a:schemeClr val="bg1"/>
                </a:solidFill>
              </a:rPr>
            </a:br>
            <a:r>
              <a:rPr lang="en-GB" sz="3600" dirty="0">
                <a:solidFill>
                  <a:schemeClr val="bg1"/>
                </a:solidFill>
              </a:rPr>
              <a:t>January where you are!</a:t>
            </a:r>
          </a:p>
        </p:txBody>
      </p:sp>
      <p:pic>
        <p:nvPicPr>
          <p:cNvPr id="3" name="Picture 2">
            <a:extLst>
              <a:ext uri="{FF2B5EF4-FFF2-40B4-BE49-F238E27FC236}">
                <a16:creationId xmlns:a16="http://schemas.microsoft.com/office/drawing/2014/main" id="{AF4A96C4-FA17-4244-9CA6-E7499110C5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52750" y="3857619"/>
            <a:ext cx="3035600" cy="2511690"/>
          </a:xfrm>
          <a:prstGeom prst="rect">
            <a:avLst/>
          </a:prstGeom>
        </p:spPr>
      </p:pic>
      <p:pic>
        <p:nvPicPr>
          <p:cNvPr id="4" name="Picture 3">
            <a:extLst>
              <a:ext uri="{FF2B5EF4-FFF2-40B4-BE49-F238E27FC236}">
                <a16:creationId xmlns:a16="http://schemas.microsoft.com/office/drawing/2014/main" id="{790BD980-E8D6-4462-9831-2937E943CD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1725" y="3849139"/>
            <a:ext cx="2140895" cy="2728555"/>
          </a:xfrm>
          <a:prstGeom prst="rect">
            <a:avLst/>
          </a:prstGeom>
        </p:spPr>
      </p:pic>
      <p:pic>
        <p:nvPicPr>
          <p:cNvPr id="8" name="Picture 7">
            <a:extLst>
              <a:ext uri="{FF2B5EF4-FFF2-40B4-BE49-F238E27FC236}">
                <a16:creationId xmlns:a16="http://schemas.microsoft.com/office/drawing/2014/main" id="{7B255527-420A-48FA-9545-9D0DB4AD6B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15092" y="206604"/>
            <a:ext cx="4851008" cy="1766482"/>
          </a:xfrm>
          <a:prstGeom prst="rect">
            <a:avLst/>
          </a:prstGeom>
        </p:spPr>
      </p:pic>
    </p:spTree>
    <p:extLst>
      <p:ext uri="{BB962C8B-B14F-4D97-AF65-F5344CB8AC3E}">
        <p14:creationId xmlns:p14="http://schemas.microsoft.com/office/powerpoint/2010/main" val="33914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ACD1F7-EEA3-4844-9DA7-A7F9BC909F8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6196" y="407935"/>
            <a:ext cx="8544189" cy="6022780"/>
          </a:xfrm>
          <a:prstGeom prst="rect">
            <a:avLst/>
          </a:prstGeom>
        </p:spPr>
      </p:pic>
      <p:pic>
        <p:nvPicPr>
          <p:cNvPr id="8" name="Picture 7">
            <a:extLst>
              <a:ext uri="{FF2B5EF4-FFF2-40B4-BE49-F238E27FC236}">
                <a16:creationId xmlns:a16="http://schemas.microsoft.com/office/drawing/2014/main" id="{410E52D2-F42D-4227-935A-8608175B9BF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50466" y="403454"/>
            <a:ext cx="4654447" cy="773562"/>
          </a:xfrm>
          <a:prstGeom prst="rect">
            <a:avLst/>
          </a:prstGeom>
          <a:effectLst>
            <a:outerShdw blurRad="50800" dist="38100" dir="2700000" algn="tl" rotWithShape="0">
              <a:prstClr val="black">
                <a:alpha val="40000"/>
              </a:prstClr>
            </a:outerShdw>
          </a:effectLst>
        </p:spPr>
      </p:pic>
      <p:sp>
        <p:nvSpPr>
          <p:cNvPr id="9" name="Title 20">
            <a:extLst>
              <a:ext uri="{FF2B5EF4-FFF2-40B4-BE49-F238E27FC236}">
                <a16:creationId xmlns:a16="http://schemas.microsoft.com/office/drawing/2014/main" id="{521DD1DE-89E2-4B2E-85E1-C4897DC5E8E7}"/>
              </a:ext>
            </a:extLst>
          </p:cNvPr>
          <p:cNvSpPr>
            <a:spLocks noGrp="1"/>
          </p:cNvSpPr>
          <p:nvPr>
            <p:ph type="title"/>
          </p:nvPr>
        </p:nvSpPr>
        <p:spPr>
          <a:xfrm>
            <a:off x="457198" y="319504"/>
            <a:ext cx="8220075" cy="994306"/>
          </a:xfrm>
          <a:noFill/>
          <a:ln>
            <a:noFill/>
          </a:ln>
        </p:spPr>
        <p:txBody>
          <a:bodyPr/>
          <a:lstStyle/>
          <a:p>
            <a:r>
              <a:rPr lang="en-GB" sz="3600" dirty="0">
                <a:ln w="12700">
                  <a:noFill/>
                </a:ln>
                <a:solidFill>
                  <a:srgbClr val="0076B0"/>
                </a:solidFill>
              </a:rPr>
              <a:t>January’s </a:t>
            </a:r>
            <a:r>
              <a:rPr lang="en-GB" sz="3600" dirty="0" err="1">
                <a:ln w="12700">
                  <a:noFill/>
                </a:ln>
                <a:solidFill>
                  <a:srgbClr val="0076B0"/>
                </a:solidFill>
              </a:rPr>
              <a:t>Pinboard</a:t>
            </a:r>
            <a:endParaRPr lang="en-GB" sz="3600" dirty="0">
              <a:ln w="12700">
                <a:noFill/>
              </a:ln>
              <a:solidFill>
                <a:srgbClr val="0076B0"/>
              </a:solidFill>
              <a:latin typeface="+mn-lt"/>
            </a:endParaRPr>
          </a:p>
        </p:txBody>
      </p:sp>
      <p:grpSp>
        <p:nvGrpSpPr>
          <p:cNvPr id="16" name="Group 15">
            <a:extLst>
              <a:ext uri="{FF2B5EF4-FFF2-40B4-BE49-F238E27FC236}">
                <a16:creationId xmlns:a16="http://schemas.microsoft.com/office/drawing/2014/main" id="{E72F7EE4-345C-4181-B1C1-7AC9631E2B3C}"/>
              </a:ext>
            </a:extLst>
          </p:cNvPr>
          <p:cNvGrpSpPr/>
          <p:nvPr/>
        </p:nvGrpSpPr>
        <p:grpSpPr>
          <a:xfrm>
            <a:off x="192472" y="2175191"/>
            <a:ext cx="2757240" cy="2361730"/>
            <a:chOff x="626830" y="1297176"/>
            <a:chExt cx="2757240" cy="3495160"/>
          </a:xfrm>
          <a:effectLst>
            <a:outerShdw blurRad="50800" dist="38100" dir="2700000" algn="tl" rotWithShape="0">
              <a:prstClr val="black">
                <a:alpha val="40000"/>
              </a:prstClr>
            </a:outerShdw>
          </a:effectLst>
        </p:grpSpPr>
        <p:pic>
          <p:nvPicPr>
            <p:cNvPr id="17" name="Picture 16">
              <a:extLst>
                <a:ext uri="{FF2B5EF4-FFF2-40B4-BE49-F238E27FC236}">
                  <a16:creationId xmlns:a16="http://schemas.microsoft.com/office/drawing/2014/main" id="{963BA8DA-3E52-4CEE-8B87-C8F891037A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6830" y="1297176"/>
              <a:ext cx="2757240" cy="3495160"/>
            </a:xfrm>
            <a:prstGeom prst="rect">
              <a:avLst/>
            </a:prstGeom>
            <a:effectLst/>
          </p:spPr>
        </p:pic>
        <p:sp>
          <p:nvSpPr>
            <p:cNvPr id="18" name="TextBox 17">
              <a:extLst>
                <a:ext uri="{FF2B5EF4-FFF2-40B4-BE49-F238E27FC236}">
                  <a16:creationId xmlns:a16="http://schemas.microsoft.com/office/drawing/2014/main" id="{6856E304-0023-45F0-9E28-9F33D216E715}"/>
                </a:ext>
              </a:extLst>
            </p:cNvPr>
            <p:cNvSpPr txBox="1"/>
            <p:nvPr/>
          </p:nvSpPr>
          <p:spPr>
            <a:xfrm>
              <a:off x="871453" y="1658941"/>
              <a:ext cx="2493430" cy="2322964"/>
            </a:xfrm>
            <a:prstGeom prst="rect">
              <a:avLst/>
            </a:prstGeom>
            <a:noFill/>
            <a:effectLst/>
          </p:spPr>
          <p:txBody>
            <a:bodyPr wrap="square" rtlCol="0">
              <a:spAutoFit/>
            </a:bodyPr>
            <a:lstStyle/>
            <a:p>
              <a:r>
                <a:rPr lang="en-GB" sz="1600" dirty="0">
                  <a:latin typeface="Twinkl" pitchFamily="2" charset="0"/>
                </a:rPr>
                <a:t>Our calendar was created by the Romans and it is thought they named the first month of the year after their god Janus, god of beginnings.</a:t>
              </a:r>
            </a:p>
          </p:txBody>
        </p:sp>
      </p:grpSp>
      <p:grpSp>
        <p:nvGrpSpPr>
          <p:cNvPr id="34" name="Group 33">
            <a:extLst>
              <a:ext uri="{FF2B5EF4-FFF2-40B4-BE49-F238E27FC236}">
                <a16:creationId xmlns:a16="http://schemas.microsoft.com/office/drawing/2014/main" id="{98CAE9FC-E793-47CF-AA10-21265CDD3FF9}"/>
              </a:ext>
            </a:extLst>
          </p:cNvPr>
          <p:cNvGrpSpPr/>
          <p:nvPr/>
        </p:nvGrpSpPr>
        <p:grpSpPr>
          <a:xfrm>
            <a:off x="4021142" y="1234181"/>
            <a:ext cx="3086453" cy="1262333"/>
            <a:chOff x="3206344" y="3367286"/>
            <a:chExt cx="2825725" cy="1262333"/>
          </a:xfrm>
        </p:grpSpPr>
        <p:pic>
          <p:nvPicPr>
            <p:cNvPr id="35" name="Picture 34">
              <a:extLst>
                <a:ext uri="{FF2B5EF4-FFF2-40B4-BE49-F238E27FC236}">
                  <a16:creationId xmlns:a16="http://schemas.microsoft.com/office/drawing/2014/main" id="{4E3EA413-527F-4016-AB08-122B57790A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58409">
              <a:off x="3206344" y="3367286"/>
              <a:ext cx="2803542" cy="1262333"/>
            </a:xfrm>
            <a:prstGeom prst="rect">
              <a:avLst/>
            </a:prstGeom>
            <a:effectLst>
              <a:outerShdw blurRad="50800" dist="38100" dir="2700000" algn="tl" rotWithShape="0">
                <a:prstClr val="black">
                  <a:alpha val="40000"/>
                </a:prstClr>
              </a:outerShdw>
            </a:effectLst>
          </p:spPr>
        </p:pic>
        <p:sp>
          <p:nvSpPr>
            <p:cNvPr id="36" name="TextBox 35">
              <a:extLst>
                <a:ext uri="{FF2B5EF4-FFF2-40B4-BE49-F238E27FC236}">
                  <a16:creationId xmlns:a16="http://schemas.microsoft.com/office/drawing/2014/main" id="{81D88546-8375-4EDF-8C8E-154EADE0B05E}"/>
                </a:ext>
              </a:extLst>
            </p:cNvPr>
            <p:cNvSpPr txBox="1"/>
            <p:nvPr/>
          </p:nvSpPr>
          <p:spPr>
            <a:xfrm rot="201012">
              <a:off x="3265703" y="3629368"/>
              <a:ext cx="2766366" cy="830997"/>
            </a:xfrm>
            <a:prstGeom prst="rect">
              <a:avLst/>
            </a:prstGeom>
            <a:noFill/>
          </p:spPr>
          <p:txBody>
            <a:bodyPr wrap="square" rtlCol="0">
              <a:spAutoFit/>
            </a:bodyPr>
            <a:lstStyle/>
            <a:p>
              <a:r>
                <a:rPr lang="en-GB" sz="1600" dirty="0">
                  <a:solidFill>
                    <a:schemeClr val="dk1"/>
                  </a:solidFill>
                </a:rPr>
                <a:t>Each month has a special flower and birthstone. January is carnations and garnet. </a:t>
              </a:r>
            </a:p>
          </p:txBody>
        </p:sp>
      </p:grpSp>
      <p:grpSp>
        <p:nvGrpSpPr>
          <p:cNvPr id="37" name="Group 36">
            <a:extLst>
              <a:ext uri="{FF2B5EF4-FFF2-40B4-BE49-F238E27FC236}">
                <a16:creationId xmlns:a16="http://schemas.microsoft.com/office/drawing/2014/main" id="{5B0382E6-4490-40A4-B381-4D867127122D}"/>
              </a:ext>
            </a:extLst>
          </p:cNvPr>
          <p:cNvGrpSpPr/>
          <p:nvPr/>
        </p:nvGrpSpPr>
        <p:grpSpPr>
          <a:xfrm>
            <a:off x="5307760" y="1089334"/>
            <a:ext cx="266314" cy="416059"/>
            <a:chOff x="4372634" y="3093416"/>
            <a:chExt cx="266314" cy="416059"/>
          </a:xfrm>
        </p:grpSpPr>
        <p:sp>
          <p:nvSpPr>
            <p:cNvPr id="38" name="Oval 37">
              <a:extLst>
                <a:ext uri="{FF2B5EF4-FFF2-40B4-BE49-F238E27FC236}">
                  <a16:creationId xmlns:a16="http://schemas.microsoft.com/office/drawing/2014/main" id="{2B2419AB-4C60-4410-9052-F3AF76BF89D6}"/>
                </a:ext>
              </a:extLst>
            </p:cNvPr>
            <p:cNvSpPr/>
            <p:nvPr/>
          </p:nvSpPr>
          <p:spPr>
            <a:xfrm>
              <a:off x="4545224" y="3434151"/>
              <a:ext cx="93724" cy="75324"/>
            </a:xfrm>
            <a:prstGeom prst="ellipse">
              <a:avLst/>
            </a:prstGeom>
            <a:solidFill>
              <a:schemeClr val="tx1">
                <a:lumMod val="75000"/>
                <a:lumOff val="2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9" name="Picture 38">
              <a:extLst>
                <a:ext uri="{FF2B5EF4-FFF2-40B4-BE49-F238E27FC236}">
                  <a16:creationId xmlns:a16="http://schemas.microsoft.com/office/drawing/2014/main" id="{9B620838-C03D-413D-806B-79E9E13E7AB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72634" y="3093416"/>
              <a:ext cx="247257" cy="398381"/>
            </a:xfrm>
            <a:prstGeom prst="rect">
              <a:avLst/>
            </a:prstGeom>
          </p:spPr>
        </p:pic>
      </p:grpSp>
      <p:grpSp>
        <p:nvGrpSpPr>
          <p:cNvPr id="10" name="Group 9">
            <a:extLst>
              <a:ext uri="{FF2B5EF4-FFF2-40B4-BE49-F238E27FC236}">
                <a16:creationId xmlns:a16="http://schemas.microsoft.com/office/drawing/2014/main" id="{1F28B00D-970E-4B39-B4F4-D4C7576E3647}"/>
              </a:ext>
            </a:extLst>
          </p:cNvPr>
          <p:cNvGrpSpPr/>
          <p:nvPr/>
        </p:nvGrpSpPr>
        <p:grpSpPr>
          <a:xfrm>
            <a:off x="352220" y="974001"/>
            <a:ext cx="2966775" cy="1347079"/>
            <a:chOff x="5894205" y="1779090"/>
            <a:chExt cx="2267584" cy="1347079"/>
          </a:xfrm>
          <a:effectLst>
            <a:outerShdw blurRad="50800" dist="38100" dir="2700000" algn="tl" rotWithShape="0">
              <a:prstClr val="black">
                <a:alpha val="40000"/>
              </a:prstClr>
            </a:outerShdw>
          </a:effectLst>
        </p:grpSpPr>
        <p:pic>
          <p:nvPicPr>
            <p:cNvPr id="11" name="Picture 10">
              <a:extLst>
                <a:ext uri="{FF2B5EF4-FFF2-40B4-BE49-F238E27FC236}">
                  <a16:creationId xmlns:a16="http://schemas.microsoft.com/office/drawing/2014/main" id="{0FD3BB12-DEBC-4251-B1DD-CB9A86C12EA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94205" y="1779090"/>
              <a:ext cx="2267584" cy="1262246"/>
            </a:xfrm>
            <a:prstGeom prst="rect">
              <a:avLst/>
            </a:prstGeom>
          </p:spPr>
        </p:pic>
        <p:sp>
          <p:nvSpPr>
            <p:cNvPr id="12" name="TextBox 11">
              <a:extLst>
                <a:ext uri="{FF2B5EF4-FFF2-40B4-BE49-F238E27FC236}">
                  <a16:creationId xmlns:a16="http://schemas.microsoft.com/office/drawing/2014/main" id="{CC13D223-6361-45AB-9071-77A768F56FBA}"/>
                </a:ext>
              </a:extLst>
            </p:cNvPr>
            <p:cNvSpPr txBox="1"/>
            <p:nvPr/>
          </p:nvSpPr>
          <p:spPr>
            <a:xfrm>
              <a:off x="5968275" y="2295172"/>
              <a:ext cx="2092930" cy="830997"/>
            </a:xfrm>
            <a:prstGeom prst="rect">
              <a:avLst/>
            </a:prstGeom>
            <a:noFill/>
          </p:spPr>
          <p:txBody>
            <a:bodyPr wrap="square" rtlCol="0">
              <a:spAutoFit/>
            </a:bodyPr>
            <a:lstStyle/>
            <a:p>
              <a:r>
                <a:rPr lang="en-GB" sz="1600" dirty="0">
                  <a:latin typeface="Twinkl" pitchFamily="2" charset="0"/>
                </a:rPr>
                <a:t>January is the first month of the year and has 31 days.</a:t>
              </a:r>
            </a:p>
          </p:txBody>
        </p:sp>
      </p:grpSp>
      <p:grpSp>
        <p:nvGrpSpPr>
          <p:cNvPr id="52" name="Group 51">
            <a:extLst>
              <a:ext uri="{FF2B5EF4-FFF2-40B4-BE49-F238E27FC236}">
                <a16:creationId xmlns:a16="http://schemas.microsoft.com/office/drawing/2014/main" id="{2A1DB0D1-EBCB-4214-9014-9E04B09AAF3D}"/>
              </a:ext>
            </a:extLst>
          </p:cNvPr>
          <p:cNvGrpSpPr/>
          <p:nvPr/>
        </p:nvGrpSpPr>
        <p:grpSpPr>
          <a:xfrm>
            <a:off x="1129346" y="1194165"/>
            <a:ext cx="418343" cy="311228"/>
            <a:chOff x="6863352" y="1929095"/>
            <a:chExt cx="418343" cy="311228"/>
          </a:xfrm>
        </p:grpSpPr>
        <p:sp>
          <p:nvSpPr>
            <p:cNvPr id="53" name="Oval 52">
              <a:extLst>
                <a:ext uri="{FF2B5EF4-FFF2-40B4-BE49-F238E27FC236}">
                  <a16:creationId xmlns:a16="http://schemas.microsoft.com/office/drawing/2014/main" id="{393E03AF-42FF-4AAC-93B0-F33227C38F77}"/>
                </a:ext>
              </a:extLst>
            </p:cNvPr>
            <p:cNvSpPr/>
            <p:nvPr/>
          </p:nvSpPr>
          <p:spPr>
            <a:xfrm>
              <a:off x="7187971" y="1929095"/>
              <a:ext cx="93724" cy="75324"/>
            </a:xfrm>
            <a:prstGeom prst="ellipse">
              <a:avLst/>
            </a:prstGeom>
            <a:solidFill>
              <a:schemeClr val="tx1">
                <a:lumMod val="75000"/>
                <a:lumOff val="2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4" name="Picture 53">
              <a:extLst>
                <a:ext uri="{FF2B5EF4-FFF2-40B4-BE49-F238E27FC236}">
                  <a16:creationId xmlns:a16="http://schemas.microsoft.com/office/drawing/2014/main" id="{7C9834AF-7C48-47DC-ABB8-D062E4FE00C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63352" y="1957406"/>
              <a:ext cx="384596" cy="282917"/>
            </a:xfrm>
            <a:prstGeom prst="rect">
              <a:avLst/>
            </a:prstGeom>
          </p:spPr>
        </p:pic>
      </p:grpSp>
      <p:grpSp>
        <p:nvGrpSpPr>
          <p:cNvPr id="13" name="Group 12">
            <a:extLst>
              <a:ext uri="{FF2B5EF4-FFF2-40B4-BE49-F238E27FC236}">
                <a16:creationId xmlns:a16="http://schemas.microsoft.com/office/drawing/2014/main" id="{F1518DAE-EDC2-474C-AF91-465849D637BA}"/>
              </a:ext>
            </a:extLst>
          </p:cNvPr>
          <p:cNvGrpSpPr/>
          <p:nvPr/>
        </p:nvGrpSpPr>
        <p:grpSpPr>
          <a:xfrm rot="21173737">
            <a:off x="3195844" y="4601234"/>
            <a:ext cx="1950101" cy="1479287"/>
            <a:chOff x="605373" y="4224577"/>
            <a:chExt cx="2247006" cy="1704510"/>
          </a:xfrm>
          <a:effectLst>
            <a:outerShdw blurRad="50800" dist="38100" dir="2700000" algn="tl" rotWithShape="0">
              <a:prstClr val="black">
                <a:alpha val="40000"/>
              </a:prstClr>
            </a:outerShdw>
          </a:effectLst>
        </p:grpSpPr>
        <p:pic>
          <p:nvPicPr>
            <p:cNvPr id="14" name="Picture 13">
              <a:extLst>
                <a:ext uri="{FF2B5EF4-FFF2-40B4-BE49-F238E27FC236}">
                  <a16:creationId xmlns:a16="http://schemas.microsoft.com/office/drawing/2014/main" id="{638548AC-8C8C-401C-9650-593E8F1BDC6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5373" y="4224577"/>
              <a:ext cx="2247006" cy="1704510"/>
            </a:xfrm>
            <a:prstGeom prst="rect">
              <a:avLst/>
            </a:prstGeom>
          </p:spPr>
        </p:pic>
        <p:sp>
          <p:nvSpPr>
            <p:cNvPr id="15" name="TextBox 14">
              <a:extLst>
                <a:ext uri="{FF2B5EF4-FFF2-40B4-BE49-F238E27FC236}">
                  <a16:creationId xmlns:a16="http://schemas.microsoft.com/office/drawing/2014/main" id="{D515A53A-A805-470C-8CF3-DD8A915913A3}"/>
                </a:ext>
              </a:extLst>
            </p:cNvPr>
            <p:cNvSpPr txBox="1"/>
            <p:nvPr/>
          </p:nvSpPr>
          <p:spPr>
            <a:xfrm>
              <a:off x="749857" y="4833206"/>
              <a:ext cx="1997896" cy="957517"/>
            </a:xfrm>
            <a:prstGeom prst="rect">
              <a:avLst/>
            </a:prstGeom>
            <a:noFill/>
          </p:spPr>
          <p:txBody>
            <a:bodyPr wrap="square" rtlCol="0">
              <a:spAutoFit/>
            </a:bodyPr>
            <a:lstStyle/>
            <a:p>
              <a:r>
                <a:rPr lang="en-GB" sz="1600" dirty="0">
                  <a:latin typeface="Twinkl" pitchFamily="2" charset="0"/>
                </a:rPr>
                <a:t>The zodiac signs are Capricorn and Aquarius.</a:t>
              </a:r>
            </a:p>
          </p:txBody>
        </p:sp>
      </p:grpSp>
      <p:grpSp>
        <p:nvGrpSpPr>
          <p:cNvPr id="46" name="Group 45">
            <a:extLst>
              <a:ext uri="{FF2B5EF4-FFF2-40B4-BE49-F238E27FC236}">
                <a16:creationId xmlns:a16="http://schemas.microsoft.com/office/drawing/2014/main" id="{BA6505DE-3C66-4B0D-B8F2-E14EA892C803}"/>
              </a:ext>
            </a:extLst>
          </p:cNvPr>
          <p:cNvGrpSpPr/>
          <p:nvPr/>
        </p:nvGrpSpPr>
        <p:grpSpPr>
          <a:xfrm rot="21380107">
            <a:off x="330796" y="4278074"/>
            <a:ext cx="2847522" cy="2088395"/>
            <a:chOff x="4116591" y="2861321"/>
            <a:chExt cx="2847522" cy="2088395"/>
          </a:xfrm>
        </p:grpSpPr>
        <p:pic>
          <p:nvPicPr>
            <p:cNvPr id="47" name="Picture 46">
              <a:extLst>
                <a:ext uri="{FF2B5EF4-FFF2-40B4-BE49-F238E27FC236}">
                  <a16:creationId xmlns:a16="http://schemas.microsoft.com/office/drawing/2014/main" id="{A4C7088D-B4C8-4170-A470-EF0BF64CD89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58409">
              <a:off x="4116591" y="2861321"/>
              <a:ext cx="2847522" cy="2088395"/>
            </a:xfrm>
            <a:prstGeom prst="rect">
              <a:avLst/>
            </a:prstGeom>
            <a:effectLst>
              <a:outerShdw blurRad="50800" dist="38100" dir="2700000" algn="tl" rotWithShape="0">
                <a:prstClr val="black">
                  <a:alpha val="40000"/>
                </a:prstClr>
              </a:outerShdw>
            </a:effectLst>
          </p:spPr>
        </p:pic>
        <p:sp>
          <p:nvSpPr>
            <p:cNvPr id="49" name="TextBox 48">
              <a:extLst>
                <a:ext uri="{FF2B5EF4-FFF2-40B4-BE49-F238E27FC236}">
                  <a16:creationId xmlns:a16="http://schemas.microsoft.com/office/drawing/2014/main" id="{C103D6FF-2A28-446C-8C7C-5E0D974B11DE}"/>
                </a:ext>
              </a:extLst>
            </p:cNvPr>
            <p:cNvSpPr txBox="1"/>
            <p:nvPr/>
          </p:nvSpPr>
          <p:spPr>
            <a:xfrm rot="201012">
              <a:off x="4313704" y="3070218"/>
              <a:ext cx="2556422" cy="1569660"/>
            </a:xfrm>
            <a:prstGeom prst="rect">
              <a:avLst/>
            </a:prstGeom>
            <a:noFill/>
          </p:spPr>
          <p:txBody>
            <a:bodyPr wrap="square" rtlCol="0">
              <a:spAutoFit/>
            </a:bodyPr>
            <a:lstStyle/>
            <a:p>
              <a:r>
                <a:rPr lang="en-GB" sz="1600" dirty="0">
                  <a:solidFill>
                    <a:schemeClr val="dk1"/>
                  </a:solidFill>
                </a:rPr>
                <a:t>It once had 29 days but after the Roman Emperor Julius Caesar named July after himself, the number of days assigned to January was increased.</a:t>
              </a:r>
            </a:p>
          </p:txBody>
        </p:sp>
      </p:grpSp>
      <p:pic>
        <p:nvPicPr>
          <p:cNvPr id="55" name="Picture 54">
            <a:extLst>
              <a:ext uri="{FF2B5EF4-FFF2-40B4-BE49-F238E27FC236}">
                <a16:creationId xmlns:a16="http://schemas.microsoft.com/office/drawing/2014/main" id="{A0103F12-E792-4349-9CB8-1DD3E40BA25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910523" y="4245841"/>
            <a:ext cx="286852" cy="455884"/>
          </a:xfrm>
          <a:prstGeom prst="rect">
            <a:avLst/>
          </a:prstGeom>
        </p:spPr>
      </p:pic>
      <p:grpSp>
        <p:nvGrpSpPr>
          <p:cNvPr id="58" name="Group 57">
            <a:extLst>
              <a:ext uri="{FF2B5EF4-FFF2-40B4-BE49-F238E27FC236}">
                <a16:creationId xmlns:a16="http://schemas.microsoft.com/office/drawing/2014/main" id="{CBE2CFBD-414A-4A09-9BD8-E44092B3B0DD}"/>
              </a:ext>
            </a:extLst>
          </p:cNvPr>
          <p:cNvGrpSpPr/>
          <p:nvPr/>
        </p:nvGrpSpPr>
        <p:grpSpPr>
          <a:xfrm>
            <a:off x="7112411" y="1146763"/>
            <a:ext cx="1511424" cy="1394124"/>
            <a:chOff x="4188834" y="3607922"/>
            <a:chExt cx="2626518" cy="2422678"/>
          </a:xfrm>
        </p:grpSpPr>
        <p:sp>
          <p:nvSpPr>
            <p:cNvPr id="59" name="Rectangle 58">
              <a:extLst>
                <a:ext uri="{FF2B5EF4-FFF2-40B4-BE49-F238E27FC236}">
                  <a16:creationId xmlns:a16="http://schemas.microsoft.com/office/drawing/2014/main" id="{8154497C-84AE-42CE-9DFE-C457E1DCAD4B}"/>
                </a:ext>
              </a:extLst>
            </p:cNvPr>
            <p:cNvSpPr/>
            <p:nvPr/>
          </p:nvSpPr>
          <p:spPr>
            <a:xfrm rot="21015291">
              <a:off x="4188834" y="3607922"/>
              <a:ext cx="2626518" cy="2422678"/>
            </a:xfrm>
            <a:prstGeom prst="rec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outerShdw blurRad="50800" dist="38100" dir="8100000" algn="tr" rotWithShape="0">
                    <a:prstClr val="black">
                      <a:alpha val="40000"/>
                    </a:prstClr>
                  </a:outerShdw>
                </a:effectLst>
              </a:endParaRPr>
            </a:p>
          </p:txBody>
        </p:sp>
        <p:pic>
          <p:nvPicPr>
            <p:cNvPr id="60" name="Picture 59">
              <a:extLst>
                <a:ext uri="{FF2B5EF4-FFF2-40B4-BE49-F238E27FC236}">
                  <a16:creationId xmlns:a16="http://schemas.microsoft.com/office/drawing/2014/main" id="{89E4AA50-AC60-48CA-B373-58EB14D8A040}"/>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rot="21003380">
              <a:off x="4288059" y="3694202"/>
              <a:ext cx="2432544" cy="2228970"/>
            </a:xfrm>
            <a:prstGeom prst="rect">
              <a:avLst/>
            </a:prstGeom>
            <a:ln>
              <a:solidFill>
                <a:schemeClr val="tx1"/>
              </a:solidFill>
            </a:ln>
          </p:spPr>
        </p:pic>
      </p:grpSp>
      <p:pic>
        <p:nvPicPr>
          <p:cNvPr id="61" name="Picture 60">
            <a:extLst>
              <a:ext uri="{FF2B5EF4-FFF2-40B4-BE49-F238E27FC236}">
                <a16:creationId xmlns:a16="http://schemas.microsoft.com/office/drawing/2014/main" id="{2752A3C0-7B29-4A54-A858-7204FFB8A8D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249600" y="925176"/>
            <a:ext cx="286852" cy="455884"/>
          </a:xfrm>
          <a:prstGeom prst="rect">
            <a:avLst/>
          </a:prstGeom>
        </p:spPr>
      </p:pic>
      <p:pic>
        <p:nvPicPr>
          <p:cNvPr id="19" name="Picture 18">
            <a:extLst>
              <a:ext uri="{FF2B5EF4-FFF2-40B4-BE49-F238E27FC236}">
                <a16:creationId xmlns:a16="http://schemas.microsoft.com/office/drawing/2014/main" id="{DA78684D-DB6B-4E8E-AB26-1CEA2AD0EA0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458231" y="2188011"/>
            <a:ext cx="286852" cy="455884"/>
          </a:xfrm>
          <a:prstGeom prst="rect">
            <a:avLst/>
          </a:prstGeom>
        </p:spPr>
      </p:pic>
      <p:grpSp>
        <p:nvGrpSpPr>
          <p:cNvPr id="45" name="Group 44">
            <a:extLst>
              <a:ext uri="{FF2B5EF4-FFF2-40B4-BE49-F238E27FC236}">
                <a16:creationId xmlns:a16="http://schemas.microsoft.com/office/drawing/2014/main" id="{2B946EC1-825D-469A-A1E2-21C2147F2E70}"/>
              </a:ext>
            </a:extLst>
          </p:cNvPr>
          <p:cNvGrpSpPr/>
          <p:nvPr/>
        </p:nvGrpSpPr>
        <p:grpSpPr>
          <a:xfrm>
            <a:off x="2963030" y="2536223"/>
            <a:ext cx="2634646" cy="1739070"/>
            <a:chOff x="3273088" y="3917156"/>
            <a:chExt cx="3583443" cy="2365351"/>
          </a:xfrm>
        </p:grpSpPr>
        <p:sp>
          <p:nvSpPr>
            <p:cNvPr id="41" name="Rectangle 40">
              <a:extLst>
                <a:ext uri="{FF2B5EF4-FFF2-40B4-BE49-F238E27FC236}">
                  <a16:creationId xmlns:a16="http://schemas.microsoft.com/office/drawing/2014/main" id="{3EEA7220-A3C7-4BEC-AC63-12443AD38FBF}"/>
                </a:ext>
              </a:extLst>
            </p:cNvPr>
            <p:cNvSpPr/>
            <p:nvPr/>
          </p:nvSpPr>
          <p:spPr>
            <a:xfrm rot="21015291">
              <a:off x="3273088" y="3917156"/>
              <a:ext cx="3583443" cy="2365351"/>
            </a:xfrm>
            <a:prstGeom prst="rec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outerShdw blurRad="50800" dist="38100" dir="8100000" algn="tr" rotWithShape="0">
                    <a:prstClr val="black">
                      <a:alpha val="40000"/>
                    </a:prstClr>
                  </a:outerShdw>
                </a:effectLst>
              </a:endParaRPr>
            </a:p>
          </p:txBody>
        </p:sp>
        <p:pic>
          <p:nvPicPr>
            <p:cNvPr id="44" name="Picture 43">
              <a:extLst>
                <a:ext uri="{FF2B5EF4-FFF2-40B4-BE49-F238E27FC236}">
                  <a16:creationId xmlns:a16="http://schemas.microsoft.com/office/drawing/2014/main" id="{C5C4E3D0-BD49-42D0-B156-D71FE640229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21003380">
              <a:off x="3390448" y="4022715"/>
              <a:ext cx="3363142" cy="2149258"/>
            </a:xfrm>
            <a:prstGeom prst="rect">
              <a:avLst/>
            </a:prstGeom>
            <a:ln>
              <a:solidFill>
                <a:schemeClr val="tx1"/>
              </a:solidFill>
            </a:ln>
          </p:spPr>
        </p:pic>
      </p:grpSp>
      <p:pic>
        <p:nvPicPr>
          <p:cNvPr id="43" name="Picture 42">
            <a:extLst>
              <a:ext uri="{FF2B5EF4-FFF2-40B4-BE49-F238E27FC236}">
                <a16:creationId xmlns:a16="http://schemas.microsoft.com/office/drawing/2014/main" id="{0F4F6654-C672-41B5-8E33-C6B093D9AED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008082" y="2354878"/>
            <a:ext cx="286852" cy="455884"/>
          </a:xfrm>
          <a:prstGeom prst="rect">
            <a:avLst/>
          </a:prstGeom>
        </p:spPr>
      </p:pic>
      <p:grpSp>
        <p:nvGrpSpPr>
          <p:cNvPr id="24" name="Group 23">
            <a:extLst>
              <a:ext uri="{FF2B5EF4-FFF2-40B4-BE49-F238E27FC236}">
                <a16:creationId xmlns:a16="http://schemas.microsoft.com/office/drawing/2014/main" id="{88653A6D-C5E5-4E0F-826B-D1339DF02D99}"/>
              </a:ext>
            </a:extLst>
          </p:cNvPr>
          <p:cNvGrpSpPr/>
          <p:nvPr/>
        </p:nvGrpSpPr>
        <p:grpSpPr>
          <a:xfrm>
            <a:off x="5067553" y="3016766"/>
            <a:ext cx="4003451" cy="3470233"/>
            <a:chOff x="5129825" y="2979832"/>
            <a:chExt cx="4003451" cy="3470233"/>
          </a:xfrm>
        </p:grpSpPr>
        <p:grpSp>
          <p:nvGrpSpPr>
            <p:cNvPr id="21" name="Group 20">
              <a:extLst>
                <a:ext uri="{FF2B5EF4-FFF2-40B4-BE49-F238E27FC236}">
                  <a16:creationId xmlns:a16="http://schemas.microsoft.com/office/drawing/2014/main" id="{AE334747-B22D-4686-97E4-9BF4CBC7E5F8}"/>
                </a:ext>
              </a:extLst>
            </p:cNvPr>
            <p:cNvGrpSpPr/>
            <p:nvPr/>
          </p:nvGrpSpPr>
          <p:grpSpPr>
            <a:xfrm>
              <a:off x="5129825" y="2979832"/>
              <a:ext cx="4003451" cy="3470233"/>
              <a:chOff x="5244770" y="3405912"/>
              <a:chExt cx="4003451" cy="3470233"/>
            </a:xfrm>
          </p:grpSpPr>
          <p:grpSp>
            <p:nvGrpSpPr>
              <p:cNvPr id="4" name="Group 3">
                <a:extLst>
                  <a:ext uri="{FF2B5EF4-FFF2-40B4-BE49-F238E27FC236}">
                    <a16:creationId xmlns:a16="http://schemas.microsoft.com/office/drawing/2014/main" id="{E6A9B132-AFEA-460A-817C-A9E957280840}"/>
                  </a:ext>
                </a:extLst>
              </p:cNvPr>
              <p:cNvGrpSpPr/>
              <p:nvPr/>
            </p:nvGrpSpPr>
            <p:grpSpPr>
              <a:xfrm>
                <a:off x="5244770" y="3405912"/>
                <a:ext cx="4003451" cy="3470233"/>
                <a:chOff x="5231980" y="3151757"/>
                <a:chExt cx="4003451" cy="3470233"/>
              </a:xfrm>
            </p:grpSpPr>
            <p:grpSp>
              <p:nvGrpSpPr>
                <p:cNvPr id="25" name="Group 24">
                  <a:extLst>
                    <a:ext uri="{FF2B5EF4-FFF2-40B4-BE49-F238E27FC236}">
                      <a16:creationId xmlns:a16="http://schemas.microsoft.com/office/drawing/2014/main" id="{3AEDA7A4-2D09-4910-8E80-DC2A68E3F77E}"/>
                    </a:ext>
                  </a:extLst>
                </p:cNvPr>
                <p:cNvGrpSpPr/>
                <p:nvPr/>
              </p:nvGrpSpPr>
              <p:grpSpPr>
                <a:xfrm>
                  <a:off x="5231980" y="3151757"/>
                  <a:ext cx="4003451" cy="3470233"/>
                  <a:chOff x="5996503" y="3489669"/>
                  <a:chExt cx="4003451" cy="3470233"/>
                </a:xfrm>
              </p:grpSpPr>
              <p:pic>
                <p:nvPicPr>
                  <p:cNvPr id="26" name="Picture 25">
                    <a:extLst>
                      <a:ext uri="{FF2B5EF4-FFF2-40B4-BE49-F238E27FC236}">
                        <a16:creationId xmlns:a16="http://schemas.microsoft.com/office/drawing/2014/main" id="{5D7AF723-A5F9-4D50-A44D-808012A71CA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996503" y="3489669"/>
                    <a:ext cx="4003451" cy="3470233"/>
                  </a:xfrm>
                  <a:prstGeom prst="rect">
                    <a:avLst/>
                  </a:prstGeom>
                </p:spPr>
              </p:pic>
              <p:sp>
                <p:nvSpPr>
                  <p:cNvPr id="27" name="TextBox 26">
                    <a:extLst>
                      <a:ext uri="{FF2B5EF4-FFF2-40B4-BE49-F238E27FC236}">
                        <a16:creationId xmlns:a16="http://schemas.microsoft.com/office/drawing/2014/main" id="{EDE11FF1-64FE-4078-8E38-554D2AEC50A9}"/>
                      </a:ext>
                    </a:extLst>
                  </p:cNvPr>
                  <p:cNvSpPr txBox="1"/>
                  <p:nvPr/>
                </p:nvSpPr>
                <p:spPr>
                  <a:xfrm>
                    <a:off x="6630048" y="3830571"/>
                    <a:ext cx="3002494" cy="2616101"/>
                  </a:xfrm>
                  <a:prstGeom prst="rect">
                    <a:avLst/>
                  </a:prstGeom>
                  <a:noFill/>
                </p:spPr>
                <p:txBody>
                  <a:bodyPr wrap="square" rtlCol="0">
                    <a:spAutoFit/>
                  </a:bodyPr>
                  <a:lstStyle/>
                  <a:p>
                    <a:r>
                      <a:rPr lang="en-GB" b="1" dirty="0"/>
                      <a:t>Things to do: </a:t>
                    </a:r>
                  </a:p>
                  <a:p>
                    <a:pPr fontAlgn="base">
                      <a:spcAft>
                        <a:spcPts val="400"/>
                      </a:spcAft>
                    </a:pPr>
                    <a:r>
                      <a:rPr lang="en-GB" sz="1400" dirty="0"/>
                      <a:t>walk by the river</a:t>
                    </a:r>
                  </a:p>
                  <a:p>
                    <a:pPr fontAlgn="base">
                      <a:spcAft>
                        <a:spcPts val="400"/>
                      </a:spcAft>
                    </a:pPr>
                    <a:r>
                      <a:rPr lang="en-GB" sz="1400" dirty="0"/>
                      <a:t>make a mini booklet to carry in your pocket</a:t>
                    </a:r>
                  </a:p>
                  <a:p>
                    <a:pPr fontAlgn="base">
                      <a:spcAft>
                        <a:spcPts val="400"/>
                      </a:spcAft>
                    </a:pPr>
                    <a:r>
                      <a:rPr lang="en-GB" sz="1400" dirty="0"/>
                      <a:t>grow potatoes</a:t>
                    </a:r>
                  </a:p>
                  <a:p>
                    <a:pPr fontAlgn="base">
                      <a:spcAft>
                        <a:spcPts val="400"/>
                      </a:spcAft>
                    </a:pPr>
                    <a:r>
                      <a:rPr lang="en-GB" sz="1400" dirty="0"/>
                      <a:t>plant a tree</a:t>
                    </a:r>
                  </a:p>
                  <a:p>
                    <a:pPr fontAlgn="base">
                      <a:spcAft>
                        <a:spcPts val="400"/>
                      </a:spcAft>
                    </a:pPr>
                    <a:r>
                      <a:rPr lang="en-GB" sz="1400" dirty="0"/>
                      <a:t>make popcorn chains for the birds</a:t>
                    </a:r>
                  </a:p>
                  <a:p>
                    <a:pPr fontAlgn="base">
                      <a:spcAft>
                        <a:spcPts val="400"/>
                      </a:spcAft>
                    </a:pPr>
                    <a:r>
                      <a:rPr lang="en-GB" sz="1400" dirty="0"/>
                      <a:t>have a walk round an estuary as the flowing water doesn’t freeze</a:t>
                    </a:r>
                  </a:p>
                  <a:p>
                    <a:pPr fontAlgn="base">
                      <a:spcAft>
                        <a:spcPts val="400"/>
                      </a:spcAft>
                    </a:pPr>
                    <a:r>
                      <a:rPr lang="en-GB" sz="1400" dirty="0"/>
                      <a:t>take part in a garden bird survey</a:t>
                    </a:r>
                  </a:p>
                </p:txBody>
              </p:sp>
              <p:sp>
                <p:nvSpPr>
                  <p:cNvPr id="28" name="Rectangle 27">
                    <a:extLst>
                      <a:ext uri="{FF2B5EF4-FFF2-40B4-BE49-F238E27FC236}">
                        <a16:creationId xmlns:a16="http://schemas.microsoft.com/office/drawing/2014/main" id="{A3B906B5-9356-409F-9DD0-70F30565414B}"/>
                      </a:ext>
                    </a:extLst>
                  </p:cNvPr>
                  <p:cNvSpPr/>
                  <p:nvPr/>
                </p:nvSpPr>
                <p:spPr>
                  <a:xfrm>
                    <a:off x="6408300" y="4236195"/>
                    <a:ext cx="158309" cy="16146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82288898-986B-4754-9EC9-7D3E937A4FE5}"/>
                      </a:ext>
                    </a:extLst>
                  </p:cNvPr>
                  <p:cNvSpPr/>
                  <p:nvPr/>
                </p:nvSpPr>
                <p:spPr>
                  <a:xfrm>
                    <a:off x="6412249" y="5487843"/>
                    <a:ext cx="158309" cy="1674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2E3A3B91-53AE-400A-BD86-EFC1664BDC34}"/>
                      </a:ext>
                    </a:extLst>
                  </p:cNvPr>
                  <p:cNvSpPr/>
                  <p:nvPr/>
                </p:nvSpPr>
                <p:spPr>
                  <a:xfrm>
                    <a:off x="6409613" y="5736818"/>
                    <a:ext cx="158309" cy="1674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0" name="Rectangle 49">
                  <a:extLst>
                    <a:ext uri="{FF2B5EF4-FFF2-40B4-BE49-F238E27FC236}">
                      <a16:creationId xmlns:a16="http://schemas.microsoft.com/office/drawing/2014/main" id="{EFAB2213-B9FD-4D39-B74F-35B44FEB5CA3}"/>
                    </a:ext>
                  </a:extLst>
                </p:cNvPr>
                <p:cNvSpPr/>
                <p:nvPr/>
              </p:nvSpPr>
              <p:spPr>
                <a:xfrm>
                  <a:off x="5641211" y="4140964"/>
                  <a:ext cx="158309" cy="16146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8" name="Rectangle 47">
                <a:extLst>
                  <a:ext uri="{FF2B5EF4-FFF2-40B4-BE49-F238E27FC236}">
                    <a16:creationId xmlns:a16="http://schemas.microsoft.com/office/drawing/2014/main" id="{70F7D7FC-00DF-4EAF-B722-77BA0B075307}"/>
                  </a:ext>
                </a:extLst>
              </p:cNvPr>
              <p:cNvSpPr/>
              <p:nvPr/>
            </p:nvSpPr>
            <p:spPr>
              <a:xfrm>
                <a:off x="5668148" y="6113419"/>
                <a:ext cx="158309" cy="1674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2" name="Rectangle 61">
              <a:extLst>
                <a:ext uri="{FF2B5EF4-FFF2-40B4-BE49-F238E27FC236}">
                  <a16:creationId xmlns:a16="http://schemas.microsoft.com/office/drawing/2014/main" id="{AF210F47-1695-48B7-8F8E-5E0DBCF6E67A}"/>
                </a:ext>
              </a:extLst>
            </p:cNvPr>
            <p:cNvSpPr/>
            <p:nvPr/>
          </p:nvSpPr>
          <p:spPr>
            <a:xfrm>
              <a:off x="5546359" y="4443419"/>
              <a:ext cx="158309" cy="1674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421A7E5A-5712-4DE1-9729-A0A173D1B31D}"/>
                </a:ext>
              </a:extLst>
            </p:cNvPr>
            <p:cNvSpPr/>
            <p:nvPr/>
          </p:nvSpPr>
          <p:spPr>
            <a:xfrm>
              <a:off x="5541625" y="4694527"/>
              <a:ext cx="158309" cy="1674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 name="Group 19">
            <a:extLst>
              <a:ext uri="{FF2B5EF4-FFF2-40B4-BE49-F238E27FC236}">
                <a16:creationId xmlns:a16="http://schemas.microsoft.com/office/drawing/2014/main" id="{AA066748-B710-4E5C-A57E-55C2E0034407}"/>
              </a:ext>
            </a:extLst>
          </p:cNvPr>
          <p:cNvGrpSpPr/>
          <p:nvPr/>
        </p:nvGrpSpPr>
        <p:grpSpPr>
          <a:xfrm>
            <a:off x="4064276" y="4580109"/>
            <a:ext cx="267665" cy="427989"/>
            <a:chOff x="1645164" y="3989111"/>
            <a:chExt cx="267665" cy="427989"/>
          </a:xfrm>
        </p:grpSpPr>
        <p:sp>
          <p:nvSpPr>
            <p:cNvPr id="22" name="Oval 21">
              <a:extLst>
                <a:ext uri="{FF2B5EF4-FFF2-40B4-BE49-F238E27FC236}">
                  <a16:creationId xmlns:a16="http://schemas.microsoft.com/office/drawing/2014/main" id="{1AB6BD33-6CD6-4D76-9253-330FF4108C9A}"/>
                </a:ext>
              </a:extLst>
            </p:cNvPr>
            <p:cNvSpPr/>
            <p:nvPr/>
          </p:nvSpPr>
          <p:spPr>
            <a:xfrm>
              <a:off x="1819105" y="4341776"/>
              <a:ext cx="93724" cy="75324"/>
            </a:xfrm>
            <a:prstGeom prst="ellipse">
              <a:avLst/>
            </a:prstGeom>
            <a:solidFill>
              <a:schemeClr val="tx1">
                <a:lumMod val="75000"/>
                <a:lumOff val="2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3" name="Picture 22">
              <a:extLst>
                <a:ext uri="{FF2B5EF4-FFF2-40B4-BE49-F238E27FC236}">
                  <a16:creationId xmlns:a16="http://schemas.microsoft.com/office/drawing/2014/main" id="{D6E99BB4-3097-4EFB-A192-07248BADDE0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45164" y="3989111"/>
              <a:ext cx="247257" cy="398381"/>
            </a:xfrm>
            <a:prstGeom prst="rect">
              <a:avLst/>
            </a:prstGeom>
          </p:spPr>
        </p:pic>
      </p:grpSp>
      <p:grpSp>
        <p:nvGrpSpPr>
          <p:cNvPr id="51" name="Group 50">
            <a:extLst>
              <a:ext uri="{FF2B5EF4-FFF2-40B4-BE49-F238E27FC236}">
                <a16:creationId xmlns:a16="http://schemas.microsoft.com/office/drawing/2014/main" id="{5A45FD3F-4122-4147-BB36-D25CCEEF652A}"/>
              </a:ext>
            </a:extLst>
          </p:cNvPr>
          <p:cNvGrpSpPr/>
          <p:nvPr/>
        </p:nvGrpSpPr>
        <p:grpSpPr>
          <a:xfrm>
            <a:off x="7563537" y="3092157"/>
            <a:ext cx="266314" cy="416059"/>
            <a:chOff x="4372634" y="3093416"/>
            <a:chExt cx="266314" cy="416059"/>
          </a:xfrm>
        </p:grpSpPr>
        <p:sp>
          <p:nvSpPr>
            <p:cNvPr id="56" name="Oval 55">
              <a:extLst>
                <a:ext uri="{FF2B5EF4-FFF2-40B4-BE49-F238E27FC236}">
                  <a16:creationId xmlns:a16="http://schemas.microsoft.com/office/drawing/2014/main" id="{0FD7345A-7ECA-4886-A62B-EE0FD0B72B13}"/>
                </a:ext>
              </a:extLst>
            </p:cNvPr>
            <p:cNvSpPr/>
            <p:nvPr/>
          </p:nvSpPr>
          <p:spPr>
            <a:xfrm>
              <a:off x="4545224" y="3434151"/>
              <a:ext cx="93724" cy="75324"/>
            </a:xfrm>
            <a:prstGeom prst="ellipse">
              <a:avLst/>
            </a:prstGeom>
            <a:solidFill>
              <a:schemeClr val="tx1">
                <a:lumMod val="75000"/>
                <a:lumOff val="2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7" name="Picture 56">
              <a:extLst>
                <a:ext uri="{FF2B5EF4-FFF2-40B4-BE49-F238E27FC236}">
                  <a16:creationId xmlns:a16="http://schemas.microsoft.com/office/drawing/2014/main" id="{7EF3BF9B-D67E-4256-8296-B4BE2472857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72634" y="3093416"/>
              <a:ext cx="247257" cy="398381"/>
            </a:xfrm>
            <a:prstGeom prst="rect">
              <a:avLst/>
            </a:prstGeom>
          </p:spPr>
        </p:pic>
      </p:gr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0-#ppt_w/2"/>
                                          </p:val>
                                        </p:tav>
                                        <p:tav tm="100000">
                                          <p:val>
                                            <p:strVal val="#ppt_x"/>
                                          </p:val>
                                        </p:tav>
                                      </p:tavLst>
                                    </p:anim>
                                    <p:anim calcmode="lin" valueType="num">
                                      <p:cBhvr additive="base">
                                        <p:cTn id="1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0-#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additive="base">
                                        <p:cTn id="27" dur="500" fill="hold"/>
                                        <p:tgtEl>
                                          <p:spTgt spid="46"/>
                                        </p:tgtEl>
                                        <p:attrNameLst>
                                          <p:attrName>ppt_x</p:attrName>
                                        </p:attrNameLst>
                                      </p:cBhvr>
                                      <p:tavLst>
                                        <p:tav tm="0">
                                          <p:val>
                                            <p:strVal val="#ppt_x"/>
                                          </p:val>
                                        </p:tav>
                                        <p:tav tm="100000">
                                          <p:val>
                                            <p:strVal val="#ppt_x"/>
                                          </p:val>
                                        </p:tav>
                                      </p:tavLst>
                                    </p:anim>
                                    <p:anim calcmode="lin" valueType="num">
                                      <p:cBhvr additive="base">
                                        <p:cTn id="28" dur="500" fill="hold"/>
                                        <p:tgtEl>
                                          <p:spTgt spid="46"/>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 presetClass="entr" presetSubtype="2" fill="hold" nodeType="afterEffect">
                                  <p:stCondLst>
                                    <p:cond delay="0"/>
                                  </p:stCondLst>
                                  <p:childTnLst>
                                    <p:set>
                                      <p:cBhvr>
                                        <p:cTn id="31" dur="1" fill="hold">
                                          <p:stCondLst>
                                            <p:cond delay="0"/>
                                          </p:stCondLst>
                                        </p:cTn>
                                        <p:tgtEl>
                                          <p:spTgt spid="55"/>
                                        </p:tgtEl>
                                        <p:attrNameLst>
                                          <p:attrName>style.visibility</p:attrName>
                                        </p:attrNameLst>
                                      </p:cBhvr>
                                      <p:to>
                                        <p:strVal val="visible"/>
                                      </p:to>
                                    </p:set>
                                    <p:anim calcmode="lin" valueType="num">
                                      <p:cBhvr additive="base">
                                        <p:cTn id="32" dur="500" fill="hold"/>
                                        <p:tgtEl>
                                          <p:spTgt spid="55"/>
                                        </p:tgtEl>
                                        <p:attrNameLst>
                                          <p:attrName>ppt_x</p:attrName>
                                        </p:attrNameLst>
                                      </p:cBhvr>
                                      <p:tavLst>
                                        <p:tav tm="0">
                                          <p:val>
                                            <p:strVal val="1+#ppt_w/2"/>
                                          </p:val>
                                        </p:tav>
                                        <p:tav tm="100000">
                                          <p:val>
                                            <p:strVal val="#ppt_x"/>
                                          </p:val>
                                        </p:tav>
                                      </p:tavLst>
                                    </p:anim>
                                    <p:anim calcmode="lin" valueType="num">
                                      <p:cBhvr additive="base">
                                        <p:cTn id="33" dur="50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additive="base">
                                        <p:cTn id="38" dur="500" fill="hold"/>
                                        <p:tgtEl>
                                          <p:spTgt spid="37"/>
                                        </p:tgtEl>
                                        <p:attrNameLst>
                                          <p:attrName>ppt_x</p:attrName>
                                        </p:attrNameLst>
                                      </p:cBhvr>
                                      <p:tavLst>
                                        <p:tav tm="0">
                                          <p:val>
                                            <p:strVal val="0-#ppt_w/2"/>
                                          </p:val>
                                        </p:tav>
                                        <p:tav tm="100000">
                                          <p:val>
                                            <p:strVal val="#ppt_x"/>
                                          </p:val>
                                        </p:tav>
                                      </p:tavLst>
                                    </p:anim>
                                    <p:anim calcmode="lin" valueType="num">
                                      <p:cBhvr additive="base">
                                        <p:cTn id="39" dur="500" fill="hold"/>
                                        <p:tgtEl>
                                          <p:spTgt spid="37"/>
                                        </p:tgtEl>
                                        <p:attrNameLst>
                                          <p:attrName>ppt_y</p:attrName>
                                        </p:attrNameLst>
                                      </p:cBhvr>
                                      <p:tavLst>
                                        <p:tav tm="0">
                                          <p:val>
                                            <p:strVal val="#ppt_y"/>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500" fill="hold"/>
                                        <p:tgtEl>
                                          <p:spTgt spid="34"/>
                                        </p:tgtEl>
                                        <p:attrNameLst>
                                          <p:attrName>ppt_x</p:attrName>
                                        </p:attrNameLst>
                                      </p:cBhvr>
                                      <p:tavLst>
                                        <p:tav tm="0">
                                          <p:val>
                                            <p:strVal val="#ppt_x"/>
                                          </p:val>
                                        </p:tav>
                                        <p:tav tm="100000">
                                          <p:val>
                                            <p:strVal val="#ppt_x"/>
                                          </p:val>
                                        </p:tav>
                                      </p:tavLst>
                                    </p:anim>
                                    <p:anim calcmode="lin" valueType="num">
                                      <p:cBhvr additive="base">
                                        <p:cTn id="43" dur="500" fill="hold"/>
                                        <p:tgtEl>
                                          <p:spTgt spid="34"/>
                                        </p:tgtEl>
                                        <p:attrNameLst>
                                          <p:attrName>ppt_y</p:attrName>
                                        </p:attrNameLst>
                                      </p:cBhvr>
                                      <p:tavLst>
                                        <p:tav tm="0">
                                          <p:val>
                                            <p:strVal val="1+#ppt_h/2"/>
                                          </p:val>
                                        </p:tav>
                                        <p:tav tm="100000">
                                          <p:val>
                                            <p:strVal val="#ppt_y"/>
                                          </p:val>
                                        </p:tav>
                                      </p:tavLst>
                                    </p:anim>
                                  </p:childTnLst>
                                </p:cTn>
                              </p:par>
                            </p:childTnLst>
                          </p:cTn>
                        </p:par>
                        <p:par>
                          <p:cTn id="44" fill="hold">
                            <p:stCondLst>
                              <p:cond delay="500"/>
                            </p:stCondLst>
                            <p:childTnLst>
                              <p:par>
                                <p:cTn id="45" presetID="2" presetClass="entr" presetSubtype="3" fill="hold" nodeType="afterEffect">
                                  <p:stCondLst>
                                    <p:cond delay="0"/>
                                  </p:stCondLst>
                                  <p:childTnLst>
                                    <p:set>
                                      <p:cBhvr>
                                        <p:cTn id="46" dur="1" fill="hold">
                                          <p:stCondLst>
                                            <p:cond delay="0"/>
                                          </p:stCondLst>
                                        </p:cTn>
                                        <p:tgtEl>
                                          <p:spTgt spid="43"/>
                                        </p:tgtEl>
                                        <p:attrNameLst>
                                          <p:attrName>style.visibility</p:attrName>
                                        </p:attrNameLst>
                                      </p:cBhvr>
                                      <p:to>
                                        <p:strVal val="visible"/>
                                      </p:to>
                                    </p:set>
                                    <p:anim calcmode="lin" valueType="num">
                                      <p:cBhvr additive="base">
                                        <p:cTn id="47" dur="500" fill="hold"/>
                                        <p:tgtEl>
                                          <p:spTgt spid="43"/>
                                        </p:tgtEl>
                                        <p:attrNameLst>
                                          <p:attrName>ppt_x</p:attrName>
                                        </p:attrNameLst>
                                      </p:cBhvr>
                                      <p:tavLst>
                                        <p:tav tm="0">
                                          <p:val>
                                            <p:strVal val="1+#ppt_w/2"/>
                                          </p:val>
                                        </p:tav>
                                        <p:tav tm="100000">
                                          <p:val>
                                            <p:strVal val="#ppt_x"/>
                                          </p:val>
                                        </p:tav>
                                      </p:tavLst>
                                    </p:anim>
                                    <p:anim calcmode="lin" valueType="num">
                                      <p:cBhvr additive="base">
                                        <p:cTn id="48" dur="500" fill="hold"/>
                                        <p:tgtEl>
                                          <p:spTgt spid="43"/>
                                        </p:tgtEl>
                                        <p:attrNameLst>
                                          <p:attrName>ppt_y</p:attrName>
                                        </p:attrNameLst>
                                      </p:cBhvr>
                                      <p:tavLst>
                                        <p:tav tm="0">
                                          <p:val>
                                            <p:strVal val="0-#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5"/>
                                        </p:tgtEl>
                                        <p:attrNameLst>
                                          <p:attrName>style.visibility</p:attrName>
                                        </p:attrNameLst>
                                      </p:cBhvr>
                                      <p:to>
                                        <p:strVal val="visible"/>
                                      </p:to>
                                    </p:set>
                                    <p:anim calcmode="lin" valueType="num">
                                      <p:cBhvr additive="base">
                                        <p:cTn id="51" dur="500" fill="hold"/>
                                        <p:tgtEl>
                                          <p:spTgt spid="45"/>
                                        </p:tgtEl>
                                        <p:attrNameLst>
                                          <p:attrName>ppt_x</p:attrName>
                                        </p:attrNameLst>
                                      </p:cBhvr>
                                      <p:tavLst>
                                        <p:tav tm="0">
                                          <p:val>
                                            <p:strVal val="#ppt_x"/>
                                          </p:val>
                                        </p:tav>
                                        <p:tav tm="100000">
                                          <p:val>
                                            <p:strVal val="#ppt_x"/>
                                          </p:val>
                                        </p:tav>
                                      </p:tavLst>
                                    </p:anim>
                                    <p:anim calcmode="lin" valueType="num">
                                      <p:cBhvr additive="base">
                                        <p:cTn id="52" dur="500" fill="hold"/>
                                        <p:tgtEl>
                                          <p:spTgt spid="45"/>
                                        </p:tgtEl>
                                        <p:attrNameLst>
                                          <p:attrName>ppt_y</p:attrName>
                                        </p:attrNameLst>
                                      </p:cBhvr>
                                      <p:tavLst>
                                        <p:tav tm="0">
                                          <p:val>
                                            <p:strVal val="1+#ppt_h/2"/>
                                          </p:val>
                                        </p:tav>
                                        <p:tav tm="100000">
                                          <p:val>
                                            <p:strVal val="#ppt_y"/>
                                          </p:val>
                                        </p:tav>
                                      </p:tavLst>
                                    </p:anim>
                                  </p:childTnLst>
                                </p:cTn>
                              </p:par>
                            </p:childTnLst>
                          </p:cTn>
                        </p:par>
                        <p:par>
                          <p:cTn id="53" fill="hold">
                            <p:stCondLst>
                              <p:cond delay="1000"/>
                            </p:stCondLst>
                            <p:childTnLst>
                              <p:par>
                                <p:cTn id="54" presetID="2" presetClass="entr" presetSubtype="3" fill="hold" nodeType="afterEffect">
                                  <p:stCondLst>
                                    <p:cond delay="0"/>
                                  </p:stCondLst>
                                  <p:childTnLst>
                                    <p:set>
                                      <p:cBhvr>
                                        <p:cTn id="55" dur="1" fill="hold">
                                          <p:stCondLst>
                                            <p:cond delay="0"/>
                                          </p:stCondLst>
                                        </p:cTn>
                                        <p:tgtEl>
                                          <p:spTgt spid="61"/>
                                        </p:tgtEl>
                                        <p:attrNameLst>
                                          <p:attrName>style.visibility</p:attrName>
                                        </p:attrNameLst>
                                      </p:cBhvr>
                                      <p:to>
                                        <p:strVal val="visible"/>
                                      </p:to>
                                    </p:set>
                                    <p:anim calcmode="lin" valueType="num">
                                      <p:cBhvr additive="base">
                                        <p:cTn id="56" dur="500" fill="hold"/>
                                        <p:tgtEl>
                                          <p:spTgt spid="61"/>
                                        </p:tgtEl>
                                        <p:attrNameLst>
                                          <p:attrName>ppt_x</p:attrName>
                                        </p:attrNameLst>
                                      </p:cBhvr>
                                      <p:tavLst>
                                        <p:tav tm="0">
                                          <p:val>
                                            <p:strVal val="1+#ppt_w/2"/>
                                          </p:val>
                                        </p:tav>
                                        <p:tav tm="100000">
                                          <p:val>
                                            <p:strVal val="#ppt_x"/>
                                          </p:val>
                                        </p:tav>
                                      </p:tavLst>
                                    </p:anim>
                                    <p:anim calcmode="lin" valueType="num">
                                      <p:cBhvr additive="base">
                                        <p:cTn id="57" dur="500" fill="hold"/>
                                        <p:tgtEl>
                                          <p:spTgt spid="61"/>
                                        </p:tgtEl>
                                        <p:attrNameLst>
                                          <p:attrName>ppt_y</p:attrName>
                                        </p:attrNameLst>
                                      </p:cBhvr>
                                      <p:tavLst>
                                        <p:tav tm="0">
                                          <p:val>
                                            <p:strVal val="0-#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58"/>
                                        </p:tgtEl>
                                        <p:attrNameLst>
                                          <p:attrName>style.visibility</p:attrName>
                                        </p:attrNameLst>
                                      </p:cBhvr>
                                      <p:to>
                                        <p:strVal val="visible"/>
                                      </p:to>
                                    </p:set>
                                    <p:anim calcmode="lin" valueType="num">
                                      <p:cBhvr additive="base">
                                        <p:cTn id="60" dur="500" fill="hold"/>
                                        <p:tgtEl>
                                          <p:spTgt spid="58"/>
                                        </p:tgtEl>
                                        <p:attrNameLst>
                                          <p:attrName>ppt_x</p:attrName>
                                        </p:attrNameLst>
                                      </p:cBhvr>
                                      <p:tavLst>
                                        <p:tav tm="0">
                                          <p:val>
                                            <p:strVal val="#ppt_x"/>
                                          </p:val>
                                        </p:tav>
                                        <p:tav tm="100000">
                                          <p:val>
                                            <p:strVal val="#ppt_x"/>
                                          </p:val>
                                        </p:tav>
                                      </p:tavLst>
                                    </p:anim>
                                    <p:anim calcmode="lin" valueType="num">
                                      <p:cBhvr additive="base">
                                        <p:cTn id="61"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 calcmode="lin" valueType="num">
                                      <p:cBhvr additive="base">
                                        <p:cTn id="66" dur="500" fill="hold"/>
                                        <p:tgtEl>
                                          <p:spTgt spid="13"/>
                                        </p:tgtEl>
                                        <p:attrNameLst>
                                          <p:attrName>ppt_x</p:attrName>
                                        </p:attrNameLst>
                                      </p:cBhvr>
                                      <p:tavLst>
                                        <p:tav tm="0">
                                          <p:val>
                                            <p:strVal val="#ppt_x"/>
                                          </p:val>
                                        </p:tav>
                                        <p:tav tm="100000">
                                          <p:val>
                                            <p:strVal val="#ppt_x"/>
                                          </p:val>
                                        </p:tav>
                                      </p:tavLst>
                                    </p:anim>
                                    <p:anim calcmode="lin" valueType="num">
                                      <p:cBhvr additive="base">
                                        <p:cTn id="67" dur="500" fill="hold"/>
                                        <p:tgtEl>
                                          <p:spTgt spid="13"/>
                                        </p:tgtEl>
                                        <p:attrNameLst>
                                          <p:attrName>ppt_y</p:attrName>
                                        </p:attrNameLst>
                                      </p:cBhvr>
                                      <p:tavLst>
                                        <p:tav tm="0">
                                          <p:val>
                                            <p:strVal val="1+#ppt_h/2"/>
                                          </p:val>
                                        </p:tav>
                                        <p:tav tm="100000">
                                          <p:val>
                                            <p:strVal val="#ppt_y"/>
                                          </p:val>
                                        </p:tav>
                                      </p:tavLst>
                                    </p:anim>
                                  </p:childTnLst>
                                </p:cTn>
                              </p:par>
                              <p:par>
                                <p:cTn id="68" presetID="2" presetClass="entr" presetSubtype="9" fill="hold" nodeType="withEffect">
                                  <p:stCondLst>
                                    <p:cond delay="0"/>
                                  </p:stCondLst>
                                  <p:childTnLst>
                                    <p:set>
                                      <p:cBhvr>
                                        <p:cTn id="69" dur="1" fill="hold">
                                          <p:stCondLst>
                                            <p:cond delay="0"/>
                                          </p:stCondLst>
                                        </p:cTn>
                                        <p:tgtEl>
                                          <p:spTgt spid="20"/>
                                        </p:tgtEl>
                                        <p:attrNameLst>
                                          <p:attrName>style.visibility</p:attrName>
                                        </p:attrNameLst>
                                      </p:cBhvr>
                                      <p:to>
                                        <p:strVal val="visible"/>
                                      </p:to>
                                    </p:set>
                                    <p:anim calcmode="lin" valueType="num">
                                      <p:cBhvr additive="base">
                                        <p:cTn id="70" dur="500" fill="hold"/>
                                        <p:tgtEl>
                                          <p:spTgt spid="20"/>
                                        </p:tgtEl>
                                        <p:attrNameLst>
                                          <p:attrName>ppt_x</p:attrName>
                                        </p:attrNameLst>
                                      </p:cBhvr>
                                      <p:tavLst>
                                        <p:tav tm="0">
                                          <p:val>
                                            <p:strVal val="0-#ppt_w/2"/>
                                          </p:val>
                                        </p:tav>
                                        <p:tav tm="100000">
                                          <p:val>
                                            <p:strVal val="#ppt_x"/>
                                          </p:val>
                                        </p:tav>
                                      </p:tavLst>
                                    </p:anim>
                                    <p:anim calcmode="lin" valueType="num">
                                      <p:cBhvr additive="base">
                                        <p:cTn id="71"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p:cTn id="75" dur="1" fill="hold">
                                          <p:stCondLst>
                                            <p:cond delay="0"/>
                                          </p:stCondLst>
                                        </p:cTn>
                                        <p:tgtEl>
                                          <p:spTgt spid="24"/>
                                        </p:tgtEl>
                                        <p:attrNameLst>
                                          <p:attrName>style.visibility</p:attrName>
                                        </p:attrNameLst>
                                      </p:cBhvr>
                                      <p:to>
                                        <p:strVal val="visible"/>
                                      </p:to>
                                    </p:set>
                                    <p:anim calcmode="lin" valueType="num">
                                      <p:cBhvr additive="base">
                                        <p:cTn id="76" dur="500" fill="hold"/>
                                        <p:tgtEl>
                                          <p:spTgt spid="24"/>
                                        </p:tgtEl>
                                        <p:attrNameLst>
                                          <p:attrName>ppt_x</p:attrName>
                                        </p:attrNameLst>
                                      </p:cBhvr>
                                      <p:tavLst>
                                        <p:tav tm="0">
                                          <p:val>
                                            <p:strVal val="#ppt_x"/>
                                          </p:val>
                                        </p:tav>
                                        <p:tav tm="100000">
                                          <p:val>
                                            <p:strVal val="#ppt_x"/>
                                          </p:val>
                                        </p:tav>
                                      </p:tavLst>
                                    </p:anim>
                                    <p:anim calcmode="lin" valueType="num">
                                      <p:cBhvr additive="base">
                                        <p:cTn id="77" dur="500" fill="hold"/>
                                        <p:tgtEl>
                                          <p:spTgt spid="24"/>
                                        </p:tgtEl>
                                        <p:attrNameLst>
                                          <p:attrName>ppt_y</p:attrName>
                                        </p:attrNameLst>
                                      </p:cBhvr>
                                      <p:tavLst>
                                        <p:tav tm="0">
                                          <p:val>
                                            <p:strVal val="1+#ppt_h/2"/>
                                          </p:val>
                                        </p:tav>
                                        <p:tav tm="100000">
                                          <p:val>
                                            <p:strVal val="#ppt_y"/>
                                          </p:val>
                                        </p:tav>
                                      </p:tavLst>
                                    </p:anim>
                                  </p:childTnLst>
                                </p:cTn>
                              </p:par>
                            </p:childTnLst>
                          </p:cTn>
                        </p:par>
                        <p:par>
                          <p:cTn id="78" fill="hold">
                            <p:stCondLst>
                              <p:cond delay="500"/>
                            </p:stCondLst>
                            <p:childTnLst>
                              <p:par>
                                <p:cTn id="79" presetID="2" presetClass="entr" presetSubtype="8" fill="hold" nodeType="afterEffect">
                                  <p:stCondLst>
                                    <p:cond delay="0"/>
                                  </p:stCondLst>
                                  <p:childTnLst>
                                    <p:set>
                                      <p:cBhvr>
                                        <p:cTn id="80" dur="1" fill="hold">
                                          <p:stCondLst>
                                            <p:cond delay="0"/>
                                          </p:stCondLst>
                                        </p:cTn>
                                        <p:tgtEl>
                                          <p:spTgt spid="51"/>
                                        </p:tgtEl>
                                        <p:attrNameLst>
                                          <p:attrName>style.visibility</p:attrName>
                                        </p:attrNameLst>
                                      </p:cBhvr>
                                      <p:to>
                                        <p:strVal val="visible"/>
                                      </p:to>
                                    </p:set>
                                    <p:anim calcmode="lin" valueType="num">
                                      <p:cBhvr additive="base">
                                        <p:cTn id="81" dur="500" fill="hold"/>
                                        <p:tgtEl>
                                          <p:spTgt spid="51"/>
                                        </p:tgtEl>
                                        <p:attrNameLst>
                                          <p:attrName>ppt_x</p:attrName>
                                        </p:attrNameLst>
                                      </p:cBhvr>
                                      <p:tavLst>
                                        <p:tav tm="0">
                                          <p:val>
                                            <p:strVal val="0-#ppt_w/2"/>
                                          </p:val>
                                        </p:tav>
                                        <p:tav tm="100000">
                                          <p:val>
                                            <p:strVal val="#ppt_x"/>
                                          </p:val>
                                        </p:tav>
                                      </p:tavLst>
                                    </p:anim>
                                    <p:anim calcmode="lin" valueType="num">
                                      <p:cBhvr additive="base">
                                        <p:cTn id="82" dur="500" fill="hold"/>
                                        <p:tgtEl>
                                          <p:spTgt spid="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29BA16-AA92-45B5-843C-1A562554C23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5650" y="765175"/>
            <a:ext cx="7632698" cy="5327649"/>
          </a:xfrm>
          <a:prstGeom prst="rect">
            <a:avLst/>
          </a:prstGeom>
        </p:spPr>
      </p:pic>
      <p:sp>
        <p:nvSpPr>
          <p:cNvPr id="3" name="Rectangle 2">
            <a:extLst>
              <a:ext uri="{FF2B5EF4-FFF2-40B4-BE49-F238E27FC236}">
                <a16:creationId xmlns:a16="http://schemas.microsoft.com/office/drawing/2014/main" id="{2D9A3BC9-FB6E-4CA8-9C50-21E3E582AAC9}"/>
              </a:ext>
            </a:extLst>
          </p:cNvPr>
          <p:cNvSpPr/>
          <p:nvPr/>
        </p:nvSpPr>
        <p:spPr>
          <a:xfrm>
            <a:off x="755651" y="765175"/>
            <a:ext cx="7632700" cy="1049106"/>
          </a:xfrm>
          <a:prstGeom prst="rect">
            <a:avLst/>
          </a:prstGeom>
          <a:solidFill>
            <a:srgbClr val="0076B0"/>
          </a:solidFill>
        </p:spPr>
        <p:txBody>
          <a:bodyPr wrap="square" lIns="108000" tIns="108000" rIns="108000" bIns="108000">
            <a:spAutoFit/>
          </a:bodyPr>
          <a:lstStyle/>
          <a:p>
            <a:r>
              <a:rPr lang="en-GB" dirty="0">
                <a:solidFill>
                  <a:schemeClr val="bg1"/>
                </a:solidFill>
                <a:latin typeface="Twinkl" pitchFamily="2" charset="0"/>
              </a:rPr>
              <a:t>Although the number of daylight hours is extending, January can still feel like a rather dark and grey month. Don’t let that put you off, wrap up warm and see what you can discover. </a:t>
            </a:r>
          </a:p>
        </p:txBody>
      </p:sp>
    </p:spTree>
    <p:extLst>
      <p:ext uri="{BB962C8B-B14F-4D97-AF65-F5344CB8AC3E}">
        <p14:creationId xmlns:p14="http://schemas.microsoft.com/office/powerpoint/2010/main" val="15532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1068E5-9B79-4C55-929B-1DE0A6CC0C8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5650" y="2287923"/>
            <a:ext cx="7632700" cy="3800620"/>
          </a:xfrm>
          <a:prstGeom prst="rect">
            <a:avLst/>
          </a:prstGeom>
        </p:spPr>
      </p:pic>
      <p:sp>
        <p:nvSpPr>
          <p:cNvPr id="2" name="Title 1">
            <a:extLst>
              <a:ext uri="{FF2B5EF4-FFF2-40B4-BE49-F238E27FC236}">
                <a16:creationId xmlns:a16="http://schemas.microsoft.com/office/drawing/2014/main" id="{2078FC13-9C7A-4820-B1F3-EE51DDA8CF42}"/>
              </a:ext>
            </a:extLst>
          </p:cNvPr>
          <p:cNvSpPr>
            <a:spLocks noGrp="1"/>
          </p:cNvSpPr>
          <p:nvPr>
            <p:ph type="title"/>
          </p:nvPr>
        </p:nvSpPr>
        <p:spPr/>
        <p:txBody>
          <a:bodyPr/>
          <a:lstStyle/>
          <a:p>
            <a:r>
              <a:rPr lang="en-GB" dirty="0">
                <a:solidFill>
                  <a:srgbClr val="0076B0"/>
                </a:solidFill>
              </a:rPr>
              <a:t>Awakenings from Underground</a:t>
            </a:r>
          </a:p>
        </p:txBody>
      </p:sp>
      <p:sp>
        <p:nvSpPr>
          <p:cNvPr id="4" name="Rectangle 3">
            <a:extLst>
              <a:ext uri="{FF2B5EF4-FFF2-40B4-BE49-F238E27FC236}">
                <a16:creationId xmlns:a16="http://schemas.microsoft.com/office/drawing/2014/main" id="{33A96054-5F96-4339-B071-7376CF52B6A9}"/>
              </a:ext>
            </a:extLst>
          </p:cNvPr>
          <p:cNvSpPr/>
          <p:nvPr/>
        </p:nvSpPr>
        <p:spPr>
          <a:xfrm>
            <a:off x="664436" y="1293617"/>
            <a:ext cx="7805597" cy="923330"/>
          </a:xfrm>
          <a:prstGeom prst="rect">
            <a:avLst/>
          </a:prstGeom>
        </p:spPr>
        <p:txBody>
          <a:bodyPr wrap="square">
            <a:spAutoFit/>
          </a:bodyPr>
          <a:lstStyle/>
          <a:p>
            <a:r>
              <a:rPr lang="en-GB" dirty="0"/>
              <a:t>Lying dormant for months underground, snowdrops are now ready to bloom. Emerging from frozen soil and thriving in Scottish winter weather, these dainty flowers are actually pretty tough.</a:t>
            </a:r>
          </a:p>
        </p:txBody>
      </p:sp>
      <p:sp>
        <p:nvSpPr>
          <p:cNvPr id="8" name="Rectangle 7">
            <a:extLst>
              <a:ext uri="{FF2B5EF4-FFF2-40B4-BE49-F238E27FC236}">
                <a16:creationId xmlns:a16="http://schemas.microsoft.com/office/drawing/2014/main" id="{868E24A6-0C26-4D04-AA77-BB0E2F3C34E4}"/>
              </a:ext>
            </a:extLst>
          </p:cNvPr>
          <p:cNvSpPr/>
          <p:nvPr/>
        </p:nvSpPr>
        <p:spPr>
          <a:xfrm>
            <a:off x="5365534" y="3868947"/>
            <a:ext cx="4005881" cy="772107"/>
          </a:xfrm>
          <a:prstGeom prst="rect">
            <a:avLst/>
          </a:prstGeom>
          <a:solidFill>
            <a:srgbClr val="0076B0"/>
          </a:solidFill>
        </p:spPr>
        <p:txBody>
          <a:bodyPr wrap="square" lIns="108000" tIns="108000" rIns="108000" bIns="108000">
            <a:spAutoFit/>
          </a:bodyPr>
          <a:lstStyle/>
          <a:p>
            <a:r>
              <a:rPr lang="en-GB" dirty="0">
                <a:solidFill>
                  <a:schemeClr val="bg1"/>
                </a:solidFill>
                <a:latin typeface="Twinkl" pitchFamily="2" charset="0"/>
              </a:rPr>
              <a:t>How much do you know </a:t>
            </a:r>
            <a:br>
              <a:rPr lang="en-GB" dirty="0">
                <a:solidFill>
                  <a:schemeClr val="bg1"/>
                </a:solidFill>
                <a:latin typeface="Twinkl" pitchFamily="2" charset="0"/>
              </a:rPr>
            </a:br>
            <a:r>
              <a:rPr lang="en-GB" dirty="0">
                <a:solidFill>
                  <a:schemeClr val="bg1"/>
                </a:solidFill>
                <a:latin typeface="Twinkl" pitchFamily="2" charset="0"/>
              </a:rPr>
              <a:t>about this winter warrior?</a:t>
            </a:r>
          </a:p>
        </p:txBody>
      </p:sp>
      <p:sp>
        <p:nvSpPr>
          <p:cNvPr id="11" name="Rectangle 10">
            <a:extLst>
              <a:ext uri="{FF2B5EF4-FFF2-40B4-BE49-F238E27FC236}">
                <a16:creationId xmlns:a16="http://schemas.microsoft.com/office/drawing/2014/main" id="{AC9A49A2-8A46-48DF-85C7-34C40D882BAE}"/>
              </a:ext>
            </a:extLst>
          </p:cNvPr>
          <p:cNvSpPr/>
          <p:nvPr/>
        </p:nvSpPr>
        <p:spPr>
          <a:xfrm>
            <a:off x="5365534" y="4831456"/>
            <a:ext cx="3953764" cy="1049106"/>
          </a:xfrm>
          <a:prstGeom prst="rect">
            <a:avLst/>
          </a:prstGeom>
          <a:solidFill>
            <a:srgbClr val="0076B0"/>
          </a:solidFill>
        </p:spPr>
        <p:txBody>
          <a:bodyPr wrap="square" lIns="108000" tIns="108000" rIns="108000" bIns="108000">
            <a:spAutoFit/>
          </a:bodyPr>
          <a:lstStyle/>
          <a:p>
            <a:r>
              <a:rPr lang="en-GB" dirty="0">
                <a:solidFill>
                  <a:schemeClr val="bg1"/>
                </a:solidFill>
                <a:latin typeface="Twinkl" pitchFamily="2" charset="0"/>
              </a:rPr>
              <a:t>Try this true or false quiz </a:t>
            </a:r>
            <a:br>
              <a:rPr lang="en-GB" dirty="0">
                <a:solidFill>
                  <a:schemeClr val="bg1"/>
                </a:solidFill>
                <a:latin typeface="Twinkl" pitchFamily="2" charset="0"/>
              </a:rPr>
            </a:br>
            <a:r>
              <a:rPr lang="en-GB" dirty="0">
                <a:solidFill>
                  <a:schemeClr val="bg1"/>
                </a:solidFill>
                <a:latin typeface="Twinkl" pitchFamily="2" charset="0"/>
              </a:rPr>
              <a:t>and click on the snowdrops </a:t>
            </a:r>
            <a:br>
              <a:rPr lang="en-GB" dirty="0">
                <a:solidFill>
                  <a:schemeClr val="bg1"/>
                </a:solidFill>
                <a:latin typeface="Twinkl" pitchFamily="2" charset="0"/>
              </a:rPr>
            </a:br>
            <a:r>
              <a:rPr lang="en-GB" dirty="0">
                <a:solidFill>
                  <a:schemeClr val="bg1"/>
                </a:solidFill>
                <a:latin typeface="Twinkl" pitchFamily="2" charset="0"/>
              </a:rPr>
              <a:t>to reveal the answers.</a:t>
            </a:r>
          </a:p>
        </p:txBody>
      </p:sp>
    </p:spTree>
    <p:extLst>
      <p:ext uri="{BB962C8B-B14F-4D97-AF65-F5344CB8AC3E}">
        <p14:creationId xmlns:p14="http://schemas.microsoft.com/office/powerpoint/2010/main" val="288945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righ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C74C8B-59C5-462A-9BE7-9851957F24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91972" y="2221777"/>
            <a:ext cx="3960055" cy="3276594"/>
          </a:xfrm>
          <a:prstGeom prst="rect">
            <a:avLst/>
          </a:prstGeom>
        </p:spPr>
      </p:pic>
      <p:sp>
        <p:nvSpPr>
          <p:cNvPr id="2" name="Title 1">
            <a:extLst>
              <a:ext uri="{FF2B5EF4-FFF2-40B4-BE49-F238E27FC236}">
                <a16:creationId xmlns:a16="http://schemas.microsoft.com/office/drawing/2014/main" id="{CCABD741-0DB3-4757-B77C-7D50E56FA42E}"/>
              </a:ext>
            </a:extLst>
          </p:cNvPr>
          <p:cNvSpPr>
            <a:spLocks noGrp="1"/>
          </p:cNvSpPr>
          <p:nvPr>
            <p:ph type="title"/>
          </p:nvPr>
        </p:nvSpPr>
        <p:spPr/>
        <p:txBody>
          <a:bodyPr/>
          <a:lstStyle/>
          <a:p>
            <a:r>
              <a:rPr lang="en-GB" dirty="0">
                <a:solidFill>
                  <a:srgbClr val="0076B0"/>
                </a:solidFill>
              </a:rPr>
              <a:t>Quiz</a:t>
            </a:r>
          </a:p>
        </p:txBody>
      </p:sp>
      <p:sp>
        <p:nvSpPr>
          <p:cNvPr id="5" name="Rectangle 4">
            <a:extLst>
              <a:ext uri="{FF2B5EF4-FFF2-40B4-BE49-F238E27FC236}">
                <a16:creationId xmlns:a16="http://schemas.microsoft.com/office/drawing/2014/main" id="{9D7938ED-3C81-40C2-9AF7-9D9B4DF3AC65}"/>
              </a:ext>
            </a:extLst>
          </p:cNvPr>
          <p:cNvSpPr/>
          <p:nvPr/>
        </p:nvSpPr>
        <p:spPr>
          <a:xfrm>
            <a:off x="3990686" y="3415785"/>
            <a:ext cx="1153097" cy="772107"/>
          </a:xfrm>
          <a:prstGeom prst="rect">
            <a:avLst/>
          </a:prstGeom>
          <a:solidFill>
            <a:srgbClr val="0076B0"/>
          </a:solidFill>
        </p:spPr>
        <p:txBody>
          <a:bodyPr wrap="square" lIns="108000" tIns="108000" rIns="108000" bIns="108000">
            <a:spAutoFit/>
          </a:bodyPr>
          <a:lstStyle/>
          <a:p>
            <a:pPr algn="ctr"/>
            <a:r>
              <a:rPr lang="en-GB" sz="3600" dirty="0">
                <a:solidFill>
                  <a:schemeClr val="bg1"/>
                </a:solidFill>
                <a:latin typeface="Twinkl" pitchFamily="2" charset="0"/>
              </a:rPr>
              <a:t>True</a:t>
            </a:r>
          </a:p>
        </p:txBody>
      </p:sp>
      <p:sp>
        <p:nvSpPr>
          <p:cNvPr id="9" name="Rectangle 8">
            <a:extLst>
              <a:ext uri="{FF2B5EF4-FFF2-40B4-BE49-F238E27FC236}">
                <a16:creationId xmlns:a16="http://schemas.microsoft.com/office/drawing/2014/main" id="{42EA361D-C995-43F3-BA67-4B5D9064288E}"/>
              </a:ext>
            </a:extLst>
          </p:cNvPr>
          <p:cNvSpPr/>
          <p:nvPr/>
        </p:nvSpPr>
        <p:spPr>
          <a:xfrm>
            <a:off x="2197663" y="1359629"/>
            <a:ext cx="4748673" cy="646331"/>
          </a:xfrm>
          <a:prstGeom prst="rect">
            <a:avLst/>
          </a:prstGeom>
        </p:spPr>
        <p:txBody>
          <a:bodyPr wrap="square">
            <a:spAutoFit/>
          </a:bodyPr>
          <a:lstStyle/>
          <a:p>
            <a:r>
              <a:rPr lang="en-GB" dirty="0" err="1"/>
              <a:t>Galanthus</a:t>
            </a:r>
            <a:r>
              <a:rPr lang="en-GB" dirty="0"/>
              <a:t> </a:t>
            </a:r>
            <a:r>
              <a:rPr lang="en-GB" dirty="0" err="1"/>
              <a:t>nivalis</a:t>
            </a:r>
            <a:r>
              <a:rPr lang="en-GB" dirty="0"/>
              <a:t>, the snowdrop’s scientific name, means ‘milk flower of the snow’.</a:t>
            </a:r>
          </a:p>
        </p:txBody>
      </p:sp>
      <p:sp>
        <p:nvSpPr>
          <p:cNvPr id="10" name="Rectangle 9">
            <a:extLst>
              <a:ext uri="{FF2B5EF4-FFF2-40B4-BE49-F238E27FC236}">
                <a16:creationId xmlns:a16="http://schemas.microsoft.com/office/drawing/2014/main" id="{ECDDEEAF-089A-4E05-8CB8-EC94BE30676A}"/>
              </a:ext>
            </a:extLst>
          </p:cNvPr>
          <p:cNvSpPr/>
          <p:nvPr/>
        </p:nvSpPr>
        <p:spPr>
          <a:xfrm>
            <a:off x="2349617" y="5597717"/>
            <a:ext cx="4444765" cy="495108"/>
          </a:xfrm>
          <a:prstGeom prst="rect">
            <a:avLst/>
          </a:prstGeom>
          <a:solidFill>
            <a:schemeClr val="bg1"/>
          </a:solidFill>
          <a:ln w="28575">
            <a:solidFill>
              <a:srgbClr val="0076B0"/>
            </a:solidFill>
          </a:ln>
        </p:spPr>
        <p:txBody>
          <a:bodyPr wrap="square" lIns="108000" tIns="108000" rIns="108000" bIns="108000">
            <a:spAutoFit/>
          </a:bodyPr>
          <a:lstStyle/>
          <a:p>
            <a:pPr algn="ctr"/>
            <a:r>
              <a:rPr lang="en-GB" dirty="0">
                <a:latin typeface="Twinkl" pitchFamily="2" charset="0"/>
              </a:rPr>
              <a:t>Click the snowdrop to reveal the answers.</a:t>
            </a:r>
          </a:p>
        </p:txBody>
      </p:sp>
      <p:sp>
        <p:nvSpPr>
          <p:cNvPr id="7" name="Rectangle 6">
            <a:extLst>
              <a:ext uri="{FF2B5EF4-FFF2-40B4-BE49-F238E27FC236}">
                <a16:creationId xmlns:a16="http://schemas.microsoft.com/office/drawing/2014/main" id="{8B04E032-D036-484A-89E3-5E541DF1C0A1}"/>
              </a:ext>
            </a:extLst>
          </p:cNvPr>
          <p:cNvSpPr/>
          <p:nvPr/>
        </p:nvSpPr>
        <p:spPr>
          <a:xfrm>
            <a:off x="2477883" y="3248937"/>
            <a:ext cx="4278254" cy="1603104"/>
          </a:xfrm>
          <a:prstGeom prst="rect">
            <a:avLst/>
          </a:prstGeom>
          <a:solidFill>
            <a:srgbClr val="0076B0"/>
          </a:solidFill>
        </p:spPr>
        <p:txBody>
          <a:bodyPr wrap="square" lIns="108000" tIns="108000" rIns="108000" bIns="108000">
            <a:spAutoFit/>
          </a:bodyPr>
          <a:lstStyle/>
          <a:p>
            <a:pPr algn="ctr"/>
            <a:r>
              <a:rPr lang="en-GB" sz="3600" dirty="0">
                <a:solidFill>
                  <a:schemeClr val="bg1"/>
                </a:solidFill>
                <a:latin typeface="Twinkl" pitchFamily="2" charset="0"/>
              </a:rPr>
              <a:t>False </a:t>
            </a:r>
            <a:br>
              <a:rPr lang="en-GB" sz="3600" dirty="0">
                <a:solidFill>
                  <a:schemeClr val="bg1"/>
                </a:solidFill>
                <a:latin typeface="Twinkl" pitchFamily="2" charset="0"/>
              </a:rPr>
            </a:br>
            <a:r>
              <a:rPr lang="en-GB" dirty="0">
                <a:solidFill>
                  <a:schemeClr val="bg1"/>
                </a:solidFill>
                <a:latin typeface="Twinkl" pitchFamily="2" charset="0"/>
              </a:rPr>
              <a:t>They were introduced from mainland Europe. No one knows exactly when but it thought to be around 500 years ago.</a:t>
            </a:r>
            <a:endParaRPr lang="en-GB" sz="3600" dirty="0">
              <a:solidFill>
                <a:schemeClr val="bg1"/>
              </a:solidFill>
              <a:latin typeface="Twinkl" pitchFamily="2" charset="0"/>
            </a:endParaRPr>
          </a:p>
        </p:txBody>
      </p:sp>
      <p:sp>
        <p:nvSpPr>
          <p:cNvPr id="8" name="Rectangle 7">
            <a:extLst>
              <a:ext uri="{FF2B5EF4-FFF2-40B4-BE49-F238E27FC236}">
                <a16:creationId xmlns:a16="http://schemas.microsoft.com/office/drawing/2014/main" id="{19798D82-1E44-4BD2-94BB-DCF4B6E35845}"/>
              </a:ext>
            </a:extLst>
          </p:cNvPr>
          <p:cNvSpPr/>
          <p:nvPr/>
        </p:nvSpPr>
        <p:spPr>
          <a:xfrm>
            <a:off x="2192897" y="1473201"/>
            <a:ext cx="4748673" cy="369332"/>
          </a:xfrm>
          <a:prstGeom prst="rect">
            <a:avLst/>
          </a:prstGeom>
        </p:spPr>
        <p:txBody>
          <a:bodyPr wrap="square">
            <a:spAutoFit/>
          </a:bodyPr>
          <a:lstStyle/>
          <a:p>
            <a:pPr algn="ctr"/>
            <a:r>
              <a:rPr lang="en-GB" dirty="0"/>
              <a:t>Snowdrops are native to Scotland.</a:t>
            </a:r>
          </a:p>
        </p:txBody>
      </p:sp>
      <p:sp>
        <p:nvSpPr>
          <p:cNvPr id="11" name="Rectangle 10">
            <a:extLst>
              <a:ext uri="{FF2B5EF4-FFF2-40B4-BE49-F238E27FC236}">
                <a16:creationId xmlns:a16="http://schemas.microsoft.com/office/drawing/2014/main" id="{F392B5BB-C9B2-4163-8B3A-3B964C55EEC9}"/>
              </a:ext>
            </a:extLst>
          </p:cNvPr>
          <p:cNvSpPr/>
          <p:nvPr/>
        </p:nvSpPr>
        <p:spPr>
          <a:xfrm>
            <a:off x="3211778" y="3305791"/>
            <a:ext cx="2710910" cy="1326105"/>
          </a:xfrm>
          <a:prstGeom prst="rect">
            <a:avLst/>
          </a:prstGeom>
          <a:solidFill>
            <a:srgbClr val="0076B0"/>
          </a:solidFill>
        </p:spPr>
        <p:txBody>
          <a:bodyPr wrap="square" lIns="108000" tIns="108000" rIns="108000" bIns="108000">
            <a:spAutoFit/>
          </a:bodyPr>
          <a:lstStyle/>
          <a:p>
            <a:pPr algn="ctr"/>
            <a:r>
              <a:rPr lang="en-GB" sz="3600" dirty="0">
                <a:solidFill>
                  <a:schemeClr val="bg1"/>
                </a:solidFill>
                <a:latin typeface="Twinkl" pitchFamily="2" charset="0"/>
              </a:rPr>
              <a:t>False </a:t>
            </a:r>
            <a:br>
              <a:rPr lang="en-GB" sz="3600" dirty="0">
                <a:solidFill>
                  <a:schemeClr val="bg1"/>
                </a:solidFill>
                <a:latin typeface="Twinkl" pitchFamily="2" charset="0"/>
              </a:rPr>
            </a:br>
            <a:r>
              <a:rPr lang="en-GB" dirty="0">
                <a:solidFill>
                  <a:schemeClr val="bg1"/>
                </a:solidFill>
                <a:latin typeface="Twinkl" pitchFamily="2" charset="0"/>
              </a:rPr>
              <a:t>They contain a natural form of antifreeze.</a:t>
            </a:r>
          </a:p>
        </p:txBody>
      </p:sp>
      <p:sp>
        <p:nvSpPr>
          <p:cNvPr id="12" name="Rectangle 11">
            <a:extLst>
              <a:ext uri="{FF2B5EF4-FFF2-40B4-BE49-F238E27FC236}">
                <a16:creationId xmlns:a16="http://schemas.microsoft.com/office/drawing/2014/main" id="{2CB1AAA6-FF26-4EEE-B119-EA2BEC479C25}"/>
              </a:ext>
            </a:extLst>
          </p:cNvPr>
          <p:cNvSpPr/>
          <p:nvPr/>
        </p:nvSpPr>
        <p:spPr>
          <a:xfrm>
            <a:off x="3013293" y="1365426"/>
            <a:ext cx="3117414" cy="646331"/>
          </a:xfrm>
          <a:prstGeom prst="rect">
            <a:avLst/>
          </a:prstGeom>
        </p:spPr>
        <p:txBody>
          <a:bodyPr wrap="square">
            <a:spAutoFit/>
          </a:bodyPr>
          <a:lstStyle/>
          <a:p>
            <a:pPr algn="ctr"/>
            <a:r>
              <a:rPr lang="en-GB" dirty="0"/>
              <a:t>Snowdrops freeze in icy weather but recover quickly.</a:t>
            </a:r>
          </a:p>
        </p:txBody>
      </p:sp>
      <p:sp>
        <p:nvSpPr>
          <p:cNvPr id="13" name="Rectangle 12">
            <a:extLst>
              <a:ext uri="{FF2B5EF4-FFF2-40B4-BE49-F238E27FC236}">
                <a16:creationId xmlns:a16="http://schemas.microsoft.com/office/drawing/2014/main" id="{69EE1CB2-878B-409D-BA9E-8AA785985180}"/>
              </a:ext>
            </a:extLst>
          </p:cNvPr>
          <p:cNvSpPr/>
          <p:nvPr/>
        </p:nvSpPr>
        <p:spPr>
          <a:xfrm>
            <a:off x="2091749" y="2605873"/>
            <a:ext cx="4960502" cy="2434101"/>
          </a:xfrm>
          <a:prstGeom prst="rect">
            <a:avLst/>
          </a:prstGeom>
          <a:solidFill>
            <a:srgbClr val="0076B0"/>
          </a:solidFill>
        </p:spPr>
        <p:txBody>
          <a:bodyPr wrap="square" lIns="108000" tIns="108000" rIns="108000" bIns="108000">
            <a:spAutoFit/>
          </a:bodyPr>
          <a:lstStyle/>
          <a:p>
            <a:pPr algn="ctr"/>
            <a:r>
              <a:rPr lang="en-GB" sz="3600" dirty="0">
                <a:solidFill>
                  <a:schemeClr val="bg1"/>
                </a:solidFill>
                <a:latin typeface="Twinkl" pitchFamily="2" charset="0"/>
              </a:rPr>
              <a:t>False </a:t>
            </a:r>
            <a:br>
              <a:rPr lang="en-GB" sz="3600" dirty="0">
                <a:solidFill>
                  <a:schemeClr val="bg1"/>
                </a:solidFill>
                <a:latin typeface="Twinkl" pitchFamily="2" charset="0"/>
              </a:rPr>
            </a:br>
            <a:r>
              <a:rPr lang="en-GB" dirty="0">
                <a:solidFill>
                  <a:schemeClr val="bg1"/>
                </a:solidFill>
              </a:rPr>
              <a:t>They don’t have any! They do have six tepals, three outer and three inner, that look very much like petals. Petals are used by flowers that need to attract insects for pollination but snowdrops don’t need to attract insects since they reproduce by growing more bulbs.</a:t>
            </a:r>
            <a:endParaRPr lang="en-GB" dirty="0">
              <a:solidFill>
                <a:schemeClr val="bg1"/>
              </a:solidFill>
              <a:latin typeface="Twinkl" pitchFamily="2" charset="0"/>
            </a:endParaRPr>
          </a:p>
        </p:txBody>
      </p:sp>
      <p:sp>
        <p:nvSpPr>
          <p:cNvPr id="14" name="Rectangle 13">
            <a:extLst>
              <a:ext uri="{FF2B5EF4-FFF2-40B4-BE49-F238E27FC236}">
                <a16:creationId xmlns:a16="http://schemas.microsoft.com/office/drawing/2014/main" id="{03722271-D949-4CB7-B5C4-D899FCA07494}"/>
              </a:ext>
            </a:extLst>
          </p:cNvPr>
          <p:cNvSpPr/>
          <p:nvPr/>
        </p:nvSpPr>
        <p:spPr>
          <a:xfrm>
            <a:off x="2795805" y="1530831"/>
            <a:ext cx="3545775" cy="369332"/>
          </a:xfrm>
          <a:prstGeom prst="rect">
            <a:avLst/>
          </a:prstGeom>
        </p:spPr>
        <p:txBody>
          <a:bodyPr wrap="square">
            <a:spAutoFit/>
          </a:bodyPr>
          <a:lstStyle/>
          <a:p>
            <a:pPr algn="ctr"/>
            <a:r>
              <a:rPr lang="en-GB" dirty="0"/>
              <a:t>Snowdrops have three petals.</a:t>
            </a:r>
          </a:p>
        </p:txBody>
      </p:sp>
      <p:sp>
        <p:nvSpPr>
          <p:cNvPr id="15" name="Rectangle 14">
            <a:extLst>
              <a:ext uri="{FF2B5EF4-FFF2-40B4-BE49-F238E27FC236}">
                <a16:creationId xmlns:a16="http://schemas.microsoft.com/office/drawing/2014/main" id="{0B341CBD-61E9-4762-9228-541F01B997BA}"/>
              </a:ext>
            </a:extLst>
          </p:cNvPr>
          <p:cNvSpPr/>
          <p:nvPr/>
        </p:nvSpPr>
        <p:spPr>
          <a:xfrm>
            <a:off x="3134403" y="3032835"/>
            <a:ext cx="2865659" cy="1049106"/>
          </a:xfrm>
          <a:prstGeom prst="rect">
            <a:avLst/>
          </a:prstGeom>
          <a:solidFill>
            <a:srgbClr val="0076B0"/>
          </a:solidFill>
        </p:spPr>
        <p:txBody>
          <a:bodyPr wrap="square" lIns="108000" tIns="108000" rIns="108000" bIns="108000">
            <a:spAutoFit/>
          </a:bodyPr>
          <a:lstStyle/>
          <a:p>
            <a:pPr algn="ctr"/>
            <a:r>
              <a:rPr lang="en-GB" sz="3600" dirty="0">
                <a:solidFill>
                  <a:schemeClr val="bg1"/>
                </a:solidFill>
                <a:latin typeface="Twinkl" pitchFamily="2" charset="0"/>
              </a:rPr>
              <a:t>True </a:t>
            </a:r>
            <a:br>
              <a:rPr lang="en-GB" sz="3600" dirty="0">
                <a:solidFill>
                  <a:schemeClr val="bg1"/>
                </a:solidFill>
                <a:latin typeface="Twinkl" pitchFamily="2" charset="0"/>
              </a:rPr>
            </a:br>
            <a:r>
              <a:rPr lang="en-GB" dirty="0">
                <a:solidFill>
                  <a:schemeClr val="bg1"/>
                </a:solidFill>
              </a:rPr>
              <a:t>They are toxic to humans.</a:t>
            </a:r>
            <a:endParaRPr lang="en-GB" dirty="0">
              <a:solidFill>
                <a:schemeClr val="bg1"/>
              </a:solidFill>
              <a:latin typeface="Twinkl" pitchFamily="2" charset="0"/>
            </a:endParaRPr>
          </a:p>
        </p:txBody>
      </p:sp>
      <p:sp>
        <p:nvSpPr>
          <p:cNvPr id="16" name="Rectangle 15">
            <a:extLst>
              <a:ext uri="{FF2B5EF4-FFF2-40B4-BE49-F238E27FC236}">
                <a16:creationId xmlns:a16="http://schemas.microsoft.com/office/drawing/2014/main" id="{B5773F78-FF71-43F8-949E-3976218D491B}"/>
              </a:ext>
            </a:extLst>
          </p:cNvPr>
          <p:cNvSpPr/>
          <p:nvPr/>
        </p:nvSpPr>
        <p:spPr>
          <a:xfrm>
            <a:off x="2282906" y="1468514"/>
            <a:ext cx="4573439" cy="369332"/>
          </a:xfrm>
          <a:prstGeom prst="rect">
            <a:avLst/>
          </a:prstGeom>
        </p:spPr>
        <p:txBody>
          <a:bodyPr wrap="square">
            <a:spAutoFit/>
          </a:bodyPr>
          <a:lstStyle/>
          <a:p>
            <a:pPr algn="ctr"/>
            <a:r>
              <a:rPr lang="en-GB" dirty="0"/>
              <a:t>Snowdrops and their bulbs are poisonous.</a:t>
            </a:r>
          </a:p>
        </p:txBody>
      </p:sp>
      <p:sp>
        <p:nvSpPr>
          <p:cNvPr id="17" name="Rectangle 16">
            <a:extLst>
              <a:ext uri="{FF2B5EF4-FFF2-40B4-BE49-F238E27FC236}">
                <a16:creationId xmlns:a16="http://schemas.microsoft.com/office/drawing/2014/main" id="{DAE25DEA-2E5B-4B64-930C-FC0338F33601}"/>
              </a:ext>
            </a:extLst>
          </p:cNvPr>
          <p:cNvSpPr/>
          <p:nvPr/>
        </p:nvSpPr>
        <p:spPr>
          <a:xfrm>
            <a:off x="2612910" y="2914190"/>
            <a:ext cx="3918180" cy="1603104"/>
          </a:xfrm>
          <a:prstGeom prst="rect">
            <a:avLst/>
          </a:prstGeom>
          <a:solidFill>
            <a:srgbClr val="0076B0"/>
          </a:solidFill>
        </p:spPr>
        <p:txBody>
          <a:bodyPr wrap="square" lIns="108000" tIns="108000" rIns="108000" bIns="108000">
            <a:spAutoFit/>
          </a:bodyPr>
          <a:lstStyle/>
          <a:p>
            <a:pPr algn="ctr"/>
            <a:r>
              <a:rPr lang="en-GB" sz="3600" dirty="0">
                <a:solidFill>
                  <a:schemeClr val="bg1"/>
                </a:solidFill>
                <a:latin typeface="Twinkl" pitchFamily="2" charset="0"/>
              </a:rPr>
              <a:t>True </a:t>
            </a:r>
            <a:br>
              <a:rPr lang="en-GB" sz="3600" dirty="0">
                <a:solidFill>
                  <a:schemeClr val="bg1"/>
                </a:solidFill>
                <a:latin typeface="Twinkl" pitchFamily="2" charset="0"/>
              </a:rPr>
            </a:br>
            <a:r>
              <a:rPr lang="en-GB" dirty="0">
                <a:solidFill>
                  <a:schemeClr val="bg1"/>
                </a:solidFill>
              </a:rPr>
              <a:t>One of the medicines used to treat dementia uses galantamine, which is found within snowdrop bulbs. </a:t>
            </a:r>
            <a:endParaRPr lang="en-GB" dirty="0">
              <a:solidFill>
                <a:schemeClr val="bg1"/>
              </a:solidFill>
              <a:latin typeface="Twinkl" pitchFamily="2" charset="0"/>
            </a:endParaRPr>
          </a:p>
        </p:txBody>
      </p:sp>
      <p:sp>
        <p:nvSpPr>
          <p:cNvPr id="18" name="Rectangle 17">
            <a:extLst>
              <a:ext uri="{FF2B5EF4-FFF2-40B4-BE49-F238E27FC236}">
                <a16:creationId xmlns:a16="http://schemas.microsoft.com/office/drawing/2014/main" id="{C29605ED-59E2-44C2-B102-6136C51ACD87}"/>
              </a:ext>
            </a:extLst>
          </p:cNvPr>
          <p:cNvSpPr/>
          <p:nvPr/>
        </p:nvSpPr>
        <p:spPr>
          <a:xfrm>
            <a:off x="3169598" y="1368046"/>
            <a:ext cx="2810225" cy="646331"/>
          </a:xfrm>
          <a:prstGeom prst="rect">
            <a:avLst/>
          </a:prstGeom>
        </p:spPr>
        <p:txBody>
          <a:bodyPr wrap="square">
            <a:spAutoFit/>
          </a:bodyPr>
          <a:lstStyle/>
          <a:p>
            <a:pPr algn="ctr"/>
            <a:r>
              <a:rPr lang="en-GB" dirty="0"/>
              <a:t>Doctors use snowdrops to help with memory loss.</a:t>
            </a:r>
          </a:p>
        </p:txBody>
      </p:sp>
      <p:sp>
        <p:nvSpPr>
          <p:cNvPr id="19" name="Rectangle 18">
            <a:extLst>
              <a:ext uri="{FF2B5EF4-FFF2-40B4-BE49-F238E27FC236}">
                <a16:creationId xmlns:a16="http://schemas.microsoft.com/office/drawing/2014/main" id="{EDEC16DF-D632-4467-A44E-1CC30522D853}"/>
              </a:ext>
            </a:extLst>
          </p:cNvPr>
          <p:cNvSpPr/>
          <p:nvPr/>
        </p:nvSpPr>
        <p:spPr>
          <a:xfrm>
            <a:off x="2226063" y="2861786"/>
            <a:ext cx="4690446" cy="1880103"/>
          </a:xfrm>
          <a:prstGeom prst="rect">
            <a:avLst/>
          </a:prstGeom>
          <a:solidFill>
            <a:srgbClr val="0076B0"/>
          </a:solidFill>
        </p:spPr>
        <p:txBody>
          <a:bodyPr wrap="square" lIns="108000" tIns="108000" rIns="108000" bIns="108000">
            <a:spAutoFit/>
          </a:bodyPr>
          <a:lstStyle/>
          <a:p>
            <a:pPr algn="ctr"/>
            <a:r>
              <a:rPr lang="en-GB" sz="3600" dirty="0">
                <a:solidFill>
                  <a:schemeClr val="bg1"/>
                </a:solidFill>
                <a:latin typeface="Twinkl" pitchFamily="2" charset="0"/>
              </a:rPr>
              <a:t>True </a:t>
            </a:r>
            <a:br>
              <a:rPr lang="en-GB" sz="3600" dirty="0">
                <a:solidFill>
                  <a:schemeClr val="bg1"/>
                </a:solidFill>
                <a:latin typeface="Twinkl" pitchFamily="2" charset="0"/>
              </a:rPr>
            </a:br>
            <a:r>
              <a:rPr lang="en-GB" dirty="0">
                <a:solidFill>
                  <a:schemeClr val="bg1"/>
                </a:solidFill>
              </a:rPr>
              <a:t>Snowdrops that look different from the normal varieties are sometimes referred to as mutants and one bulb can sell to snowdrop collectors for hundreds of pounds.</a:t>
            </a:r>
            <a:endParaRPr lang="en-GB" dirty="0">
              <a:solidFill>
                <a:schemeClr val="bg1"/>
              </a:solidFill>
              <a:latin typeface="Twinkl" pitchFamily="2" charset="0"/>
            </a:endParaRPr>
          </a:p>
        </p:txBody>
      </p:sp>
      <p:sp>
        <p:nvSpPr>
          <p:cNvPr id="20" name="Rectangle 19">
            <a:extLst>
              <a:ext uri="{FF2B5EF4-FFF2-40B4-BE49-F238E27FC236}">
                <a16:creationId xmlns:a16="http://schemas.microsoft.com/office/drawing/2014/main" id="{D07A8BAD-C199-426C-B99D-C4851C5EB372}"/>
              </a:ext>
            </a:extLst>
          </p:cNvPr>
          <p:cNvSpPr/>
          <p:nvPr/>
        </p:nvSpPr>
        <p:spPr>
          <a:xfrm>
            <a:off x="2958988" y="1374901"/>
            <a:ext cx="3233013" cy="646331"/>
          </a:xfrm>
          <a:prstGeom prst="rect">
            <a:avLst/>
          </a:prstGeom>
        </p:spPr>
        <p:txBody>
          <a:bodyPr wrap="square">
            <a:spAutoFit/>
          </a:bodyPr>
          <a:lstStyle/>
          <a:p>
            <a:pPr algn="ctr"/>
            <a:r>
              <a:rPr lang="en-GB" dirty="0"/>
              <a:t>Mutant snowdrop bulbs are worth hundreds of pounds.</a:t>
            </a:r>
          </a:p>
        </p:txBody>
      </p:sp>
    </p:spTree>
    <p:extLst>
      <p:ext uri="{BB962C8B-B14F-4D97-AF65-F5344CB8AC3E}">
        <p14:creationId xmlns:p14="http://schemas.microsoft.com/office/powerpoint/2010/main" val="172216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par>
                                <p:cTn id="12" presetID="1" presetClass="exit"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7"/>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8"/>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11"/>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12"/>
                                        </p:tgtEl>
                                        <p:attrNameLst>
                                          <p:attrName>style.visibility</p:attrName>
                                        </p:attrNameLst>
                                      </p:cBhvr>
                                      <p:to>
                                        <p:strVal val="hidden"/>
                                      </p:to>
                                    </p:se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13"/>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14"/>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1" nodeType="clickEffect">
                                  <p:stCondLst>
                                    <p:cond delay="0"/>
                                  </p:stCondLst>
                                  <p:childTnLst>
                                    <p:set>
                                      <p:cBhvr>
                                        <p:cTn id="67" dur="1" fill="hold">
                                          <p:stCondLst>
                                            <p:cond delay="0"/>
                                          </p:stCondLst>
                                        </p:cTn>
                                        <p:tgtEl>
                                          <p:spTgt spid="15"/>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16"/>
                                        </p:tgtEl>
                                        <p:attrNameLst>
                                          <p:attrName>style.visibility</p:attrName>
                                        </p:attrNameLst>
                                      </p:cBhvr>
                                      <p:to>
                                        <p:strVal val="hidden"/>
                                      </p:to>
                                    </p:set>
                                  </p:childTnLst>
                                </p:cTn>
                              </p:par>
                              <p:par>
                                <p:cTn id="70" presetID="10" presetClass="entr" presetSubtype="0" fill="hold" grpId="0"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xit" presetSubtype="0" fill="hold" grpId="1" nodeType="clickEffect">
                                  <p:stCondLst>
                                    <p:cond delay="0"/>
                                  </p:stCondLst>
                                  <p:childTnLst>
                                    <p:set>
                                      <p:cBhvr>
                                        <p:cTn id="81" dur="1" fill="hold">
                                          <p:stCondLst>
                                            <p:cond delay="0"/>
                                          </p:stCondLst>
                                        </p:cTn>
                                        <p:tgtEl>
                                          <p:spTgt spid="17"/>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18"/>
                                        </p:tgtEl>
                                        <p:attrNameLst>
                                          <p:attrName>style.visibility</p:attrName>
                                        </p:attrNameLst>
                                      </p:cBhvr>
                                      <p:to>
                                        <p:strVal val="hidden"/>
                                      </p:to>
                                    </p:set>
                                  </p:childTnLst>
                                </p:cTn>
                              </p:par>
                              <p:par>
                                <p:cTn id="84" presetID="10" presetClass="entr" presetSubtype="0" fill="hold" grpId="0" nodeType="with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fade">
                                      <p:cBhvr>
                                        <p:cTn id="91" dur="500"/>
                                        <p:tgtEl>
                                          <p:spTgt spid="19"/>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1" nodeType="clickEffect">
                                  <p:stCondLst>
                                    <p:cond delay="0"/>
                                  </p:stCondLst>
                                  <p:childTnLst>
                                    <p:animEffect transition="out" filter="fade">
                                      <p:cBhvr>
                                        <p:cTn id="95" dur="500"/>
                                        <p:tgtEl>
                                          <p:spTgt spid="19"/>
                                        </p:tgtEl>
                                      </p:cBhvr>
                                    </p:animEffect>
                                    <p:set>
                                      <p:cBhvr>
                                        <p:cTn id="96"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9" grpId="0"/>
      <p:bldP spid="7" grpId="0" animBg="1"/>
      <p:bldP spid="7" grpId="1" animBg="1"/>
      <p:bldP spid="8" grpId="0"/>
      <p:bldP spid="8" grpId="1"/>
      <p:bldP spid="11" grpId="0" animBg="1"/>
      <p:bldP spid="11" grpId="1" animBg="1"/>
      <p:bldP spid="12" grpId="0"/>
      <p:bldP spid="12" grpId="1"/>
      <p:bldP spid="13" grpId="0" animBg="1"/>
      <p:bldP spid="13" grpId="1" animBg="1"/>
      <p:bldP spid="14" grpId="0"/>
      <p:bldP spid="14" grpId="1"/>
      <p:bldP spid="15" grpId="0" animBg="1"/>
      <p:bldP spid="15" grpId="1" animBg="1"/>
      <p:bldP spid="16" grpId="0"/>
      <p:bldP spid="16" grpId="1"/>
      <p:bldP spid="17" grpId="0" animBg="1"/>
      <p:bldP spid="17" grpId="1" animBg="1"/>
      <p:bldP spid="18" grpId="0"/>
      <p:bldP spid="18" grpId="1"/>
      <p:bldP spid="19" grpId="0" animBg="1"/>
      <p:bldP spid="19" grpId="1"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A624E1-E3DC-4148-80D3-605B79A509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5650" y="2225322"/>
            <a:ext cx="7735218" cy="3597661"/>
          </a:xfrm>
          <a:prstGeom prst="rect">
            <a:avLst/>
          </a:prstGeom>
        </p:spPr>
      </p:pic>
      <p:sp>
        <p:nvSpPr>
          <p:cNvPr id="2" name="Title 1">
            <a:extLst>
              <a:ext uri="{FF2B5EF4-FFF2-40B4-BE49-F238E27FC236}">
                <a16:creationId xmlns:a16="http://schemas.microsoft.com/office/drawing/2014/main" id="{CCABD741-0DB3-4757-B77C-7D50E56FA42E}"/>
              </a:ext>
            </a:extLst>
          </p:cNvPr>
          <p:cNvSpPr>
            <a:spLocks noGrp="1"/>
          </p:cNvSpPr>
          <p:nvPr>
            <p:ph type="title"/>
          </p:nvPr>
        </p:nvSpPr>
        <p:spPr/>
        <p:txBody>
          <a:bodyPr/>
          <a:lstStyle/>
          <a:p>
            <a:r>
              <a:rPr lang="en-GB" dirty="0">
                <a:solidFill>
                  <a:srgbClr val="0076B0"/>
                </a:solidFill>
              </a:rPr>
              <a:t>Along the Riverbank</a:t>
            </a:r>
          </a:p>
        </p:txBody>
      </p:sp>
      <p:sp>
        <p:nvSpPr>
          <p:cNvPr id="4" name="Rectangle 3">
            <a:extLst>
              <a:ext uri="{FF2B5EF4-FFF2-40B4-BE49-F238E27FC236}">
                <a16:creationId xmlns:a16="http://schemas.microsoft.com/office/drawing/2014/main" id="{592617F9-4018-42EB-8143-DC96521184FE}"/>
              </a:ext>
            </a:extLst>
          </p:cNvPr>
          <p:cNvSpPr/>
          <p:nvPr/>
        </p:nvSpPr>
        <p:spPr>
          <a:xfrm>
            <a:off x="713000" y="1322858"/>
            <a:ext cx="3702652" cy="1477328"/>
          </a:xfrm>
          <a:prstGeom prst="rect">
            <a:avLst/>
          </a:prstGeom>
        </p:spPr>
        <p:txBody>
          <a:bodyPr wrap="square">
            <a:spAutoFit/>
          </a:bodyPr>
          <a:lstStyle/>
          <a:p>
            <a:r>
              <a:rPr lang="en-GB" dirty="0"/>
              <a:t>Taking a quiet stroll along some of the 125,000 km of running freshwater in Scotland will give you an opportunity to spot signs of nature above the water. </a:t>
            </a:r>
          </a:p>
        </p:txBody>
      </p:sp>
      <p:sp>
        <p:nvSpPr>
          <p:cNvPr id="9" name="footprints">
            <a:extLst>
              <a:ext uri="{FF2B5EF4-FFF2-40B4-BE49-F238E27FC236}">
                <a16:creationId xmlns:a16="http://schemas.microsoft.com/office/drawing/2014/main" id="{F88CB900-E78D-4424-B67F-98B2A2DDECB4}"/>
              </a:ext>
            </a:extLst>
          </p:cNvPr>
          <p:cNvSpPr/>
          <p:nvPr/>
        </p:nvSpPr>
        <p:spPr>
          <a:xfrm>
            <a:off x="6582827" y="3300345"/>
            <a:ext cx="175299" cy="175299"/>
          </a:xfrm>
          <a:prstGeom prst="ellipse">
            <a:avLst/>
          </a:prstGeom>
          <a:solidFill>
            <a:srgbClr val="0076B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vole">
            <a:extLst>
              <a:ext uri="{FF2B5EF4-FFF2-40B4-BE49-F238E27FC236}">
                <a16:creationId xmlns:a16="http://schemas.microsoft.com/office/drawing/2014/main" id="{DF5110B2-B4F5-468B-94B2-1A6833E036E3}"/>
              </a:ext>
            </a:extLst>
          </p:cNvPr>
          <p:cNvSpPr/>
          <p:nvPr/>
        </p:nvSpPr>
        <p:spPr>
          <a:xfrm>
            <a:off x="2557220" y="4048636"/>
            <a:ext cx="175299" cy="175299"/>
          </a:xfrm>
          <a:prstGeom prst="ellipse">
            <a:avLst/>
          </a:prstGeom>
          <a:solidFill>
            <a:srgbClr val="0076B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a:extLst>
              <a:ext uri="{FF2B5EF4-FFF2-40B4-BE49-F238E27FC236}">
                <a16:creationId xmlns:a16="http://schemas.microsoft.com/office/drawing/2014/main" id="{AA52C284-774B-4578-9204-22EAC827CD13}"/>
              </a:ext>
            </a:extLst>
          </p:cNvPr>
          <p:cNvGrpSpPr/>
          <p:nvPr/>
        </p:nvGrpSpPr>
        <p:grpSpPr>
          <a:xfrm>
            <a:off x="5121589" y="1410507"/>
            <a:ext cx="3266761" cy="1977487"/>
            <a:chOff x="4969188" y="3515782"/>
            <a:chExt cx="3266761" cy="1977487"/>
          </a:xfrm>
        </p:grpSpPr>
        <p:sp>
          <p:nvSpPr>
            <p:cNvPr id="5" name="Rectangle 4">
              <a:extLst>
                <a:ext uri="{FF2B5EF4-FFF2-40B4-BE49-F238E27FC236}">
                  <a16:creationId xmlns:a16="http://schemas.microsoft.com/office/drawing/2014/main" id="{AC5D1C86-A442-43B3-92B3-88C3847BF83A}"/>
                </a:ext>
              </a:extLst>
            </p:cNvPr>
            <p:cNvSpPr/>
            <p:nvPr/>
          </p:nvSpPr>
          <p:spPr>
            <a:xfrm>
              <a:off x="4969188" y="3515782"/>
              <a:ext cx="3266761" cy="1603104"/>
            </a:xfrm>
            <a:prstGeom prst="rect">
              <a:avLst/>
            </a:prstGeom>
            <a:solidFill>
              <a:srgbClr val="0076B0"/>
            </a:solidFill>
          </p:spPr>
          <p:txBody>
            <a:bodyPr wrap="square" lIns="108000" tIns="108000" rIns="108000" bIns="108000">
              <a:spAutoFit/>
            </a:bodyPr>
            <a:lstStyle/>
            <a:p>
              <a:r>
                <a:rPr lang="en-GB" dirty="0">
                  <a:solidFill>
                    <a:schemeClr val="bg1"/>
                  </a:solidFill>
                  <a:latin typeface="Twinkl" pitchFamily="2" charset="0"/>
                </a:rPr>
                <a:t>Otter tracks can be seen in the mud. The pawprints are about the size of a medium dog but otters have five claws instead of four.</a:t>
              </a:r>
            </a:p>
          </p:txBody>
        </p:sp>
        <p:cxnSp>
          <p:nvCxnSpPr>
            <p:cNvPr id="12" name="Straight Connector 11">
              <a:extLst>
                <a:ext uri="{FF2B5EF4-FFF2-40B4-BE49-F238E27FC236}">
                  <a16:creationId xmlns:a16="http://schemas.microsoft.com/office/drawing/2014/main" id="{0AAB51B5-4D20-47DE-8CE3-9D5E217609DF}"/>
                </a:ext>
              </a:extLst>
            </p:cNvPr>
            <p:cNvCxnSpPr>
              <a:cxnSpLocks/>
              <a:stCxn id="9" idx="0"/>
              <a:endCxn id="5" idx="2"/>
            </p:cNvCxnSpPr>
            <p:nvPr/>
          </p:nvCxnSpPr>
          <p:spPr>
            <a:xfrm flipV="1">
              <a:off x="6518077" y="5118886"/>
              <a:ext cx="84492" cy="374383"/>
            </a:xfrm>
            <a:prstGeom prst="line">
              <a:avLst/>
            </a:prstGeom>
            <a:ln w="38100">
              <a:solidFill>
                <a:srgbClr val="0076B0"/>
              </a:solidFill>
            </a:ln>
          </p:spPr>
          <p:style>
            <a:lnRef idx="1">
              <a:schemeClr val="accent1"/>
            </a:lnRef>
            <a:fillRef idx="0">
              <a:schemeClr val="accent1"/>
            </a:fillRef>
            <a:effectRef idx="0">
              <a:schemeClr val="accent1"/>
            </a:effectRef>
            <a:fontRef idx="minor">
              <a:schemeClr val="tx1"/>
            </a:fontRef>
          </p:style>
        </p:cxnSp>
      </p:grpSp>
      <p:sp>
        <p:nvSpPr>
          <p:cNvPr id="8" name="bird">
            <a:extLst>
              <a:ext uri="{FF2B5EF4-FFF2-40B4-BE49-F238E27FC236}">
                <a16:creationId xmlns:a16="http://schemas.microsoft.com/office/drawing/2014/main" id="{B9628923-AFCC-4BB4-A8BE-29B25DDA7E45}"/>
              </a:ext>
            </a:extLst>
          </p:cNvPr>
          <p:cNvSpPr/>
          <p:nvPr/>
        </p:nvSpPr>
        <p:spPr>
          <a:xfrm>
            <a:off x="6081786" y="4910754"/>
            <a:ext cx="175299" cy="175299"/>
          </a:xfrm>
          <a:prstGeom prst="ellipse">
            <a:avLst/>
          </a:prstGeom>
          <a:solidFill>
            <a:srgbClr val="0076B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44662BA8-4EDA-4EE3-AF7C-D45ABB9CF844}"/>
              </a:ext>
            </a:extLst>
          </p:cNvPr>
          <p:cNvGrpSpPr/>
          <p:nvPr/>
        </p:nvGrpSpPr>
        <p:grpSpPr>
          <a:xfrm>
            <a:off x="4356879" y="4998403"/>
            <a:ext cx="3800412" cy="1290501"/>
            <a:chOff x="4204479" y="4933653"/>
            <a:chExt cx="3800412" cy="1290501"/>
          </a:xfrm>
        </p:grpSpPr>
        <p:sp>
          <p:nvSpPr>
            <p:cNvPr id="16" name="Rectangle 15">
              <a:extLst>
                <a:ext uri="{FF2B5EF4-FFF2-40B4-BE49-F238E27FC236}">
                  <a16:creationId xmlns:a16="http://schemas.microsoft.com/office/drawing/2014/main" id="{D7C5D9CC-71CF-45AA-946D-15DC12423FB0}"/>
                </a:ext>
              </a:extLst>
            </p:cNvPr>
            <p:cNvSpPr/>
            <p:nvPr/>
          </p:nvSpPr>
          <p:spPr>
            <a:xfrm>
              <a:off x="4204479" y="5175048"/>
              <a:ext cx="3800412" cy="1049106"/>
            </a:xfrm>
            <a:prstGeom prst="rect">
              <a:avLst/>
            </a:prstGeom>
            <a:solidFill>
              <a:srgbClr val="0076B0"/>
            </a:solidFill>
          </p:spPr>
          <p:txBody>
            <a:bodyPr wrap="square" lIns="108000" tIns="108000" rIns="108000" bIns="108000">
              <a:spAutoFit/>
            </a:bodyPr>
            <a:lstStyle/>
            <a:p>
              <a:r>
                <a:rPr lang="en-GB" dirty="0">
                  <a:solidFill>
                    <a:schemeClr val="bg1"/>
                  </a:solidFill>
                  <a:latin typeface="Twinkl" pitchFamily="2" charset="0"/>
                </a:rPr>
                <a:t>The dipper can be spotted, bobbing about on rocks, hunting for insects and fish in the water.</a:t>
              </a:r>
            </a:p>
          </p:txBody>
        </p:sp>
        <p:cxnSp>
          <p:nvCxnSpPr>
            <p:cNvPr id="17" name="Straight Connector 16">
              <a:extLst>
                <a:ext uri="{FF2B5EF4-FFF2-40B4-BE49-F238E27FC236}">
                  <a16:creationId xmlns:a16="http://schemas.microsoft.com/office/drawing/2014/main" id="{919D7B48-8067-4C47-BD81-937E007A169D}"/>
                </a:ext>
              </a:extLst>
            </p:cNvPr>
            <p:cNvCxnSpPr>
              <a:cxnSpLocks/>
              <a:stCxn id="8" idx="4"/>
              <a:endCxn id="16" idx="0"/>
            </p:cNvCxnSpPr>
            <p:nvPr/>
          </p:nvCxnSpPr>
          <p:spPr>
            <a:xfrm>
              <a:off x="6017036" y="4933653"/>
              <a:ext cx="87649" cy="241395"/>
            </a:xfrm>
            <a:prstGeom prst="line">
              <a:avLst/>
            </a:prstGeom>
            <a:ln w="38100">
              <a:solidFill>
                <a:srgbClr val="0076B0"/>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9758E972-9D3C-454C-9875-0E643802C435}"/>
              </a:ext>
            </a:extLst>
          </p:cNvPr>
          <p:cNvGrpSpPr/>
          <p:nvPr/>
        </p:nvGrpSpPr>
        <p:grpSpPr>
          <a:xfrm>
            <a:off x="1137077" y="4223935"/>
            <a:ext cx="2965426" cy="1211372"/>
            <a:chOff x="5006300" y="5782847"/>
            <a:chExt cx="2965426" cy="1211372"/>
          </a:xfrm>
        </p:grpSpPr>
        <p:sp>
          <p:nvSpPr>
            <p:cNvPr id="32" name="Rectangle 31">
              <a:extLst>
                <a:ext uri="{FF2B5EF4-FFF2-40B4-BE49-F238E27FC236}">
                  <a16:creationId xmlns:a16="http://schemas.microsoft.com/office/drawing/2014/main" id="{76968351-69CB-40ED-9BB2-289965DD42AF}"/>
                </a:ext>
              </a:extLst>
            </p:cNvPr>
            <p:cNvSpPr/>
            <p:nvPr/>
          </p:nvSpPr>
          <p:spPr>
            <a:xfrm>
              <a:off x="5006300" y="5945113"/>
              <a:ext cx="2965426" cy="1049106"/>
            </a:xfrm>
            <a:prstGeom prst="rect">
              <a:avLst/>
            </a:prstGeom>
            <a:solidFill>
              <a:srgbClr val="0076B0"/>
            </a:solidFill>
          </p:spPr>
          <p:txBody>
            <a:bodyPr wrap="square" lIns="108000" tIns="108000" rIns="108000" bIns="108000">
              <a:spAutoFit/>
            </a:bodyPr>
            <a:lstStyle/>
            <a:p>
              <a:r>
                <a:rPr lang="en-GB" dirty="0">
                  <a:solidFill>
                    <a:schemeClr val="bg1"/>
                  </a:solidFill>
                  <a:latin typeface="Twinkl" pitchFamily="2" charset="0"/>
                </a:rPr>
                <a:t>The water vole’s burrow can seen as a series of holes along the steep bank.</a:t>
              </a:r>
            </a:p>
          </p:txBody>
        </p:sp>
        <p:cxnSp>
          <p:nvCxnSpPr>
            <p:cNvPr id="33" name="Straight Connector 32">
              <a:extLst>
                <a:ext uri="{FF2B5EF4-FFF2-40B4-BE49-F238E27FC236}">
                  <a16:creationId xmlns:a16="http://schemas.microsoft.com/office/drawing/2014/main" id="{61D9285F-2C1C-4A3B-A6CA-E98E68ABFF57}"/>
                </a:ext>
              </a:extLst>
            </p:cNvPr>
            <p:cNvCxnSpPr>
              <a:cxnSpLocks/>
              <a:stCxn id="10" idx="4"/>
              <a:endCxn id="32" idx="0"/>
            </p:cNvCxnSpPr>
            <p:nvPr/>
          </p:nvCxnSpPr>
          <p:spPr>
            <a:xfrm flipH="1">
              <a:off x="6489013" y="5782847"/>
              <a:ext cx="25080" cy="162266"/>
            </a:xfrm>
            <a:prstGeom prst="line">
              <a:avLst/>
            </a:prstGeom>
            <a:ln w="38100">
              <a:solidFill>
                <a:srgbClr val="0076B0"/>
              </a:solidFill>
            </a:ln>
          </p:spPr>
          <p:style>
            <a:lnRef idx="1">
              <a:schemeClr val="accent1"/>
            </a:lnRef>
            <a:fillRef idx="0">
              <a:schemeClr val="accent1"/>
            </a:fillRef>
            <a:effectRef idx="0">
              <a:schemeClr val="accent1"/>
            </a:effectRef>
            <a:fontRef idx="minor">
              <a:schemeClr val="tx1"/>
            </a:fontRef>
          </p:style>
        </p:cxnSp>
      </p:grpSp>
      <p:sp>
        <p:nvSpPr>
          <p:cNvPr id="40" name="Rectangle 39">
            <a:extLst>
              <a:ext uri="{FF2B5EF4-FFF2-40B4-BE49-F238E27FC236}">
                <a16:creationId xmlns:a16="http://schemas.microsoft.com/office/drawing/2014/main" id="{BB8E7E6A-47ED-4C83-A3C2-C3E6CA7962CD}"/>
              </a:ext>
            </a:extLst>
          </p:cNvPr>
          <p:cNvSpPr/>
          <p:nvPr/>
        </p:nvSpPr>
        <p:spPr>
          <a:xfrm>
            <a:off x="628463" y="5854556"/>
            <a:ext cx="3601228" cy="402775"/>
          </a:xfrm>
          <a:prstGeom prst="rect">
            <a:avLst/>
          </a:prstGeom>
          <a:solidFill>
            <a:schemeClr val="bg1"/>
          </a:solidFill>
          <a:ln w="28575">
            <a:solidFill>
              <a:srgbClr val="0076B0"/>
            </a:solidFill>
          </a:ln>
        </p:spPr>
        <p:txBody>
          <a:bodyPr wrap="square" lIns="108000" tIns="108000" rIns="108000" bIns="108000">
            <a:spAutoFit/>
          </a:bodyPr>
          <a:lstStyle/>
          <a:p>
            <a:r>
              <a:rPr lang="en-GB" sz="1200" dirty="0">
                <a:latin typeface="Twinkl" pitchFamily="2" charset="0"/>
              </a:rPr>
              <a:t>Click the dots to find out more and again to hide.</a:t>
            </a:r>
          </a:p>
        </p:txBody>
      </p:sp>
    </p:spTree>
    <p:extLst>
      <p:ext uri="{BB962C8B-B14F-4D97-AF65-F5344CB8AC3E}">
        <p14:creationId xmlns:p14="http://schemas.microsoft.com/office/powerpoint/2010/main" val="85144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1" fill="hold" nodeType="clickEffect">
                                  <p:stCondLst>
                                    <p:cond delay="0"/>
                                  </p:stCondLst>
                                  <p:childTnLst>
                                    <p:animEffect transition="out" filter="wipe(up)">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up)">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xit" presetSubtype="4" fill="hold" nodeType="clickEffect">
                                  <p:stCondLst>
                                    <p:cond delay="0"/>
                                  </p:stCondLst>
                                  <p:childTnLst>
                                    <p:animEffect transition="out" filter="wipe(down)">
                                      <p:cBhvr>
                                        <p:cTn id="32" dur="500"/>
                                        <p:tgtEl>
                                          <p:spTgt spid="15"/>
                                        </p:tgtEl>
                                      </p:cBhvr>
                                    </p:animEffect>
                                    <p:set>
                                      <p:cBhvr>
                                        <p:cTn id="3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up)">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xit" presetSubtype="4" fill="hold" nodeType="clickEffect">
                                  <p:stCondLst>
                                    <p:cond delay="0"/>
                                  </p:stCondLst>
                                  <p:childTnLst>
                                    <p:animEffect transition="out" filter="wipe(down)">
                                      <p:cBhvr>
                                        <p:cTn id="43" dur="500"/>
                                        <p:tgtEl>
                                          <p:spTgt spid="31"/>
                                        </p:tgtEl>
                                      </p:cBhvr>
                                    </p:animEffect>
                                    <p:set>
                                      <p:cBhvr>
                                        <p:cTn id="44"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4" grpId="0"/>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A624E1-E3DC-4148-80D3-605B79A509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9743" y="814211"/>
            <a:ext cx="7843510" cy="5527618"/>
          </a:xfrm>
          <a:prstGeom prst="rect">
            <a:avLst/>
          </a:prstGeom>
        </p:spPr>
      </p:pic>
      <p:sp>
        <p:nvSpPr>
          <p:cNvPr id="4" name="Rectangle 3">
            <a:extLst>
              <a:ext uri="{FF2B5EF4-FFF2-40B4-BE49-F238E27FC236}">
                <a16:creationId xmlns:a16="http://schemas.microsoft.com/office/drawing/2014/main" id="{592617F9-4018-42EB-8143-DC96521184FE}"/>
              </a:ext>
            </a:extLst>
          </p:cNvPr>
          <p:cNvSpPr/>
          <p:nvPr/>
        </p:nvSpPr>
        <p:spPr>
          <a:xfrm>
            <a:off x="670152" y="562889"/>
            <a:ext cx="3800412" cy="668541"/>
          </a:xfrm>
          <a:prstGeom prst="rect">
            <a:avLst/>
          </a:prstGeom>
        </p:spPr>
        <p:txBody>
          <a:bodyPr wrap="square">
            <a:spAutoFit/>
          </a:bodyPr>
          <a:lstStyle/>
          <a:p>
            <a:r>
              <a:rPr lang="en-GB" dirty="0"/>
              <a:t>Now let’s dive underneath to see what is going on under the surface. </a:t>
            </a:r>
          </a:p>
        </p:txBody>
      </p:sp>
      <p:sp>
        <p:nvSpPr>
          <p:cNvPr id="9" name="muscles">
            <a:extLst>
              <a:ext uri="{FF2B5EF4-FFF2-40B4-BE49-F238E27FC236}">
                <a16:creationId xmlns:a16="http://schemas.microsoft.com/office/drawing/2014/main" id="{F88CB900-E78D-4424-B67F-98B2A2DDECB4}"/>
              </a:ext>
            </a:extLst>
          </p:cNvPr>
          <p:cNvSpPr/>
          <p:nvPr/>
        </p:nvSpPr>
        <p:spPr>
          <a:xfrm>
            <a:off x="2004859" y="4752602"/>
            <a:ext cx="175299" cy="175299"/>
          </a:xfrm>
          <a:prstGeom prst="ellipse">
            <a:avLst/>
          </a:prstGeom>
          <a:solidFill>
            <a:srgbClr val="0076B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tter">
            <a:extLst>
              <a:ext uri="{FF2B5EF4-FFF2-40B4-BE49-F238E27FC236}">
                <a16:creationId xmlns:a16="http://schemas.microsoft.com/office/drawing/2014/main" id="{DF5110B2-B4F5-468B-94B2-1A6833E036E3}"/>
              </a:ext>
            </a:extLst>
          </p:cNvPr>
          <p:cNvSpPr/>
          <p:nvPr/>
        </p:nvSpPr>
        <p:spPr>
          <a:xfrm>
            <a:off x="4101753" y="5301390"/>
            <a:ext cx="175299" cy="175299"/>
          </a:xfrm>
          <a:prstGeom prst="ellipse">
            <a:avLst/>
          </a:prstGeom>
          <a:solidFill>
            <a:srgbClr val="0076B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a:extLst>
              <a:ext uri="{FF2B5EF4-FFF2-40B4-BE49-F238E27FC236}">
                <a16:creationId xmlns:a16="http://schemas.microsoft.com/office/drawing/2014/main" id="{AA52C284-774B-4578-9204-22EAC827CD13}"/>
              </a:ext>
            </a:extLst>
          </p:cNvPr>
          <p:cNvGrpSpPr/>
          <p:nvPr/>
        </p:nvGrpSpPr>
        <p:grpSpPr>
          <a:xfrm>
            <a:off x="795742" y="1894482"/>
            <a:ext cx="3266761" cy="2858120"/>
            <a:chOff x="1440022" y="2438505"/>
            <a:chExt cx="3266761" cy="2858120"/>
          </a:xfrm>
        </p:grpSpPr>
        <p:sp>
          <p:nvSpPr>
            <p:cNvPr id="5" name="Rectangle 4">
              <a:extLst>
                <a:ext uri="{FF2B5EF4-FFF2-40B4-BE49-F238E27FC236}">
                  <a16:creationId xmlns:a16="http://schemas.microsoft.com/office/drawing/2014/main" id="{AC5D1C86-A442-43B3-92B3-88C3847BF83A}"/>
                </a:ext>
              </a:extLst>
            </p:cNvPr>
            <p:cNvSpPr/>
            <p:nvPr/>
          </p:nvSpPr>
          <p:spPr>
            <a:xfrm>
              <a:off x="1440022" y="2438505"/>
              <a:ext cx="3266761" cy="1880103"/>
            </a:xfrm>
            <a:prstGeom prst="rect">
              <a:avLst/>
            </a:prstGeom>
            <a:solidFill>
              <a:srgbClr val="0076B0"/>
            </a:solidFill>
          </p:spPr>
          <p:txBody>
            <a:bodyPr wrap="square" lIns="108000" tIns="108000" rIns="108000" bIns="108000">
              <a:spAutoFit/>
            </a:bodyPr>
            <a:lstStyle/>
            <a:p>
              <a:r>
                <a:rPr lang="en-GB" dirty="0">
                  <a:solidFill>
                    <a:schemeClr val="bg1"/>
                  </a:solidFill>
                  <a:latin typeface="Twinkl" pitchFamily="2" charset="0"/>
                </a:rPr>
                <a:t>Freshwater pearl mussels are critically endangered. The oldest individuals are over 100 years old, bigger than both your hands put together and can have a pearl inside.</a:t>
              </a:r>
            </a:p>
          </p:txBody>
        </p:sp>
        <p:cxnSp>
          <p:nvCxnSpPr>
            <p:cNvPr id="12" name="Straight Connector 11">
              <a:extLst>
                <a:ext uri="{FF2B5EF4-FFF2-40B4-BE49-F238E27FC236}">
                  <a16:creationId xmlns:a16="http://schemas.microsoft.com/office/drawing/2014/main" id="{0AAB51B5-4D20-47DE-8CE3-9D5E217609DF}"/>
                </a:ext>
              </a:extLst>
            </p:cNvPr>
            <p:cNvCxnSpPr>
              <a:cxnSpLocks/>
              <a:stCxn id="9" idx="0"/>
              <a:endCxn id="5" idx="2"/>
            </p:cNvCxnSpPr>
            <p:nvPr/>
          </p:nvCxnSpPr>
          <p:spPr>
            <a:xfrm flipV="1">
              <a:off x="2736789" y="4318608"/>
              <a:ext cx="336614" cy="978017"/>
            </a:xfrm>
            <a:prstGeom prst="line">
              <a:avLst/>
            </a:prstGeom>
            <a:ln w="38100">
              <a:solidFill>
                <a:srgbClr val="0076B0"/>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9758E972-9D3C-454C-9875-0E643802C435}"/>
              </a:ext>
            </a:extLst>
          </p:cNvPr>
          <p:cNvGrpSpPr/>
          <p:nvPr/>
        </p:nvGrpSpPr>
        <p:grpSpPr>
          <a:xfrm>
            <a:off x="779585" y="4742891"/>
            <a:ext cx="3322168" cy="1326105"/>
            <a:chOff x="5006300" y="5945113"/>
            <a:chExt cx="3322168" cy="1326105"/>
          </a:xfrm>
        </p:grpSpPr>
        <p:sp>
          <p:nvSpPr>
            <p:cNvPr id="32" name="Rectangle 31">
              <a:extLst>
                <a:ext uri="{FF2B5EF4-FFF2-40B4-BE49-F238E27FC236}">
                  <a16:creationId xmlns:a16="http://schemas.microsoft.com/office/drawing/2014/main" id="{76968351-69CB-40ED-9BB2-289965DD42AF}"/>
                </a:ext>
              </a:extLst>
            </p:cNvPr>
            <p:cNvSpPr/>
            <p:nvPr/>
          </p:nvSpPr>
          <p:spPr>
            <a:xfrm>
              <a:off x="5006300" y="5945113"/>
              <a:ext cx="2965426" cy="1326105"/>
            </a:xfrm>
            <a:prstGeom prst="rect">
              <a:avLst/>
            </a:prstGeom>
            <a:solidFill>
              <a:srgbClr val="0076B0"/>
            </a:solidFill>
          </p:spPr>
          <p:txBody>
            <a:bodyPr wrap="square" lIns="108000" tIns="108000" rIns="108000" bIns="108000">
              <a:spAutoFit/>
            </a:bodyPr>
            <a:lstStyle/>
            <a:p>
              <a:r>
                <a:rPr lang="en-GB" dirty="0">
                  <a:solidFill>
                    <a:schemeClr val="bg1"/>
                  </a:solidFill>
                  <a:latin typeface="Twinkl" pitchFamily="2" charset="0"/>
                </a:rPr>
                <a:t>The Eurasian otter dives, using its long whiskers in search of food and leaving a trail of bubbles behind.</a:t>
              </a:r>
            </a:p>
          </p:txBody>
        </p:sp>
        <p:cxnSp>
          <p:nvCxnSpPr>
            <p:cNvPr id="33" name="Straight Connector 32">
              <a:extLst>
                <a:ext uri="{FF2B5EF4-FFF2-40B4-BE49-F238E27FC236}">
                  <a16:creationId xmlns:a16="http://schemas.microsoft.com/office/drawing/2014/main" id="{61D9285F-2C1C-4A3B-A6CA-E98E68ABFF57}"/>
                </a:ext>
              </a:extLst>
            </p:cNvPr>
            <p:cNvCxnSpPr>
              <a:cxnSpLocks/>
              <a:stCxn id="10" idx="2"/>
              <a:endCxn id="32" idx="3"/>
            </p:cNvCxnSpPr>
            <p:nvPr/>
          </p:nvCxnSpPr>
          <p:spPr>
            <a:xfrm flipH="1">
              <a:off x="7971726" y="6608165"/>
              <a:ext cx="356742" cy="1"/>
            </a:xfrm>
            <a:prstGeom prst="line">
              <a:avLst/>
            </a:prstGeom>
            <a:ln w="38100">
              <a:solidFill>
                <a:srgbClr val="0076B0"/>
              </a:solidFill>
            </a:ln>
          </p:spPr>
          <p:style>
            <a:lnRef idx="1">
              <a:schemeClr val="accent1"/>
            </a:lnRef>
            <a:fillRef idx="0">
              <a:schemeClr val="accent1"/>
            </a:fillRef>
            <a:effectRef idx="0">
              <a:schemeClr val="accent1"/>
            </a:effectRef>
            <a:fontRef idx="minor">
              <a:schemeClr val="tx1"/>
            </a:fontRef>
          </p:style>
        </p:cxnSp>
      </p:grpSp>
      <p:sp>
        <p:nvSpPr>
          <p:cNvPr id="35" name="dipper">
            <a:extLst>
              <a:ext uri="{FF2B5EF4-FFF2-40B4-BE49-F238E27FC236}">
                <a16:creationId xmlns:a16="http://schemas.microsoft.com/office/drawing/2014/main" id="{6ADA827C-E755-46B8-9C4B-F8AB20CB64FD}"/>
              </a:ext>
            </a:extLst>
          </p:cNvPr>
          <p:cNvSpPr/>
          <p:nvPr/>
        </p:nvSpPr>
        <p:spPr>
          <a:xfrm>
            <a:off x="6078630" y="3185644"/>
            <a:ext cx="175299" cy="175299"/>
          </a:xfrm>
          <a:prstGeom prst="ellipse">
            <a:avLst/>
          </a:prstGeom>
          <a:solidFill>
            <a:srgbClr val="0076B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F810964-9831-49DF-9163-EBE6D09BA81C}"/>
              </a:ext>
            </a:extLst>
          </p:cNvPr>
          <p:cNvGrpSpPr/>
          <p:nvPr/>
        </p:nvGrpSpPr>
        <p:grpSpPr>
          <a:xfrm>
            <a:off x="5301939" y="1471069"/>
            <a:ext cx="2919419" cy="1740247"/>
            <a:chOff x="4783727" y="5446558"/>
            <a:chExt cx="2919419" cy="1740247"/>
          </a:xfrm>
        </p:grpSpPr>
        <p:sp>
          <p:nvSpPr>
            <p:cNvPr id="37" name="Rectangle 36">
              <a:extLst>
                <a:ext uri="{FF2B5EF4-FFF2-40B4-BE49-F238E27FC236}">
                  <a16:creationId xmlns:a16="http://schemas.microsoft.com/office/drawing/2014/main" id="{9D3F9F1D-BFA0-42AD-A343-332BC1BB7F19}"/>
                </a:ext>
              </a:extLst>
            </p:cNvPr>
            <p:cNvSpPr/>
            <p:nvPr/>
          </p:nvSpPr>
          <p:spPr>
            <a:xfrm>
              <a:off x="4783727" y="5446558"/>
              <a:ext cx="2919419" cy="1326105"/>
            </a:xfrm>
            <a:prstGeom prst="rect">
              <a:avLst/>
            </a:prstGeom>
            <a:solidFill>
              <a:srgbClr val="0076B0"/>
            </a:solidFill>
          </p:spPr>
          <p:txBody>
            <a:bodyPr wrap="square" lIns="108000" tIns="108000" rIns="108000" bIns="108000">
              <a:spAutoFit/>
            </a:bodyPr>
            <a:lstStyle/>
            <a:p>
              <a:r>
                <a:rPr lang="en-GB" dirty="0">
                  <a:solidFill>
                    <a:schemeClr val="bg1"/>
                  </a:solidFill>
                  <a:latin typeface="Twinkl" pitchFamily="2" charset="0"/>
                </a:rPr>
                <a:t>The dipper’s clear eyelids act like goggles and they can search for food for up to 30 seconds.</a:t>
              </a:r>
            </a:p>
          </p:txBody>
        </p:sp>
        <p:cxnSp>
          <p:nvCxnSpPr>
            <p:cNvPr id="38" name="Straight Connector 37">
              <a:extLst>
                <a:ext uri="{FF2B5EF4-FFF2-40B4-BE49-F238E27FC236}">
                  <a16:creationId xmlns:a16="http://schemas.microsoft.com/office/drawing/2014/main" id="{9E40B580-37EA-482B-9F50-E236EAF16AFE}"/>
                </a:ext>
              </a:extLst>
            </p:cNvPr>
            <p:cNvCxnSpPr>
              <a:cxnSpLocks/>
              <a:stCxn id="35" idx="1"/>
              <a:endCxn id="37" idx="2"/>
            </p:cNvCxnSpPr>
            <p:nvPr/>
          </p:nvCxnSpPr>
          <p:spPr>
            <a:xfrm flipV="1">
              <a:off x="5586090" y="6772663"/>
              <a:ext cx="657347" cy="414142"/>
            </a:xfrm>
            <a:prstGeom prst="line">
              <a:avLst/>
            </a:prstGeom>
            <a:ln w="38100">
              <a:solidFill>
                <a:srgbClr val="0076B0"/>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44662BA8-4EDA-4EE3-AF7C-D45ABB9CF844}"/>
              </a:ext>
            </a:extLst>
          </p:cNvPr>
          <p:cNvGrpSpPr/>
          <p:nvPr/>
        </p:nvGrpSpPr>
        <p:grpSpPr>
          <a:xfrm>
            <a:off x="4722691" y="3273293"/>
            <a:ext cx="3800412" cy="1840380"/>
            <a:chOff x="4204479" y="5175048"/>
            <a:chExt cx="3800412" cy="1840380"/>
          </a:xfrm>
        </p:grpSpPr>
        <p:sp>
          <p:nvSpPr>
            <p:cNvPr id="16" name="Rectangle 15">
              <a:extLst>
                <a:ext uri="{FF2B5EF4-FFF2-40B4-BE49-F238E27FC236}">
                  <a16:creationId xmlns:a16="http://schemas.microsoft.com/office/drawing/2014/main" id="{D7C5D9CC-71CF-45AA-946D-15DC12423FB0}"/>
                </a:ext>
              </a:extLst>
            </p:cNvPr>
            <p:cNvSpPr/>
            <p:nvPr/>
          </p:nvSpPr>
          <p:spPr>
            <a:xfrm>
              <a:off x="4204479" y="5175048"/>
              <a:ext cx="3800412" cy="1603104"/>
            </a:xfrm>
            <a:prstGeom prst="rect">
              <a:avLst/>
            </a:prstGeom>
            <a:solidFill>
              <a:srgbClr val="0076B0"/>
            </a:solidFill>
          </p:spPr>
          <p:txBody>
            <a:bodyPr wrap="square" lIns="108000" tIns="108000" rIns="108000" bIns="108000">
              <a:spAutoFit/>
            </a:bodyPr>
            <a:lstStyle/>
            <a:p>
              <a:r>
                <a:rPr lang="en-GB" dirty="0">
                  <a:solidFill>
                    <a:schemeClr val="bg1"/>
                  </a:solidFill>
                  <a:latin typeface="Twinkl" pitchFamily="2" charset="0"/>
                </a:rPr>
                <a:t>The brown trout is spawning, laying eggs on the riverbed. They have the ability to see all around them as one eye can look back while the other looks forwards.</a:t>
              </a:r>
            </a:p>
          </p:txBody>
        </p:sp>
        <p:cxnSp>
          <p:nvCxnSpPr>
            <p:cNvPr id="17" name="Straight Connector 16">
              <a:extLst>
                <a:ext uri="{FF2B5EF4-FFF2-40B4-BE49-F238E27FC236}">
                  <a16:creationId xmlns:a16="http://schemas.microsoft.com/office/drawing/2014/main" id="{919D7B48-8067-4C47-BD81-937E007A169D}"/>
                </a:ext>
              </a:extLst>
            </p:cNvPr>
            <p:cNvCxnSpPr>
              <a:cxnSpLocks/>
              <a:stCxn id="8" idx="5"/>
              <a:endCxn id="16" idx="2"/>
            </p:cNvCxnSpPr>
            <p:nvPr/>
          </p:nvCxnSpPr>
          <p:spPr>
            <a:xfrm flipH="1" flipV="1">
              <a:off x="6104685" y="6778152"/>
              <a:ext cx="811924" cy="237276"/>
            </a:xfrm>
            <a:prstGeom prst="line">
              <a:avLst/>
            </a:prstGeom>
            <a:ln w="38100">
              <a:solidFill>
                <a:srgbClr val="0076B0"/>
              </a:solidFill>
            </a:ln>
          </p:spPr>
          <p:style>
            <a:lnRef idx="1">
              <a:schemeClr val="accent1"/>
            </a:lnRef>
            <a:fillRef idx="0">
              <a:schemeClr val="accent1"/>
            </a:fillRef>
            <a:effectRef idx="0">
              <a:schemeClr val="accent1"/>
            </a:effectRef>
            <a:fontRef idx="minor">
              <a:schemeClr val="tx1"/>
            </a:fontRef>
          </p:style>
        </p:cxnSp>
      </p:grpSp>
      <p:sp>
        <p:nvSpPr>
          <p:cNvPr id="8" name="fish">
            <a:extLst>
              <a:ext uri="{FF2B5EF4-FFF2-40B4-BE49-F238E27FC236}">
                <a16:creationId xmlns:a16="http://schemas.microsoft.com/office/drawing/2014/main" id="{B9628923-AFCC-4BB4-A8BE-29B25DDA7E45}"/>
              </a:ext>
            </a:extLst>
          </p:cNvPr>
          <p:cNvSpPr/>
          <p:nvPr/>
        </p:nvSpPr>
        <p:spPr>
          <a:xfrm>
            <a:off x="7285194" y="4964046"/>
            <a:ext cx="175299" cy="175299"/>
          </a:xfrm>
          <a:prstGeom prst="ellipse">
            <a:avLst/>
          </a:prstGeom>
          <a:solidFill>
            <a:srgbClr val="0076B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815E45B3-15C1-47CE-983D-F0FA5D720959}"/>
              </a:ext>
            </a:extLst>
          </p:cNvPr>
          <p:cNvSpPr/>
          <p:nvPr/>
        </p:nvSpPr>
        <p:spPr>
          <a:xfrm>
            <a:off x="6448985" y="562889"/>
            <a:ext cx="1939365" cy="587441"/>
          </a:xfrm>
          <a:prstGeom prst="rect">
            <a:avLst/>
          </a:prstGeom>
          <a:solidFill>
            <a:schemeClr val="bg1"/>
          </a:solidFill>
          <a:ln w="28575">
            <a:solidFill>
              <a:srgbClr val="0076B0"/>
            </a:solidFill>
          </a:ln>
        </p:spPr>
        <p:txBody>
          <a:bodyPr wrap="square" lIns="108000" tIns="108000" rIns="108000" bIns="108000">
            <a:spAutoFit/>
          </a:bodyPr>
          <a:lstStyle/>
          <a:p>
            <a:r>
              <a:rPr lang="en-GB" sz="1200" dirty="0">
                <a:latin typeface="Twinkl" pitchFamily="2" charset="0"/>
              </a:rPr>
              <a:t>Click the dots to find out more and again to hide.</a:t>
            </a:r>
          </a:p>
        </p:txBody>
      </p:sp>
    </p:spTree>
    <p:extLst>
      <p:ext uri="{BB962C8B-B14F-4D97-AF65-F5344CB8AC3E}">
        <p14:creationId xmlns:p14="http://schemas.microsoft.com/office/powerpoint/2010/main" val="4519538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1" fill="hold" nodeType="clickEffect">
                                  <p:stCondLst>
                                    <p:cond delay="0"/>
                                  </p:stCondLst>
                                  <p:childTnLst>
                                    <p:animEffect transition="out" filter="wipe(up)">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xit" presetSubtype="1" fill="hold" nodeType="clickEffect">
                                  <p:stCondLst>
                                    <p:cond delay="0"/>
                                  </p:stCondLst>
                                  <p:childTnLst>
                                    <p:animEffect transition="out" filter="wipe(up)">
                                      <p:cBhvr>
                                        <p:cTn id="32" dur="500"/>
                                        <p:tgtEl>
                                          <p:spTgt spid="15"/>
                                        </p:tgtEl>
                                      </p:cBhvr>
                                    </p:animEffect>
                                    <p:set>
                                      <p:cBhvr>
                                        <p:cTn id="3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right)">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xit" presetSubtype="8" fill="hold" nodeType="clickEffect">
                                  <p:stCondLst>
                                    <p:cond delay="0"/>
                                  </p:stCondLst>
                                  <p:childTnLst>
                                    <p:animEffect transition="out" filter="wipe(left)">
                                      <p:cBhvr>
                                        <p:cTn id="43" dur="500"/>
                                        <p:tgtEl>
                                          <p:spTgt spid="31"/>
                                        </p:tgtEl>
                                      </p:cBhvr>
                                    </p:animEffect>
                                    <p:set>
                                      <p:cBhvr>
                                        <p:cTn id="44"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35"/>
                    </p:tgtEl>
                  </p:cond>
                </p:stCondLst>
                <p:endSync evt="end" delay="0">
                  <p:rtn val="all"/>
                </p:endSync>
                <p:childTnLst>
                  <p:par>
                    <p:cTn id="46" fill="hold">
                      <p:stCondLst>
                        <p:cond delay="0"/>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wipe(down)">
                                      <p:cBhvr>
                                        <p:cTn id="50" dur="500"/>
                                        <p:tgtEl>
                                          <p:spTgt spid="3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xit" presetSubtype="1" fill="hold" nodeType="clickEffect">
                                  <p:stCondLst>
                                    <p:cond delay="0"/>
                                  </p:stCondLst>
                                  <p:childTnLst>
                                    <p:animEffect transition="out" filter="wipe(up)">
                                      <p:cBhvr>
                                        <p:cTn id="54" dur="500"/>
                                        <p:tgtEl>
                                          <p:spTgt spid="36"/>
                                        </p:tgtEl>
                                      </p:cBhvr>
                                    </p:animEffect>
                                    <p:set>
                                      <p:cBhvr>
                                        <p:cTn id="55"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4" grpId="0"/>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4B1843-CB01-4DD7-89FD-C914994942F0}"/>
              </a:ext>
            </a:extLst>
          </p:cNvPr>
          <p:cNvSpPr/>
          <p:nvPr/>
        </p:nvSpPr>
        <p:spPr>
          <a:xfrm>
            <a:off x="755650" y="2468405"/>
            <a:ext cx="7632700" cy="36244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CABD741-0DB3-4757-B77C-7D50E56FA42E}"/>
              </a:ext>
            </a:extLst>
          </p:cNvPr>
          <p:cNvSpPr>
            <a:spLocks noGrp="1"/>
          </p:cNvSpPr>
          <p:nvPr>
            <p:ph type="title"/>
          </p:nvPr>
        </p:nvSpPr>
        <p:spPr/>
        <p:txBody>
          <a:bodyPr/>
          <a:lstStyle/>
          <a:p>
            <a:r>
              <a:rPr lang="en-GB" dirty="0">
                <a:solidFill>
                  <a:srgbClr val="0076B0"/>
                </a:solidFill>
              </a:rPr>
              <a:t>Nocturnal Nature</a:t>
            </a:r>
          </a:p>
        </p:txBody>
      </p:sp>
      <p:sp>
        <p:nvSpPr>
          <p:cNvPr id="4" name="Rectangle 3">
            <a:extLst>
              <a:ext uri="{FF2B5EF4-FFF2-40B4-BE49-F238E27FC236}">
                <a16:creationId xmlns:a16="http://schemas.microsoft.com/office/drawing/2014/main" id="{592617F9-4018-42EB-8143-DC96521184FE}"/>
              </a:ext>
            </a:extLst>
          </p:cNvPr>
          <p:cNvSpPr/>
          <p:nvPr/>
        </p:nvSpPr>
        <p:spPr>
          <a:xfrm>
            <a:off x="713000" y="1268075"/>
            <a:ext cx="7675350" cy="1200329"/>
          </a:xfrm>
          <a:prstGeom prst="rect">
            <a:avLst/>
          </a:prstGeom>
        </p:spPr>
        <p:txBody>
          <a:bodyPr wrap="square">
            <a:spAutoFit/>
          </a:bodyPr>
          <a:lstStyle/>
          <a:p>
            <a:r>
              <a:rPr lang="en-GB" dirty="0"/>
              <a:t>As the sun sets and we get ready for bed, there are a some creatures who are just waking up. While you are on your way to school in the dark the following morning, you might see catch a glimpse of one of these nocturnal animals.</a:t>
            </a:r>
          </a:p>
        </p:txBody>
      </p:sp>
      <p:pic>
        <p:nvPicPr>
          <p:cNvPr id="5" name="Picture 4">
            <a:extLst>
              <a:ext uri="{FF2B5EF4-FFF2-40B4-BE49-F238E27FC236}">
                <a16:creationId xmlns:a16="http://schemas.microsoft.com/office/drawing/2014/main" id="{ED04E74F-EC7A-4048-A3D1-4208C39177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5650" y="2468405"/>
            <a:ext cx="5436629" cy="3624419"/>
          </a:xfrm>
          <a:prstGeom prst="rect">
            <a:avLst/>
          </a:prstGeom>
        </p:spPr>
      </p:pic>
      <p:sp>
        <p:nvSpPr>
          <p:cNvPr id="9" name="Rectangle 8">
            <a:extLst>
              <a:ext uri="{FF2B5EF4-FFF2-40B4-BE49-F238E27FC236}">
                <a16:creationId xmlns:a16="http://schemas.microsoft.com/office/drawing/2014/main" id="{9F68ADE3-D75E-4187-A089-26C800C1B3B8}"/>
              </a:ext>
            </a:extLst>
          </p:cNvPr>
          <p:cNvSpPr/>
          <p:nvPr/>
        </p:nvSpPr>
        <p:spPr>
          <a:xfrm>
            <a:off x="5287411" y="3023283"/>
            <a:ext cx="3941870" cy="495108"/>
          </a:xfrm>
          <a:prstGeom prst="rect">
            <a:avLst/>
          </a:prstGeom>
          <a:solidFill>
            <a:srgbClr val="0076B0"/>
          </a:solidFill>
        </p:spPr>
        <p:txBody>
          <a:bodyPr wrap="square" lIns="108000" tIns="108000" rIns="108000" bIns="108000">
            <a:spAutoFit/>
          </a:bodyPr>
          <a:lstStyle/>
          <a:p>
            <a:r>
              <a:rPr lang="en-GB" dirty="0">
                <a:solidFill>
                  <a:schemeClr val="bg1"/>
                </a:solidFill>
                <a:latin typeface="Twinkl" pitchFamily="2" charset="0"/>
              </a:rPr>
              <a:t>What does ‘nocturnal’ mean?</a:t>
            </a:r>
          </a:p>
        </p:txBody>
      </p:sp>
      <p:sp>
        <p:nvSpPr>
          <p:cNvPr id="10" name="Rectangle 9">
            <a:extLst>
              <a:ext uri="{FF2B5EF4-FFF2-40B4-BE49-F238E27FC236}">
                <a16:creationId xmlns:a16="http://schemas.microsoft.com/office/drawing/2014/main" id="{6DB882CB-338C-46E9-960E-CA58B8974278}"/>
              </a:ext>
            </a:extLst>
          </p:cNvPr>
          <p:cNvSpPr/>
          <p:nvPr/>
        </p:nvSpPr>
        <p:spPr>
          <a:xfrm>
            <a:off x="6041515" y="3839706"/>
            <a:ext cx="1809059" cy="495108"/>
          </a:xfrm>
          <a:prstGeom prst="rect">
            <a:avLst/>
          </a:prstGeom>
          <a:solidFill>
            <a:srgbClr val="0076B0"/>
          </a:solidFill>
        </p:spPr>
        <p:txBody>
          <a:bodyPr wrap="square" lIns="108000" tIns="108000" rIns="108000" bIns="108000">
            <a:spAutoFit/>
          </a:bodyPr>
          <a:lstStyle/>
          <a:p>
            <a:r>
              <a:rPr lang="en-GB" dirty="0">
                <a:solidFill>
                  <a:schemeClr val="bg1"/>
                </a:solidFill>
                <a:latin typeface="Twinkl" pitchFamily="2" charset="0"/>
              </a:rPr>
              <a:t>active at night</a:t>
            </a:r>
          </a:p>
        </p:txBody>
      </p:sp>
    </p:spTree>
    <p:extLst>
      <p:ext uri="{BB962C8B-B14F-4D97-AF65-F5344CB8AC3E}">
        <p14:creationId xmlns:p14="http://schemas.microsoft.com/office/powerpoint/2010/main" val="165927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F2D9965A-8C68-4F5E-A2B5-CF7E0DDA752E}" vid="{78487116-FFC1-4A12-BB7A-4083D6069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3257</TotalTime>
  <Words>1157</Words>
  <Application>Microsoft Office PowerPoint</Application>
  <PresentationFormat>On-screen Show (4:3)</PresentationFormat>
  <Paragraphs>82</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Twinkl</vt:lpstr>
      <vt:lpstr>Roboto</vt:lpstr>
      <vt:lpstr>Office Theme</vt:lpstr>
      <vt:lpstr>PowerPoint Presentation</vt:lpstr>
      <vt:lpstr>PowerPoint Presentation</vt:lpstr>
      <vt:lpstr>January’s Pinboard</vt:lpstr>
      <vt:lpstr>PowerPoint Presentation</vt:lpstr>
      <vt:lpstr>Awakenings from Underground</vt:lpstr>
      <vt:lpstr>Quiz</vt:lpstr>
      <vt:lpstr>Along the Riverbank</vt:lpstr>
      <vt:lpstr>PowerPoint Presentation</vt:lpstr>
      <vt:lpstr>Nocturnal Nature</vt:lpstr>
      <vt:lpstr>PowerPoint Presentation</vt:lpstr>
      <vt:lpstr>PowerPoint Presentation</vt:lpstr>
      <vt:lpstr>What are the Advantages  to Being Nocturnal?</vt:lpstr>
      <vt:lpstr>Twit-Twooo or Twit and Twooo?</vt:lpstr>
      <vt:lpstr>At the Bird Feeder</vt:lpstr>
      <vt:lpstr>Those Little Brown Birds</vt:lpstr>
      <vt:lpstr>Now get out and about  and see what’s WILD about  January where you are!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Laura Buckland</dc:creator>
  <cp:lastModifiedBy>Laura Buckland</cp:lastModifiedBy>
  <cp:revision>297</cp:revision>
  <dcterms:created xsi:type="dcterms:W3CDTF">2020-04-17T16:05:56Z</dcterms:created>
  <dcterms:modified xsi:type="dcterms:W3CDTF">2020-12-17T09:56:02Z</dcterms:modified>
</cp:coreProperties>
</file>