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6"/>
  </p:notesMasterIdLst>
  <p:handoutMasterIdLst>
    <p:handoutMasterId r:id="rId17"/>
  </p:handoutMasterIdLst>
  <p:sldIdLst>
    <p:sldId id="258" r:id="rId2"/>
    <p:sldId id="264" r:id="rId3"/>
    <p:sldId id="271" r:id="rId4"/>
    <p:sldId id="272" r:id="rId5"/>
    <p:sldId id="273" r:id="rId6"/>
    <p:sldId id="274" r:id="rId7"/>
    <p:sldId id="275" r:id="rId8"/>
    <p:sldId id="276" r:id="rId9"/>
    <p:sldId id="277" r:id="rId10"/>
    <p:sldId id="278" r:id="rId11"/>
    <p:sldId id="279" r:id="rId12"/>
    <p:sldId id="280" r:id="rId13"/>
    <p:sldId id="281" r:id="rId14"/>
    <p:sldId id="267" r:id="rId15"/>
  </p:sldIdLst>
  <p:sldSz cx="9144000" cy="6858000" type="screen4x3"/>
  <p:notesSz cx="6858000" cy="9144000"/>
  <p:embeddedFontLst>
    <p:embeddedFont>
      <p:font typeface="Twinkl" pitchFamily="2" charset="0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EA94A"/>
    <a:srgbClr val="E7E8E8"/>
    <a:srgbClr val="E51E21"/>
    <a:srgbClr val="18A0DB"/>
    <a:srgbClr val="DE1E5A"/>
    <a:srgbClr val="BC0105"/>
    <a:srgbClr val="4DB1E3"/>
    <a:srgbClr val="80C1EB"/>
    <a:srgbClr val="ACDD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1506" y="10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04/05/2020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twinkl.co.uk/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2" name="Rectangle 1">
            <a:hlinkClick r:id="rId4"/>
          </p:cNvPr>
          <p:cNvSpPr/>
          <p:nvPr userDrawn="1"/>
        </p:nvSpPr>
        <p:spPr>
          <a:xfrm>
            <a:off x="4137660" y="5561814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  <p:sp>
        <p:nvSpPr>
          <p:cNvPr id="4" name="Rectangle 3">
            <a:hlinkClick r:id="rId4"/>
          </p:cNvPr>
          <p:cNvSpPr/>
          <p:nvPr userDrawn="1"/>
        </p:nvSpPr>
        <p:spPr>
          <a:xfrm>
            <a:off x="4137660" y="3152488"/>
            <a:ext cx="868680" cy="5530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twinkl.co.uk/resources/curriculum-for-excellence-first/curriculum-for-excellence-first-events/curriculum-for-excellence-first-events-burns-night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2217" y="5536734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Death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755650" y="2094679"/>
            <a:ext cx="4747528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died on 21st July 1796,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at the age of 37.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3743434"/>
            <a:ext cx="4747528" cy="1160713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funeral took place on the 25th of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July, the same day my twelfth child,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Maxwell, was born.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995" y="1270400"/>
            <a:ext cx="4341316" cy="494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611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4351848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After Queen Victoria and Christopher Columbus, there are more statues of me around the world than any other non-religious person.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281724" y="5031030"/>
            <a:ext cx="2967665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60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3280097"/>
            <a:ext cx="5267645" cy="84330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r>
              <a:rPr lang="en-GB" dirty="0">
                <a:latin typeface="Twinkl" pitchFamily="50" charset="0"/>
              </a:rPr>
              <a:t>Guess how many there are?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4"/>
          <a:stretch/>
        </p:blipFill>
        <p:spPr>
          <a:xfrm>
            <a:off x="5073914" y="1022836"/>
            <a:ext cx="3307925" cy="5835164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93728" y="4899200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2247154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Burns’ Night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1387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first Burns’ Supper was organised by my friends. They wanted to celebrate my life and read my poems.</a:t>
            </a:r>
          </a:p>
        </p:txBody>
      </p:sp>
      <p:sp>
        <p:nvSpPr>
          <p:cNvPr id="4" name="Rectangle 3"/>
          <p:cNvSpPr/>
          <p:nvPr/>
        </p:nvSpPr>
        <p:spPr>
          <a:xfrm>
            <a:off x="908049" y="2514599"/>
            <a:ext cx="6977602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Today, every year on what would have been my birthday, people all around the world celebrate Burns’ Night.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They eat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 and recite my poems!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93" y="3928698"/>
            <a:ext cx="6459523" cy="208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628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Selkirk Grace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8" y="1490177"/>
            <a:ext cx="6633655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Now it’s your turn to recite one of my famous poems.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read at a Burns’ Night before people eat their haggis, </a:t>
            </a:r>
            <a:r>
              <a:rPr lang="en-GB" sz="2000" dirty="0" err="1">
                <a:latin typeface="Twinkl" pitchFamily="50" charset="0"/>
              </a:rPr>
              <a:t>neeps</a:t>
            </a:r>
            <a:r>
              <a:rPr lang="en-GB" sz="2000" dirty="0">
                <a:latin typeface="Twinkl" pitchFamily="50" charset="0"/>
              </a:rPr>
              <a:t> and tatties. It is called the Selkirk Grace.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258348" y="2564239"/>
            <a:ext cx="6669247" cy="4293761"/>
            <a:chOff x="1258348" y="2564239"/>
            <a:chExt cx="6669247" cy="429376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57"/>
            <a:stretch/>
          </p:blipFill>
          <p:spPr>
            <a:xfrm>
              <a:off x="1372056" y="2564239"/>
              <a:ext cx="6390358" cy="4293761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1258348" y="3932340"/>
              <a:ext cx="6669247" cy="2154436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algn="ctr"/>
              <a:r>
                <a:rPr lang="en-GB" sz="2000" dirty="0">
                  <a:latin typeface="Twinkl" pitchFamily="50" charset="0"/>
                </a:rPr>
                <a:t>Some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canna eat,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And some wad eat that want it,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 </a:t>
              </a:r>
            </a:p>
            <a:p>
              <a:pPr algn="ctr"/>
              <a:r>
                <a:rPr lang="en-GB" sz="2000" dirty="0">
                  <a:latin typeface="Twinkl" pitchFamily="50" charset="0"/>
                </a:rPr>
                <a:t>But we </a:t>
              </a:r>
              <a:r>
                <a:rPr lang="en-GB" sz="2000" dirty="0" err="1">
                  <a:latin typeface="Twinkl" pitchFamily="50" charset="0"/>
                </a:rPr>
                <a:t>hae</a:t>
              </a:r>
              <a:r>
                <a:rPr lang="en-GB" sz="2000" dirty="0">
                  <a:latin typeface="Twinkl" pitchFamily="50" charset="0"/>
                </a:rPr>
                <a:t> meat and we can eat, </a:t>
              </a:r>
            </a:p>
            <a:p>
              <a:pPr algn="ctr"/>
              <a:endParaRPr lang="en-GB" sz="2000" dirty="0">
                <a:latin typeface="Twinkl" pitchFamily="50" charset="0"/>
              </a:endParaRPr>
            </a:p>
            <a:p>
              <a:pPr algn="ctr"/>
              <a:r>
                <a:rPr lang="en-GB" sz="2000" dirty="0">
                  <a:latin typeface="Twinkl" pitchFamily="50" charset="0"/>
                </a:rPr>
                <a:t>Sae let the Lord be </a:t>
              </a:r>
              <a:r>
                <a:rPr lang="en-GB" sz="2000" dirty="0" err="1">
                  <a:latin typeface="Twinkl" pitchFamily="50" charset="0"/>
                </a:rPr>
                <a:t>thankit</a:t>
              </a:r>
              <a:r>
                <a:rPr lang="en-GB" sz="2000" dirty="0">
                  <a:latin typeface="Twinkl" pitchFamily="50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9437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2"/>
          </p:cNvPr>
          <p:cNvSpPr/>
          <p:nvPr/>
        </p:nvSpPr>
        <p:spPr>
          <a:xfrm>
            <a:off x="4106411" y="3118607"/>
            <a:ext cx="931177" cy="6207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075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All about Robert Burns</a:t>
            </a:r>
            <a:endParaRPr lang="en-GB" sz="3600" dirty="0"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55650" y="1505557"/>
            <a:ext cx="7632700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My name is Robert Burns</a:t>
            </a:r>
            <a:r>
              <a:rPr lang="en-GB" sz="2000">
                <a:latin typeface="Twinkl" pitchFamily="50" charset="0"/>
              </a:rPr>
              <a:t>. I </a:t>
            </a:r>
            <a:r>
              <a:rPr lang="en-GB" sz="2000" dirty="0">
                <a:latin typeface="Twinkl" pitchFamily="50" charset="0"/>
              </a:rPr>
              <a:t>am a Scottish poet.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 lived in Ayrshire, Scotland over 250 years ago.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Most of my poems were written in Scots and standard English.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My most famous poem, ‘Auld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’,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is sung all over the world on Hogmanay.</a:t>
            </a:r>
            <a:endParaRPr lang="en-GB" sz="2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772" y="2605759"/>
            <a:ext cx="4617749" cy="42606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923470" y="3118741"/>
            <a:ext cx="3696608" cy="2594887"/>
            <a:chOff x="923470" y="3118741"/>
            <a:chExt cx="3696608" cy="259488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23470" y="3118741"/>
              <a:ext cx="3696608" cy="2594887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198053" y="3928521"/>
              <a:ext cx="3180999" cy="738664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r>
                <a:rPr lang="en-GB" sz="2400" dirty="0">
                  <a:latin typeface="Twinkl" pitchFamily="50" charset="0"/>
                </a:rPr>
                <a:t>Have you heard the song ‘Auld Lang </a:t>
              </a:r>
              <a:r>
                <a:rPr lang="en-GB" sz="2400" dirty="0" err="1">
                  <a:latin typeface="Twinkl" pitchFamily="50" charset="0"/>
                </a:rPr>
                <a:t>Syne</a:t>
              </a:r>
              <a:r>
                <a:rPr lang="en-GB" sz="2400" dirty="0">
                  <a:latin typeface="Twinkl" pitchFamily="50" charset="0"/>
                </a:rPr>
                <a:t>’?</a:t>
              </a:r>
            </a:p>
          </p:txBody>
        </p:sp>
      </p:grpSp>
      <p:pic>
        <p:nvPicPr>
          <p:cNvPr id="8" name="dailydownload_20160101_128">
            <a:hlinkClick r:id="" action="ppaction://media"/>
            <a:extLst>
              <a:ext uri="{FF2B5EF4-FFF2-40B4-BE49-F238E27FC236}">
                <a16:creationId xmlns:a16="http://schemas.microsoft.com/office/drawing/2014/main" id="{A6BF8545-C949-4D81-94E2-304AAA5B5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66974" y="4736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237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4236440" y="3574498"/>
            <a:ext cx="4151909" cy="91361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noAutofit/>
          </a:bodyPr>
          <a:lstStyle/>
          <a:p>
            <a:pPr algn="ctr"/>
            <a:r>
              <a:rPr lang="en-GB" dirty="0">
                <a:latin typeface="Twinkl" pitchFamily="50" charset="0"/>
              </a:rPr>
              <a:t>    </a:t>
            </a:r>
            <a:r>
              <a:rPr lang="en-GB" sz="2000" dirty="0">
                <a:latin typeface="Twinkl" pitchFamily="50" charset="0"/>
              </a:rPr>
              <a:t>Can you guess which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song is first?</a:t>
            </a:r>
            <a:endParaRPr lang="en-GB" dirty="0">
              <a:latin typeface="Twinkl" pitchFamily="50" charset="0"/>
            </a:endParaRP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5" name="Rectangle 4"/>
          <p:cNvSpPr/>
          <p:nvPr/>
        </p:nvSpPr>
        <p:spPr>
          <a:xfrm>
            <a:off x="4674858" y="1473201"/>
            <a:ext cx="3713491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Auld Lang </a:t>
            </a:r>
            <a:r>
              <a:rPr lang="en-GB" sz="2000" dirty="0" err="1">
                <a:latin typeface="Twinkl" pitchFamily="50" charset="0"/>
              </a:rPr>
              <a:t>Syne</a:t>
            </a:r>
            <a:r>
              <a:rPr lang="en-GB" sz="2000" dirty="0">
                <a:latin typeface="Twinkl" pitchFamily="50" charset="0"/>
              </a:rPr>
              <a:t> is in the Guinness Book of World Records. 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It is one of the three most popular songs sang in the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English language.</a:t>
            </a:r>
          </a:p>
        </p:txBody>
      </p:sp>
      <p:sp>
        <p:nvSpPr>
          <p:cNvPr id="6" name="Rectangle 5"/>
          <p:cNvSpPr/>
          <p:nvPr/>
        </p:nvSpPr>
        <p:spPr>
          <a:xfrm>
            <a:off x="4572000" y="5050524"/>
            <a:ext cx="3412890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/>
            <a:r>
              <a:rPr lang="en-GB" sz="2000" dirty="0">
                <a:latin typeface="Twinkl" pitchFamily="50" charset="0"/>
              </a:rPr>
              <a:t>Happy Birthday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473201"/>
            <a:ext cx="3656959" cy="448915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5006617" y="4951344"/>
            <a:ext cx="2543656" cy="54777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Click to reveal answer</a:t>
            </a:r>
          </a:p>
        </p:txBody>
      </p:sp>
    </p:spTree>
    <p:extLst>
      <p:ext uri="{BB962C8B-B14F-4D97-AF65-F5344CB8AC3E}">
        <p14:creationId xmlns:p14="http://schemas.microsoft.com/office/powerpoint/2010/main" val="415374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  <p:bldP spid="6" grpId="0"/>
      <p:bldP spid="8" grpId="0" animBg="1"/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755649" y="1747090"/>
            <a:ext cx="5787763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a born in </a:t>
            </a:r>
            <a:r>
              <a:rPr lang="en-GB" dirty="0" err="1">
                <a:latin typeface="Twinkl" pitchFamily="50" charset="0"/>
              </a:rPr>
              <a:t>Alloway</a:t>
            </a:r>
            <a:r>
              <a:rPr lang="en-GB" dirty="0">
                <a:latin typeface="Twinkl" pitchFamily="50" charset="0"/>
              </a:rPr>
              <a:t>, Ayrshire in 1759.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50" y="2670919"/>
            <a:ext cx="5452203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parents were called William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and Agnes.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8" y="3901215"/>
            <a:ext cx="578776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I was the eldest of seven children.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55649" y="4825043"/>
            <a:ext cx="6156880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family were poor, but my father taught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 how to read and write.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232" y="766769"/>
            <a:ext cx="3647008" cy="5453694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10" name="Oval 9"/>
          <p:cNvSpPr/>
          <p:nvPr/>
        </p:nvSpPr>
        <p:spPr>
          <a:xfrm>
            <a:off x="6753141" y="510307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6912529" y="5010792"/>
            <a:ext cx="1132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err="1"/>
              <a:t>Alloway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0856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Did You Know?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526795" y="1406089"/>
            <a:ext cx="2659311" cy="2905852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The house I was born in is now the Robert Burns Birthplace Museum.  It is visited by over 100,000 people every year!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469621" y="1406088"/>
            <a:ext cx="2348918" cy="3778308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t" anchorCtr="0">
            <a:noAutofit/>
          </a:bodyPr>
          <a:lstStyle/>
          <a:p>
            <a:r>
              <a:rPr lang="en-GB" dirty="0">
                <a:latin typeface="Twinkl" pitchFamily="50" charset="0"/>
              </a:rPr>
              <a:t>In the museum, there are hundreds of objects that belonged to me, such as the quills I used to write my famous poems.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33"/>
          <a:stretch/>
        </p:blipFill>
        <p:spPr>
          <a:xfrm>
            <a:off x="-28866" y="2522314"/>
            <a:ext cx="8929585" cy="433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43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Early Life 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755649" y="2111458"/>
            <a:ext cx="5024365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My father was a tenant farmer and I had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to help him on the farm from a young age.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49" y="3559689"/>
            <a:ext cx="4957254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This inspired me to write poems about the different things I saw.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During this time, I wrote my famous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poems about a mouse and a woodlouse!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691" y="1510684"/>
            <a:ext cx="2639647" cy="443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21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/>
        </p:nvSpPr>
        <p:spPr>
          <a:xfrm>
            <a:off x="755650" y="4454196"/>
            <a:ext cx="4265732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Who is the beastie?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650" y="2941968"/>
            <a:ext cx="4265732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guess what the first two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lines of the poem mean?</a:t>
            </a:r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To a Mouse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657957"/>
            <a:ext cx="373246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1785, I wrote ‘To a Mouse’ after I turned over a tiny field mouse’s nest with my plough.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853758"/>
            <a:ext cx="2550253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Wee, </a:t>
            </a:r>
            <a:r>
              <a:rPr lang="en-GB" sz="2000" dirty="0" err="1">
                <a:latin typeface="Twinkl" pitchFamily="50" charset="0"/>
              </a:rPr>
              <a:t>sleekit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cowrin</a:t>
            </a:r>
            <a:r>
              <a:rPr lang="en-GB" sz="2000" dirty="0">
                <a:latin typeface="Twinkl" pitchFamily="50" charset="0"/>
              </a:rPr>
              <a:t>, </a:t>
            </a:r>
            <a:r>
              <a:rPr lang="en-GB" sz="2000" dirty="0" err="1">
                <a:latin typeface="Twinkl" pitchFamily="50" charset="0"/>
              </a:rPr>
              <a:t>tim’rous</a:t>
            </a:r>
            <a:r>
              <a:rPr lang="en-GB" sz="2000" dirty="0">
                <a:latin typeface="Twinkl" pitchFamily="50" charset="0"/>
              </a:rPr>
              <a:t> beastie,</a:t>
            </a:r>
          </a:p>
          <a:p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O, what a panic’s in thy </a:t>
            </a:r>
            <a:r>
              <a:rPr lang="en-GB" sz="2000" dirty="0" err="1">
                <a:latin typeface="Twinkl" pitchFamily="50" charset="0"/>
              </a:rPr>
              <a:t>breastie</a:t>
            </a:r>
            <a:r>
              <a:rPr lang="en-GB" sz="2000" dirty="0">
                <a:latin typeface="Twinkl" pitchFamily="50" charset="0"/>
              </a:rPr>
              <a:t>!</a:t>
            </a:r>
            <a:endParaRPr lang="en-GB" sz="2000" dirty="0">
              <a:solidFill>
                <a:srgbClr val="FF0000"/>
              </a:solidFill>
              <a:latin typeface="Twinkl" pitchFamily="50" charset="0"/>
            </a:endParaRP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5054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750885" y="2517340"/>
            <a:ext cx="4265732" cy="1467180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A ballad is a type of poem, often a story set to music. 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Usually the second and fourth lines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in each stanza rhyme.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367" y="4273939"/>
            <a:ext cx="2198307" cy="1543133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A Red, Red Rose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490177"/>
            <a:ext cx="3663951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The inspiration for many of my poems and ballads was about falling in love.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135" y="1499605"/>
            <a:ext cx="3742265" cy="459321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218140" y="2249750"/>
            <a:ext cx="255025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a red, red rose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newly sprung in</a:t>
            </a:r>
          </a:p>
          <a:p>
            <a:pPr fontAlgn="base"/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O my </a:t>
            </a:r>
            <a:r>
              <a:rPr lang="en-GB" dirty="0" err="1">
                <a:latin typeface="Twinkl" pitchFamily="50" charset="0"/>
              </a:rPr>
              <a:t>Luve</a:t>
            </a:r>
            <a:r>
              <a:rPr lang="en-GB" dirty="0">
                <a:latin typeface="Twinkl" pitchFamily="50" charset="0"/>
              </a:rPr>
              <a:t> is like the melody</a:t>
            </a:r>
            <a:br>
              <a:rPr lang="en-GB" dirty="0">
                <a:latin typeface="Twinkl" pitchFamily="50" charset="0"/>
              </a:rPr>
            </a:br>
            <a:endParaRPr lang="en-GB" dirty="0">
              <a:latin typeface="Twinkl" pitchFamily="50" charset="0"/>
            </a:endParaRPr>
          </a:p>
          <a:p>
            <a:pPr fontAlgn="base"/>
            <a:r>
              <a:rPr lang="en-GB" dirty="0">
                <a:latin typeface="Twinkl" pitchFamily="50" charset="0"/>
              </a:rPr>
              <a:t>That’s sweetly played in</a:t>
            </a:r>
            <a:endParaRPr lang="en-GB" dirty="0"/>
          </a:p>
        </p:txBody>
      </p:sp>
      <p:sp>
        <p:nvSpPr>
          <p:cNvPr id="9" name="Rectangle 8"/>
          <p:cNvSpPr/>
          <p:nvPr/>
        </p:nvSpPr>
        <p:spPr>
          <a:xfrm>
            <a:off x="2604563" y="4654225"/>
            <a:ext cx="200859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Is ‘A Red, Red Rose’ a ballad?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365" y="4345497"/>
            <a:ext cx="2727758" cy="2516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11567" y="4995557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tune.</a:t>
            </a:r>
          </a:p>
          <a:p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5218140" y="3349351"/>
            <a:ext cx="780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Twinkl" pitchFamily="50" charset="0"/>
              </a:rPr>
              <a:t>June;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899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4" dur="indefinite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5" presetClass="emph" presetSubtype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6" dur="indefinite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ounded Rectangle 30"/>
          <p:cNvSpPr/>
          <p:nvPr/>
        </p:nvSpPr>
        <p:spPr>
          <a:xfrm>
            <a:off x="755091" y="4137472"/>
            <a:ext cx="5367304" cy="547779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Can you name them?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755649" y="3016841"/>
            <a:ext cx="4932087" cy="854246"/>
          </a:xfrm>
          <a:prstGeom prst="roundRect">
            <a:avLst/>
          </a:prstGeom>
          <a:solidFill>
            <a:srgbClr val="5EA9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latin typeface="Twinkl" pitchFamily="50" charset="0"/>
              </a:rPr>
              <a:t>Here are just some of the </a:t>
            </a:r>
            <a:br>
              <a:rPr lang="en-GB" dirty="0">
                <a:latin typeface="Twinkl" pitchFamily="50" charset="0"/>
              </a:rPr>
            </a:br>
            <a:r>
              <a:rPr lang="en-GB" dirty="0">
                <a:latin typeface="Twinkl" pitchFamily="50" charset="0"/>
              </a:rPr>
              <a:t>places I travelled to. 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0352" y="500197"/>
            <a:ext cx="3811228" cy="569926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latin typeface="Twinkl" pitchFamily="50" charset="0"/>
              </a:rPr>
              <a:t>Robert Burns’ Life </a:t>
            </a:r>
          </a:p>
        </p:txBody>
      </p:sp>
      <p:sp>
        <p:nvSpPr>
          <p:cNvPr id="6" name="Rectangle 5"/>
          <p:cNvSpPr/>
          <p:nvPr/>
        </p:nvSpPr>
        <p:spPr>
          <a:xfrm>
            <a:off x="908049" y="1314007"/>
            <a:ext cx="3596839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GB" sz="2000" dirty="0">
                <a:latin typeface="Twinkl" pitchFamily="50" charset="0"/>
              </a:rPr>
              <a:t>In 1788 I married Jean Armour.</a:t>
            </a:r>
          </a:p>
          <a:p>
            <a:r>
              <a:rPr lang="en-GB" sz="2000" dirty="0">
                <a:latin typeface="Twinkl" pitchFamily="50" charset="0"/>
              </a:rPr>
              <a:t>That year, I also travelled around Scotland collecting local songs and writing </a:t>
            </a:r>
            <a:br>
              <a:rPr lang="en-GB" sz="2000" dirty="0">
                <a:latin typeface="Twinkl" pitchFamily="50" charset="0"/>
              </a:rPr>
            </a:br>
            <a:r>
              <a:rPr lang="en-GB" sz="2000" dirty="0">
                <a:latin typeface="Twinkl" pitchFamily="50" charset="0"/>
              </a:rPr>
              <a:t>about my travels.  </a:t>
            </a:r>
          </a:p>
        </p:txBody>
      </p:sp>
      <p:sp>
        <p:nvSpPr>
          <p:cNvPr id="2" name="Oval 1"/>
          <p:cNvSpPr/>
          <p:nvPr/>
        </p:nvSpPr>
        <p:spPr>
          <a:xfrm>
            <a:off x="6870584" y="4630723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Oval 7"/>
          <p:cNvSpPr/>
          <p:nvPr/>
        </p:nvSpPr>
        <p:spPr>
          <a:xfrm>
            <a:off x="6123966" y="4643306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Oval 8"/>
          <p:cNvSpPr/>
          <p:nvPr/>
        </p:nvSpPr>
        <p:spPr>
          <a:xfrm>
            <a:off x="6720713" y="3905438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7519066" y="2916935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Oval 11"/>
          <p:cNvSpPr/>
          <p:nvPr/>
        </p:nvSpPr>
        <p:spPr>
          <a:xfrm>
            <a:off x="6144939" y="2787710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1" name="Group 50"/>
          <p:cNvGrpSpPr/>
          <p:nvPr/>
        </p:nvGrpSpPr>
        <p:grpSpPr>
          <a:xfrm>
            <a:off x="4320370" y="4807996"/>
            <a:ext cx="1831852" cy="1025110"/>
            <a:chOff x="4320370" y="4807996"/>
            <a:chExt cx="1831852" cy="1025110"/>
          </a:xfrm>
        </p:grpSpPr>
        <p:sp>
          <p:nvSpPr>
            <p:cNvPr id="13" name="TextBox 12"/>
            <p:cNvSpPr txBox="1"/>
            <p:nvPr/>
          </p:nvSpPr>
          <p:spPr>
            <a:xfrm>
              <a:off x="4320370" y="5432996"/>
              <a:ext cx="119463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Glasgow</a:t>
              </a:r>
            </a:p>
          </p:txBody>
        </p:sp>
        <p:cxnSp>
          <p:nvCxnSpPr>
            <p:cNvPr id="18" name="Straight Connector 17"/>
            <p:cNvCxnSpPr>
              <a:stCxn id="8" idx="3"/>
              <a:endCxn id="13" idx="3"/>
            </p:cNvCxnSpPr>
            <p:nvPr/>
          </p:nvCxnSpPr>
          <p:spPr>
            <a:xfrm flipH="1">
              <a:off x="5515009" y="4807996"/>
              <a:ext cx="637213" cy="82505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0" name="Group 49"/>
          <p:cNvGrpSpPr/>
          <p:nvPr/>
        </p:nvGrpSpPr>
        <p:grpSpPr>
          <a:xfrm>
            <a:off x="7035274" y="4795413"/>
            <a:ext cx="1441976" cy="1342611"/>
            <a:chOff x="7035274" y="4795413"/>
            <a:chExt cx="1441976" cy="1342611"/>
          </a:xfrm>
        </p:grpSpPr>
        <p:sp>
          <p:nvSpPr>
            <p:cNvPr id="3" name="TextBox 2"/>
            <p:cNvSpPr txBox="1"/>
            <p:nvPr/>
          </p:nvSpPr>
          <p:spPr>
            <a:xfrm>
              <a:off x="7105153" y="5737914"/>
              <a:ext cx="137209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Edinburgh</a:t>
              </a:r>
            </a:p>
          </p:txBody>
        </p:sp>
        <p:cxnSp>
          <p:nvCxnSpPr>
            <p:cNvPr id="20" name="Straight Connector 19"/>
            <p:cNvCxnSpPr>
              <a:stCxn id="3" idx="0"/>
              <a:endCxn id="2" idx="5"/>
            </p:cNvCxnSpPr>
            <p:nvPr/>
          </p:nvCxnSpPr>
          <p:spPr>
            <a:xfrm flipH="1" flipV="1">
              <a:off x="7035274" y="4795413"/>
              <a:ext cx="755928" cy="94250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7" name="Group 46"/>
          <p:cNvGrpSpPr/>
          <p:nvPr/>
        </p:nvGrpSpPr>
        <p:grpSpPr>
          <a:xfrm>
            <a:off x="6241412" y="1600939"/>
            <a:ext cx="2248555" cy="1186771"/>
            <a:chOff x="6241412" y="1600939"/>
            <a:chExt cx="2248555" cy="1186771"/>
          </a:xfrm>
        </p:grpSpPr>
        <p:sp>
          <p:nvSpPr>
            <p:cNvPr id="16" name="TextBox 15"/>
            <p:cNvSpPr txBox="1"/>
            <p:nvPr/>
          </p:nvSpPr>
          <p:spPr>
            <a:xfrm>
              <a:off x="7216362" y="1600939"/>
              <a:ext cx="127360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Inverness</a:t>
              </a:r>
            </a:p>
          </p:txBody>
        </p:sp>
        <p:cxnSp>
          <p:nvCxnSpPr>
            <p:cNvPr id="23" name="Straight Connector 22"/>
            <p:cNvCxnSpPr>
              <a:stCxn id="12" idx="0"/>
              <a:endCxn id="16" idx="1"/>
            </p:cNvCxnSpPr>
            <p:nvPr/>
          </p:nvCxnSpPr>
          <p:spPr>
            <a:xfrm flipV="1">
              <a:off x="6241412" y="1800994"/>
              <a:ext cx="974950" cy="98671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8" name="Group 47"/>
          <p:cNvGrpSpPr/>
          <p:nvPr/>
        </p:nvGrpSpPr>
        <p:grpSpPr>
          <a:xfrm>
            <a:off x="7243214" y="2045294"/>
            <a:ext cx="1208653" cy="871641"/>
            <a:chOff x="7243214" y="2045294"/>
            <a:chExt cx="1208653" cy="871641"/>
          </a:xfrm>
        </p:grpSpPr>
        <p:sp>
          <p:nvSpPr>
            <p:cNvPr id="15" name="TextBox 14"/>
            <p:cNvSpPr txBox="1"/>
            <p:nvPr/>
          </p:nvSpPr>
          <p:spPr>
            <a:xfrm>
              <a:off x="7243214" y="2045294"/>
              <a:ext cx="120865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2000" dirty="0"/>
                <a:t>Aberdeen</a:t>
              </a:r>
            </a:p>
          </p:txBody>
        </p:sp>
        <p:cxnSp>
          <p:nvCxnSpPr>
            <p:cNvPr id="26" name="Straight Connector 25"/>
            <p:cNvCxnSpPr>
              <a:stCxn id="10" idx="0"/>
              <a:endCxn id="15" idx="2"/>
            </p:cNvCxnSpPr>
            <p:nvPr/>
          </p:nvCxnSpPr>
          <p:spPr>
            <a:xfrm flipV="1">
              <a:off x="7615539" y="2445404"/>
              <a:ext cx="232002" cy="471531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49" name="Group 48"/>
          <p:cNvGrpSpPr/>
          <p:nvPr/>
        </p:nvGrpSpPr>
        <p:grpSpPr>
          <a:xfrm>
            <a:off x="6885403" y="4070128"/>
            <a:ext cx="1659915" cy="492565"/>
            <a:chOff x="6885403" y="4070128"/>
            <a:chExt cx="1659915" cy="492565"/>
          </a:xfrm>
        </p:grpSpPr>
        <p:sp>
          <p:nvSpPr>
            <p:cNvPr id="14" name="TextBox 13"/>
            <p:cNvSpPr txBox="1"/>
            <p:nvPr/>
          </p:nvSpPr>
          <p:spPr>
            <a:xfrm>
              <a:off x="7712012" y="4162583"/>
              <a:ext cx="8333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Perth</a:t>
              </a:r>
            </a:p>
          </p:txBody>
        </p:sp>
        <p:cxnSp>
          <p:nvCxnSpPr>
            <p:cNvPr id="29" name="Straight Connector 28"/>
            <p:cNvCxnSpPr>
              <a:stCxn id="9" idx="5"/>
              <a:endCxn id="14" idx="1"/>
            </p:cNvCxnSpPr>
            <p:nvPr/>
          </p:nvCxnSpPr>
          <p:spPr>
            <a:xfrm>
              <a:off x="6885403" y="4070128"/>
              <a:ext cx="826609" cy="29251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8" name="Rounded Rectangle 27"/>
          <p:cNvSpPr/>
          <p:nvPr/>
        </p:nvSpPr>
        <p:spPr>
          <a:xfrm>
            <a:off x="1146695" y="4989095"/>
            <a:ext cx="2803456" cy="854246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5EA94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08000" tIns="108000" rIns="108000" bIns="108000" rtlCol="0" anchor="ctr">
            <a:spAutoFit/>
          </a:bodyPr>
          <a:lstStyle/>
          <a:p>
            <a:r>
              <a:rPr lang="en-GB" dirty="0">
                <a:solidFill>
                  <a:schemeClr val="tx1"/>
                </a:solidFill>
                <a:latin typeface="Twinkl" pitchFamily="50" charset="0"/>
              </a:rPr>
              <a:t>Click on the red dot to reveal the place name!</a:t>
            </a:r>
          </a:p>
        </p:txBody>
      </p:sp>
      <p:sp>
        <p:nvSpPr>
          <p:cNvPr id="32" name="Oval 31"/>
          <p:cNvSpPr/>
          <p:nvPr/>
        </p:nvSpPr>
        <p:spPr>
          <a:xfrm>
            <a:off x="7098220" y="3720881"/>
            <a:ext cx="192946" cy="192946"/>
          </a:xfrm>
          <a:prstGeom prst="ellipse">
            <a:avLst/>
          </a:prstGeom>
          <a:solidFill>
            <a:srgbClr val="E51E2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8" name="Group 37"/>
          <p:cNvGrpSpPr/>
          <p:nvPr/>
        </p:nvGrpSpPr>
        <p:grpSpPr>
          <a:xfrm>
            <a:off x="7291166" y="3642465"/>
            <a:ext cx="1213401" cy="400110"/>
            <a:chOff x="7291166" y="3642465"/>
            <a:chExt cx="1213401" cy="400110"/>
          </a:xfrm>
        </p:grpSpPr>
        <p:sp>
          <p:nvSpPr>
            <p:cNvPr id="35" name="TextBox 34"/>
            <p:cNvSpPr txBox="1"/>
            <p:nvPr/>
          </p:nvSpPr>
          <p:spPr>
            <a:xfrm>
              <a:off x="7479710" y="3642465"/>
              <a:ext cx="102485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000" dirty="0"/>
                <a:t>Dundee</a:t>
              </a:r>
            </a:p>
          </p:txBody>
        </p:sp>
        <p:cxnSp>
          <p:nvCxnSpPr>
            <p:cNvPr id="36" name="Straight Connector 35"/>
            <p:cNvCxnSpPr>
              <a:stCxn id="32" idx="6"/>
              <a:endCxn id="35" idx="1"/>
            </p:cNvCxnSpPr>
            <p:nvPr/>
          </p:nvCxnSpPr>
          <p:spPr>
            <a:xfrm>
              <a:off x="7291166" y="3817354"/>
              <a:ext cx="188544" cy="25166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6672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1" grpId="0" animBg="1"/>
      <p:bldP spid="30" grpId="0" animBg="1"/>
      <p:bldP spid="2" grpId="0" animBg="1"/>
      <p:bldP spid="8" grpId="0" animBg="1"/>
      <p:bldP spid="9" grpId="0" animBg="1"/>
      <p:bldP spid="10" grpId="0" animBg="1"/>
      <p:bldP spid="12" grpId="0" animBg="1"/>
      <p:bldP spid="28" grpId="0" animBg="1"/>
      <p:bldP spid="3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Guidance.pptx" id="{34442D15-F5BB-4F73-9606-C8812E688AB8}" vid="{28CC8FB8-836C-49DA-A823-EC8BE3E5205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534</TotalTime>
  <Words>482</Words>
  <Application>Microsoft Office PowerPoint</Application>
  <PresentationFormat>On-screen Show (4:3)</PresentationFormat>
  <Paragraphs>69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Twinkl</vt:lpstr>
      <vt:lpstr>Calibri</vt:lpstr>
      <vt:lpstr>Arial</vt:lpstr>
      <vt:lpstr>Office Theme</vt:lpstr>
      <vt:lpstr>PowerPoint Presentation</vt:lpstr>
      <vt:lpstr>All about Robert Burns</vt:lpstr>
      <vt:lpstr>Did You Know?</vt:lpstr>
      <vt:lpstr>Robert Burns’ Early Life </vt:lpstr>
      <vt:lpstr>Did You Know?</vt:lpstr>
      <vt:lpstr>Robert Burns’ Early Life </vt:lpstr>
      <vt:lpstr>To a Mouse</vt:lpstr>
      <vt:lpstr>A Red, Red Rose</vt:lpstr>
      <vt:lpstr>Robert Burns’ Life </vt:lpstr>
      <vt:lpstr>Robert Burns’ Death</vt:lpstr>
      <vt:lpstr>Did You Know?</vt:lpstr>
      <vt:lpstr>Burns’ Night</vt:lpstr>
      <vt:lpstr>Selkirk Grace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Eleanor Clough</dc:creator>
  <cp:lastModifiedBy>Eleanor Clough</cp:lastModifiedBy>
  <cp:revision>54</cp:revision>
  <dcterms:created xsi:type="dcterms:W3CDTF">2019-12-06T15:24:10Z</dcterms:created>
  <dcterms:modified xsi:type="dcterms:W3CDTF">2020-05-04T14:29:26Z</dcterms:modified>
</cp:coreProperties>
</file>