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92" r:id="rId2"/>
    <p:sldMasterId id="2147483680" r:id="rId3"/>
    <p:sldMasterId id="2147483668" r:id="rId4"/>
  </p:sldMasterIdLst>
  <p:notesMasterIdLst>
    <p:notesMasterId r:id="rId17"/>
  </p:notesMasterIdLst>
  <p:handoutMasterIdLst>
    <p:handoutMasterId r:id="rId18"/>
  </p:handoutMasterIdLst>
  <p:sldIdLst>
    <p:sldId id="258" r:id="rId5"/>
    <p:sldId id="264" r:id="rId6"/>
    <p:sldId id="275" r:id="rId7"/>
    <p:sldId id="276" r:id="rId8"/>
    <p:sldId id="278" r:id="rId9"/>
    <p:sldId id="277" r:id="rId10"/>
    <p:sldId id="279" r:id="rId11"/>
    <p:sldId id="280" r:id="rId12"/>
    <p:sldId id="281" r:id="rId13"/>
    <p:sldId id="282" r:id="rId14"/>
    <p:sldId id="283" r:id="rId15"/>
    <p:sldId id="267" r:id="rId16"/>
  </p:sldIdLst>
  <p:sldSz cx="9144000" cy="6858000" type="screen4x3"/>
  <p:notesSz cx="6858000" cy="9144000"/>
  <p:embeddedFontLst>
    <p:embeddedFont>
      <p:font typeface="Twinkl" pitchFamily="2" charset="0"/>
      <p:regular r:id="rId19"/>
      <p:bold r:id="rId20"/>
    </p:embeddedFont>
    <p:embeddedFont>
      <p:font typeface="Calibri Light" panose="020F0302020204030204" pitchFamily="34" charset="0"/>
      <p:regular r:id="rId21"/>
      <p:italic r:id="rId22"/>
    </p:embeddedFont>
    <p:embeddedFont>
      <p:font typeface="Twinkl SemiBold" pitchFamily="2" charset="0"/>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Clough" initials="EC" lastIdx="1" clrIdx="0">
    <p:extLst>
      <p:ext uri="{19B8F6BF-5375-455C-9EA6-DF929625EA0E}">
        <p15:presenceInfo xmlns:p15="http://schemas.microsoft.com/office/powerpoint/2012/main" userId="Eleanor Clou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2722"/>
    <a:srgbClr val="20201E"/>
    <a:srgbClr val="3A3533"/>
    <a:srgbClr val="181F22"/>
    <a:srgbClr val="E5C800"/>
    <a:srgbClr val="E6E6E6"/>
    <a:srgbClr val="0082C9"/>
    <a:srgbClr val="894099"/>
    <a:srgbClr val="B4D459"/>
    <a:srgbClr val="4F7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showGuides="1">
      <p:cViewPr varScale="1">
        <p:scale>
          <a:sx n="114" d="100"/>
          <a:sy n="114" d="100"/>
        </p:scale>
        <p:origin x="762"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3T09:37:19.003"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CB3415-C939-4A98-ADA5-5B3203C7A39F}" type="datetimeFigureOut">
              <a:rPr lang="en-GB" smtClean="0"/>
              <a:t>30/09/2019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344823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CB3415-C939-4A98-ADA5-5B3203C7A39F}" type="datetimeFigureOut">
              <a:rPr lang="en-GB" smtClean="0"/>
              <a:t>30/09/2019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217807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B3415-C939-4A98-ADA5-5B3203C7A39F}" type="datetimeFigureOut">
              <a:rPr lang="en-GB" smtClean="0"/>
              <a:t>30/09/2019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252822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CB3415-C939-4A98-ADA5-5B3203C7A39F}"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1865002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CB3415-C939-4A98-ADA5-5B3203C7A39F}"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1761067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CB3415-C939-4A98-ADA5-5B3203C7A39F}"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312336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CB3415-C939-4A98-ADA5-5B3203C7A39F}"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694227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538F94-AE7F-4025-A3DE-3847595DBF89}"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1073457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38F94-AE7F-4025-A3DE-3847595DBF89}"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3652971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538F94-AE7F-4025-A3DE-3847595DBF89}"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168879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538F94-AE7F-4025-A3DE-3847595DBF89}"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2976607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538F94-AE7F-4025-A3DE-3847595DBF89}" type="datetimeFigureOut">
              <a:rPr lang="en-GB" smtClean="0"/>
              <a:t>30/09/2019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388737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538F94-AE7F-4025-A3DE-3847595DBF89}" type="datetimeFigureOut">
              <a:rPr lang="en-GB" smtClean="0"/>
              <a:t>30/09/2019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506158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38F94-AE7F-4025-A3DE-3847595DBF89}" type="datetimeFigureOut">
              <a:rPr lang="en-GB" smtClean="0"/>
              <a:t>30/09/2019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317892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538F94-AE7F-4025-A3DE-3847595DBF89}"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2988795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538F94-AE7F-4025-A3DE-3847595DBF89}"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76465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38F94-AE7F-4025-A3DE-3847595DBF89}"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2782654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38F94-AE7F-4025-A3DE-3847595DBF89}"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FB4C8-0D18-4517-B6A9-C064E8594B08}" type="slidenum">
              <a:rPr lang="en-GB" smtClean="0"/>
              <a:t>‹#›</a:t>
            </a:fld>
            <a:endParaRPr lang="en-GB"/>
          </a:p>
        </p:txBody>
      </p:sp>
    </p:spTree>
    <p:extLst>
      <p:ext uri="{BB962C8B-B14F-4D97-AF65-F5344CB8AC3E}">
        <p14:creationId xmlns:p14="http://schemas.microsoft.com/office/powerpoint/2010/main" val="109837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5D6996-DF6A-4778-9BF4-2A210B98CF95}"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1267658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5D6996-DF6A-4778-9BF4-2A210B98CF95}"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43261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
        <p:nvSpPr>
          <p:cNvPr id="3" name="Content Placeholder 2"/>
          <p:cNvSpPr>
            <a:spLocks noGrp="1"/>
          </p:cNvSpPr>
          <p:nvPr>
            <p:ph sz="quarter" idx="10"/>
          </p:nvPr>
        </p:nvSpPr>
        <p:spPr>
          <a:xfrm>
            <a:off x="-506413" y="2617788"/>
            <a:ext cx="914401"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079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5D6996-DF6A-4778-9BF4-2A210B98CF95}"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2784960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A5D6996-DF6A-4778-9BF4-2A210B98CF95}"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3857989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A5D6996-DF6A-4778-9BF4-2A210B98CF95}" type="datetimeFigureOut">
              <a:rPr lang="en-GB" smtClean="0"/>
              <a:t>30/09/2019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440642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A5D6996-DF6A-4778-9BF4-2A210B98CF95}" type="datetimeFigureOut">
              <a:rPr lang="en-GB" smtClean="0"/>
              <a:t>30/09/2019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2087672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D6996-DF6A-4778-9BF4-2A210B98CF95}" type="datetimeFigureOut">
              <a:rPr lang="en-GB" smtClean="0"/>
              <a:t>30/09/2019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2580386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5D6996-DF6A-4778-9BF4-2A210B98CF95}"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2987245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5D6996-DF6A-4778-9BF4-2A210B98CF95}"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10503261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5D6996-DF6A-4778-9BF4-2A210B98CF95}"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3164264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5D6996-DF6A-4778-9BF4-2A210B98CF95}"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50463-FCAD-4C3A-9581-172D5C6ADA59}" type="slidenum">
              <a:rPr lang="en-GB" smtClean="0"/>
              <a:t>‹#›</a:t>
            </a:fld>
            <a:endParaRPr lang="en-GB"/>
          </a:p>
        </p:txBody>
      </p:sp>
    </p:spTree>
    <p:extLst>
      <p:ext uri="{BB962C8B-B14F-4D97-AF65-F5344CB8AC3E}">
        <p14:creationId xmlns:p14="http://schemas.microsoft.com/office/powerpoint/2010/main" val="36147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CB3415-C939-4A98-ADA5-5B3203C7A39F}"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353600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CB3415-C939-4A98-ADA5-5B3203C7A39F}"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83164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CB3415-C939-4A98-ADA5-5B3203C7A39F}"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174131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CB3415-C939-4A98-ADA5-5B3203C7A39F}"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D834A-697A-48DB-8634-A6E7EDFFB3A5}" type="slidenum">
              <a:rPr lang="en-GB" smtClean="0"/>
              <a:t>‹#›</a:t>
            </a:fld>
            <a:endParaRPr lang="en-GB"/>
          </a:p>
        </p:txBody>
      </p:sp>
    </p:spTree>
    <p:extLst>
      <p:ext uri="{BB962C8B-B14F-4D97-AF65-F5344CB8AC3E}">
        <p14:creationId xmlns:p14="http://schemas.microsoft.com/office/powerpoint/2010/main" val="1751713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B3415-C939-4A98-ADA5-5B3203C7A39F}" type="datetimeFigureOut">
              <a:rPr lang="en-GB" smtClean="0"/>
              <a:t>30/09/2019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D834A-697A-48DB-8634-A6E7EDFFB3A5}" type="slidenum">
              <a:rPr lang="en-GB" smtClean="0"/>
              <a:t>‹#›</a:t>
            </a:fld>
            <a:endParaRPr lang="en-GB"/>
          </a:p>
        </p:txBody>
      </p:sp>
    </p:spTree>
    <p:extLst>
      <p:ext uri="{BB962C8B-B14F-4D97-AF65-F5344CB8AC3E}">
        <p14:creationId xmlns:p14="http://schemas.microsoft.com/office/powerpoint/2010/main" val="175403522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38F94-AE7F-4025-A3DE-3847595DBF89}" type="datetimeFigureOut">
              <a:rPr lang="en-GB" smtClean="0"/>
              <a:t>30/09/2019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FB4C8-0D18-4517-B6A9-C064E8594B08}" type="slidenum">
              <a:rPr lang="en-GB" smtClean="0"/>
              <a:t>‹#›</a:t>
            </a:fld>
            <a:endParaRPr lang="en-GB"/>
          </a:p>
        </p:txBody>
      </p:sp>
    </p:spTree>
    <p:extLst>
      <p:ext uri="{BB962C8B-B14F-4D97-AF65-F5344CB8AC3E}">
        <p14:creationId xmlns:p14="http://schemas.microsoft.com/office/powerpoint/2010/main" val="21199971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D6996-DF6A-4778-9BF4-2A210B98CF95}" type="datetimeFigureOut">
              <a:rPr lang="en-GB" smtClean="0"/>
              <a:t>30/09/2019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50463-FCAD-4C3A-9581-172D5C6ADA59}" type="slidenum">
              <a:rPr lang="en-GB" smtClean="0"/>
              <a:t>‹#›</a:t>
            </a:fld>
            <a:endParaRPr lang="en-GB"/>
          </a:p>
        </p:txBody>
      </p:sp>
    </p:spTree>
    <p:extLst>
      <p:ext uri="{BB962C8B-B14F-4D97-AF65-F5344CB8AC3E}">
        <p14:creationId xmlns:p14="http://schemas.microsoft.com/office/powerpoint/2010/main" val="3119196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07" y="714037"/>
            <a:ext cx="8220075" cy="994306"/>
          </a:xfrm>
        </p:spPr>
        <p:txBody>
          <a:bodyPr/>
          <a:lstStyle/>
          <a:p>
            <a:pPr algn="ctr"/>
            <a:r>
              <a:rPr lang="en-GB" dirty="0"/>
              <a:t>How Do You Belong to the Place Where You Live?</a:t>
            </a:r>
          </a:p>
        </p:txBody>
      </p:sp>
      <p:sp>
        <p:nvSpPr>
          <p:cNvPr id="3" name="TextBox 2"/>
          <p:cNvSpPr txBox="1"/>
          <p:nvPr/>
        </p:nvSpPr>
        <p:spPr>
          <a:xfrm>
            <a:off x="618309" y="1846220"/>
            <a:ext cx="7907382" cy="1231106"/>
          </a:xfrm>
          <a:prstGeom prst="rect">
            <a:avLst/>
          </a:prstGeom>
          <a:noFill/>
        </p:spPr>
        <p:txBody>
          <a:bodyPr wrap="square" rtlCol="0">
            <a:spAutoFit/>
          </a:bodyPr>
          <a:lstStyle/>
          <a:p>
            <a:pPr algn="ctr"/>
            <a:r>
              <a:rPr lang="en-GB" sz="2800" dirty="0">
                <a:latin typeface="Twinkl" pitchFamily="2" charset="77"/>
              </a:rPr>
              <a:t>What activities do you do that connect you to your local community?</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6166" y="3396343"/>
            <a:ext cx="2602046" cy="28520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864" y="2718033"/>
            <a:ext cx="1917378" cy="353036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309" y="2639821"/>
            <a:ext cx="2838994" cy="3608578"/>
          </a:xfrm>
          <a:prstGeom prst="rect">
            <a:avLst/>
          </a:prstGeom>
        </p:spPr>
      </p:pic>
    </p:spTree>
    <p:extLst>
      <p:ext uri="{BB962C8B-B14F-4D97-AF65-F5344CB8AC3E}">
        <p14:creationId xmlns:p14="http://schemas.microsoft.com/office/powerpoint/2010/main" val="131704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0030" t="17614" r="8646" b="20367"/>
          <a:stretch/>
        </p:blipFill>
        <p:spPr>
          <a:xfrm>
            <a:off x="2059496" y="1034054"/>
            <a:ext cx="5025007" cy="5420592"/>
          </a:xfrm>
          <a:prstGeom prst="rect">
            <a:avLst/>
          </a:prstGeom>
        </p:spPr>
      </p:pic>
      <p:sp>
        <p:nvSpPr>
          <p:cNvPr id="2" name="Title 1"/>
          <p:cNvSpPr>
            <a:spLocks noGrp="1"/>
          </p:cNvSpPr>
          <p:nvPr>
            <p:ph type="title"/>
          </p:nvPr>
        </p:nvSpPr>
        <p:spPr/>
        <p:txBody>
          <a:bodyPr/>
          <a:lstStyle/>
          <a:p>
            <a:r>
              <a:rPr lang="en-GB" dirty="0"/>
              <a:t>Plenary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027" t="26177" r="17644" b="28929"/>
          <a:stretch/>
        </p:blipFill>
        <p:spPr>
          <a:xfrm>
            <a:off x="2625499" y="1782459"/>
            <a:ext cx="3913090" cy="3923782"/>
          </a:xfrm>
          <a:prstGeom prst="rect">
            <a:avLst/>
          </a:prstGeom>
        </p:spPr>
      </p:pic>
      <p:grpSp>
        <p:nvGrpSpPr>
          <p:cNvPr id="17" name="Group 16"/>
          <p:cNvGrpSpPr/>
          <p:nvPr/>
        </p:nvGrpSpPr>
        <p:grpSpPr>
          <a:xfrm>
            <a:off x="3065930" y="2228236"/>
            <a:ext cx="3032229" cy="3032229"/>
            <a:chOff x="2903974" y="2231803"/>
            <a:chExt cx="3032229" cy="3032229"/>
          </a:xfrm>
        </p:grpSpPr>
        <p:sp>
          <p:nvSpPr>
            <p:cNvPr id="12" name="Oval 11"/>
            <p:cNvSpPr/>
            <p:nvPr/>
          </p:nvSpPr>
          <p:spPr>
            <a:xfrm>
              <a:off x="2903974" y="2231803"/>
              <a:ext cx="3032229" cy="3032229"/>
            </a:xfrm>
            <a:prstGeom prst="ellipse">
              <a:avLst/>
            </a:prstGeom>
            <a:solidFill>
              <a:srgbClr val="E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3582099" y="4356803"/>
              <a:ext cx="1655892" cy="742267"/>
            </a:xfrm>
            <a:prstGeom prst="rect">
              <a:avLst/>
            </a:prstGeom>
            <a:noFill/>
            <a:effectLst>
              <a:softEdge rad="12700"/>
            </a:effectLst>
          </p:spPr>
          <p:txBody>
            <a:bodyPr wrap="none" lIns="91440" tIns="45720" rIns="91440" bIns="45720">
              <a:prstTxWarp prst="textArchDown">
                <a:avLst/>
              </a:prstTxWarp>
              <a:spAutoFit/>
            </a:bodyPr>
            <a:lstStyle/>
            <a:p>
              <a:pPr algn="ctr"/>
              <a:r>
                <a:rPr lang="en-US" sz="2000" dirty="0">
                  <a:ln w="0"/>
                  <a:solidFill>
                    <a:srgbClr val="2B2722"/>
                  </a:solidFill>
                  <a:latin typeface="Twinkl SemiBold" pitchFamily="2" charset="0"/>
                </a:rPr>
                <a:t>v</a:t>
              </a:r>
              <a:r>
                <a:rPr lang="en-US" sz="2000" cap="none" spc="0" dirty="0">
                  <a:ln w="0"/>
                  <a:solidFill>
                    <a:srgbClr val="2B2722"/>
                  </a:solidFill>
                  <a:latin typeface="Twinkl SemiBold" pitchFamily="2" charset="0"/>
                </a:rPr>
                <a:t>illage or town</a:t>
              </a:r>
            </a:p>
          </p:txBody>
        </p:sp>
      </p:gr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2005" t="34863" r="30102" b="37737"/>
          <a:stretch/>
        </p:blipFill>
        <p:spPr>
          <a:xfrm>
            <a:off x="3401281" y="2521895"/>
            <a:ext cx="2341439" cy="2394897"/>
          </a:xfrm>
          <a:prstGeom prst="rect">
            <a:avLst/>
          </a:prstGeom>
        </p:spPr>
      </p:pic>
      <p:grpSp>
        <p:nvGrpSpPr>
          <p:cNvPr id="6" name="Group 5"/>
          <p:cNvGrpSpPr/>
          <p:nvPr/>
        </p:nvGrpSpPr>
        <p:grpSpPr>
          <a:xfrm>
            <a:off x="3764148" y="2852955"/>
            <a:ext cx="1635799" cy="1689258"/>
            <a:chOff x="3730046" y="2944390"/>
            <a:chExt cx="1635799" cy="1689258"/>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7888" t="38777" r="35638" b="41895"/>
            <a:stretch/>
          </p:blipFill>
          <p:spPr>
            <a:xfrm>
              <a:off x="3730046" y="2944390"/>
              <a:ext cx="1635799" cy="168925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0556" y="3135055"/>
              <a:ext cx="1074777" cy="1063796"/>
            </a:xfrm>
            <a:prstGeom prst="rect">
              <a:avLst/>
            </a:prstGeom>
          </p:spPr>
        </p:pic>
      </p:grpSp>
    </p:spTree>
    <p:extLst>
      <p:ext uri="{BB962C8B-B14F-4D97-AF65-F5344CB8AC3E}">
        <p14:creationId xmlns:p14="http://schemas.microsoft.com/office/powerpoint/2010/main" val="128483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4059"/>
            <a:ext cx="8220075" cy="994306"/>
          </a:xfrm>
        </p:spPr>
        <p:txBody>
          <a:bodyPr/>
          <a:lstStyle/>
          <a:p>
            <a:r>
              <a:rPr lang="en-US" dirty="0">
                <a:latin typeface="Twinkl" pitchFamily="2" charset="77"/>
              </a:rPr>
              <a:t>Where Do We Live?</a:t>
            </a:r>
            <a:endParaRPr lang="en-GB" dirty="0">
              <a:latin typeface="+mn-lt"/>
            </a:endParaRPr>
          </a:p>
        </p:txBody>
      </p:sp>
      <p:sp>
        <p:nvSpPr>
          <p:cNvPr id="5" name="Rectangle 4"/>
          <p:cNvSpPr/>
          <p:nvPr/>
        </p:nvSpPr>
        <p:spPr>
          <a:xfrm>
            <a:off x="755650" y="1183025"/>
            <a:ext cx="7632700" cy="430887"/>
          </a:xfrm>
          <a:prstGeom prst="rect">
            <a:avLst/>
          </a:prstGeom>
        </p:spPr>
        <p:txBody>
          <a:bodyPr wrap="square" lIns="0" tIns="0" rIns="0" bIns="0">
            <a:spAutoFit/>
          </a:bodyPr>
          <a:lstStyle/>
          <a:p>
            <a:pPr algn="ctr"/>
            <a:r>
              <a:rPr lang="en-US" sz="2800" dirty="0">
                <a:latin typeface="Twinkl" pitchFamily="2" charset="77"/>
              </a:rPr>
              <a:t>We all live on the planet earth.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956" y="1733007"/>
            <a:ext cx="4460075" cy="4454433"/>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inkl" pitchFamily="2" charset="77"/>
              </a:rPr>
              <a:t>Which Country Do We Live In?</a:t>
            </a:r>
            <a:endParaRPr lang="en-GB" dirty="0"/>
          </a:p>
        </p:txBody>
      </p:sp>
      <p:sp>
        <p:nvSpPr>
          <p:cNvPr id="3" name="TextBox 2"/>
          <p:cNvSpPr txBox="1"/>
          <p:nvPr/>
        </p:nvSpPr>
        <p:spPr>
          <a:xfrm>
            <a:off x="683212" y="1382085"/>
            <a:ext cx="7768045" cy="954107"/>
          </a:xfrm>
          <a:prstGeom prst="rect">
            <a:avLst/>
          </a:prstGeom>
          <a:noFill/>
        </p:spPr>
        <p:txBody>
          <a:bodyPr wrap="square" rtlCol="0">
            <a:spAutoFit/>
          </a:bodyPr>
          <a:lstStyle/>
          <a:p>
            <a:pPr algn="ctr"/>
            <a:r>
              <a:rPr lang="en-US" sz="2800" dirty="0">
                <a:latin typeface="Twinkl" pitchFamily="2" charset="77"/>
              </a:rPr>
              <a:t>The Earth has lots of countries. </a:t>
            </a:r>
            <a:br>
              <a:rPr lang="en-US" sz="2800" dirty="0">
                <a:latin typeface="Twinkl" pitchFamily="2" charset="77"/>
              </a:rPr>
            </a:br>
            <a:r>
              <a:rPr lang="en-US" sz="2800" dirty="0">
                <a:latin typeface="Twinkl" pitchFamily="2" charset="77"/>
              </a:rPr>
              <a:t>We are born and live in a certain country.</a:t>
            </a:r>
          </a:p>
        </p:txBody>
      </p:sp>
      <p:sp>
        <p:nvSpPr>
          <p:cNvPr id="6" name="Rounded Rectangle 5"/>
          <p:cNvSpPr/>
          <p:nvPr/>
        </p:nvSpPr>
        <p:spPr>
          <a:xfrm>
            <a:off x="639669" y="2449528"/>
            <a:ext cx="7855132" cy="755908"/>
          </a:xfrm>
          <a:prstGeom prst="roundRect">
            <a:avLst/>
          </a:prstGeom>
          <a:solidFill>
            <a:srgbClr val="B4D4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108000" rIns="108000" bIns="108000" rtlCol="0" anchor="ctr" anchorCtr="0">
            <a:noAutofit/>
          </a:bodyPr>
          <a:lstStyle/>
          <a:p>
            <a:pPr algn="ctr"/>
            <a:r>
              <a:rPr lang="en-US" sz="2800" dirty="0">
                <a:solidFill>
                  <a:schemeClr val="tx1"/>
                </a:solidFill>
                <a:latin typeface="Twinkl" pitchFamily="2" charset="77"/>
              </a:rPr>
              <a:t>Can you point to the country that you live in?</a:t>
            </a:r>
            <a:endParaRPr lang="en-GB" sz="2800"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7993" y="3340050"/>
            <a:ext cx="2542940" cy="2953860"/>
          </a:xfrm>
          <a:prstGeom prst="rect">
            <a:avLst/>
          </a:prstGeom>
        </p:spPr>
      </p:pic>
    </p:spTree>
    <p:extLst>
      <p:ext uri="{BB962C8B-B14F-4D97-AF65-F5344CB8AC3E}">
        <p14:creationId xmlns:p14="http://schemas.microsoft.com/office/powerpoint/2010/main" val="55808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890" y="620967"/>
            <a:ext cx="7942219" cy="5616066"/>
          </a:xfrm>
          <a:prstGeom prst="roundRect">
            <a:avLst>
              <a:gd name="adj" fmla="val 1879"/>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620968"/>
            <a:ext cx="7942219" cy="5616066"/>
          </a:xfrm>
          <a:prstGeom prst="roundRect">
            <a:avLst>
              <a:gd name="adj" fmla="val 2327"/>
            </a:avLst>
          </a:prstGeom>
        </p:spPr>
      </p:pic>
    </p:spTree>
    <p:extLst>
      <p:ext uri="{BB962C8B-B14F-4D97-AF65-F5344CB8AC3E}">
        <p14:creationId xmlns:p14="http://schemas.microsoft.com/office/powerpoint/2010/main" val="118407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inkl" pitchFamily="2" charset="77"/>
              </a:rPr>
              <a:t>The United Kingdom</a:t>
            </a:r>
            <a:endParaRPr lang="en-GB" dirty="0"/>
          </a:p>
        </p:txBody>
      </p:sp>
      <p:sp>
        <p:nvSpPr>
          <p:cNvPr id="4" name="TextBox 3"/>
          <p:cNvSpPr txBox="1"/>
          <p:nvPr/>
        </p:nvSpPr>
        <p:spPr>
          <a:xfrm>
            <a:off x="609189" y="1210382"/>
            <a:ext cx="7916091" cy="1231106"/>
          </a:xfrm>
          <a:prstGeom prst="rect">
            <a:avLst/>
          </a:prstGeom>
          <a:noFill/>
        </p:spPr>
        <p:txBody>
          <a:bodyPr wrap="square" rtlCol="0">
            <a:spAutoFit/>
          </a:bodyPr>
          <a:lstStyle/>
          <a:p>
            <a:pPr algn="ctr"/>
            <a:r>
              <a:rPr lang="en-US" sz="2800" dirty="0">
                <a:latin typeface="Twinkl" pitchFamily="2" charset="77"/>
              </a:rPr>
              <a:t>A country is a very big place. </a:t>
            </a:r>
            <a:br>
              <a:rPr lang="en-US" sz="2800" dirty="0">
                <a:latin typeface="Twinkl" pitchFamily="2" charset="77"/>
              </a:rPr>
            </a:br>
            <a:r>
              <a:rPr lang="en-US" sz="2800" dirty="0">
                <a:latin typeface="Twinkl" pitchFamily="2" charset="77"/>
              </a:rPr>
              <a:t>The United Kingdom is a country of four nations.</a:t>
            </a:r>
          </a:p>
          <a:p>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3840"/>
          <a:stretch/>
        </p:blipFill>
        <p:spPr>
          <a:xfrm>
            <a:off x="3105627" y="2204688"/>
            <a:ext cx="2932746" cy="4004416"/>
          </a:xfrm>
          <a:prstGeom prst="roundRect">
            <a:avLst>
              <a:gd name="adj" fmla="val 3989"/>
            </a:avLst>
          </a:prstGeom>
          <a:solidFill>
            <a:srgbClr val="FFFFFF">
              <a:shade val="85000"/>
            </a:srgbClr>
          </a:solidFill>
          <a:ln>
            <a:noFill/>
          </a:ln>
          <a:effectLst/>
        </p:spPr>
      </p:pic>
    </p:spTree>
    <p:extLst>
      <p:ext uri="{BB962C8B-B14F-4D97-AF65-F5344CB8AC3E}">
        <p14:creationId xmlns:p14="http://schemas.microsoft.com/office/powerpoint/2010/main" val="241899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4097"/>
          <a:stretch/>
        </p:blipFill>
        <p:spPr>
          <a:xfrm>
            <a:off x="2756032" y="1270435"/>
            <a:ext cx="3631936" cy="4945807"/>
          </a:xfrm>
          <a:prstGeom prst="rect">
            <a:avLst/>
          </a:prstGeom>
        </p:spPr>
      </p:pic>
      <p:sp>
        <p:nvSpPr>
          <p:cNvPr id="2" name="Title 1"/>
          <p:cNvSpPr>
            <a:spLocks noGrp="1"/>
          </p:cNvSpPr>
          <p:nvPr>
            <p:ph type="title"/>
          </p:nvPr>
        </p:nvSpPr>
        <p:spPr/>
        <p:txBody>
          <a:bodyPr/>
          <a:lstStyle/>
          <a:p>
            <a:r>
              <a:rPr lang="en-US" dirty="0">
                <a:latin typeface="Twinkl" pitchFamily="2" charset="77"/>
              </a:rPr>
              <a:t>Where Do We Live?</a:t>
            </a:r>
            <a:endParaRPr lang="en-GB" dirty="0"/>
          </a:p>
        </p:txBody>
      </p:sp>
      <p:grpSp>
        <p:nvGrpSpPr>
          <p:cNvPr id="31" name="Group 30"/>
          <p:cNvGrpSpPr/>
          <p:nvPr/>
        </p:nvGrpSpPr>
        <p:grpSpPr>
          <a:xfrm>
            <a:off x="690849" y="1776028"/>
            <a:ext cx="3411368" cy="2201226"/>
            <a:chOff x="690849" y="1776028"/>
            <a:chExt cx="3256184" cy="2049795"/>
          </a:xfrm>
        </p:grpSpPr>
        <p:sp>
          <p:nvSpPr>
            <p:cNvPr id="7" name="TextBox 6"/>
            <p:cNvSpPr txBox="1"/>
            <p:nvPr/>
          </p:nvSpPr>
          <p:spPr>
            <a:xfrm>
              <a:off x="690849" y="1776028"/>
              <a:ext cx="1660465" cy="954107"/>
            </a:xfrm>
            <a:prstGeom prst="rect">
              <a:avLst/>
            </a:prstGeom>
            <a:noFill/>
          </p:spPr>
          <p:txBody>
            <a:bodyPr wrap="square" rtlCol="0">
              <a:spAutoFit/>
            </a:bodyPr>
            <a:lstStyle/>
            <a:p>
              <a:r>
                <a:rPr lang="en-GB" sz="2800" dirty="0"/>
                <a:t>Northern Ireland</a:t>
              </a:r>
            </a:p>
          </p:txBody>
        </p:sp>
        <p:cxnSp>
          <p:nvCxnSpPr>
            <p:cNvPr id="10" name="Straight Arrow Connector 9"/>
            <p:cNvCxnSpPr>
              <a:stCxn id="7" idx="3"/>
            </p:cNvCxnSpPr>
            <p:nvPr/>
          </p:nvCxnSpPr>
          <p:spPr>
            <a:xfrm>
              <a:off x="2351314" y="2253082"/>
              <a:ext cx="1595719" cy="157274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33" name="Group 32"/>
          <p:cNvGrpSpPr/>
          <p:nvPr/>
        </p:nvGrpSpPr>
        <p:grpSpPr>
          <a:xfrm>
            <a:off x="690848" y="4965943"/>
            <a:ext cx="4048932" cy="523220"/>
            <a:chOff x="690848" y="4965943"/>
            <a:chExt cx="4166378" cy="523220"/>
          </a:xfrm>
        </p:grpSpPr>
        <p:sp>
          <p:nvSpPr>
            <p:cNvPr id="8" name="TextBox 7"/>
            <p:cNvSpPr txBox="1"/>
            <p:nvPr/>
          </p:nvSpPr>
          <p:spPr>
            <a:xfrm>
              <a:off x="690848" y="4965943"/>
              <a:ext cx="1205489" cy="523220"/>
            </a:xfrm>
            <a:prstGeom prst="rect">
              <a:avLst/>
            </a:prstGeom>
            <a:noFill/>
          </p:spPr>
          <p:txBody>
            <a:bodyPr wrap="square" rtlCol="0">
              <a:spAutoFit/>
            </a:bodyPr>
            <a:lstStyle/>
            <a:p>
              <a:r>
                <a:rPr lang="en-GB" sz="2800" dirty="0"/>
                <a:t>Wales</a:t>
              </a:r>
            </a:p>
          </p:txBody>
        </p:sp>
        <p:cxnSp>
          <p:nvCxnSpPr>
            <p:cNvPr id="13" name="Straight Arrow Connector 12"/>
            <p:cNvCxnSpPr>
              <a:stCxn id="8" idx="3"/>
            </p:cNvCxnSpPr>
            <p:nvPr/>
          </p:nvCxnSpPr>
          <p:spPr>
            <a:xfrm>
              <a:off x="1896337" y="5227553"/>
              <a:ext cx="2960889" cy="155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a:off x="5117284" y="1874619"/>
            <a:ext cx="3195445" cy="1086695"/>
            <a:chOff x="5117284" y="1874619"/>
            <a:chExt cx="3195445" cy="1086695"/>
          </a:xfrm>
        </p:grpSpPr>
        <p:sp>
          <p:nvSpPr>
            <p:cNvPr id="5" name="TextBox 4"/>
            <p:cNvSpPr txBox="1"/>
            <p:nvPr/>
          </p:nvSpPr>
          <p:spPr>
            <a:xfrm>
              <a:off x="6681922" y="1874619"/>
              <a:ext cx="1630807" cy="523220"/>
            </a:xfrm>
            <a:prstGeom prst="rect">
              <a:avLst/>
            </a:prstGeom>
            <a:noFill/>
          </p:spPr>
          <p:txBody>
            <a:bodyPr wrap="square" rtlCol="0">
              <a:spAutoFit/>
            </a:bodyPr>
            <a:lstStyle/>
            <a:p>
              <a:r>
                <a:rPr lang="en-GB" sz="2800" dirty="0"/>
                <a:t>Scotland</a:t>
              </a:r>
            </a:p>
          </p:txBody>
        </p:sp>
        <p:cxnSp>
          <p:nvCxnSpPr>
            <p:cNvPr id="15" name="Straight Arrow Connector 14"/>
            <p:cNvCxnSpPr>
              <a:stCxn id="5" idx="1"/>
            </p:cNvCxnSpPr>
            <p:nvPr/>
          </p:nvCxnSpPr>
          <p:spPr>
            <a:xfrm flipH="1">
              <a:off x="5117284" y="2136229"/>
              <a:ext cx="1564638" cy="82508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5662569" y="4907276"/>
            <a:ext cx="2657109" cy="523220"/>
            <a:chOff x="5662569" y="4907276"/>
            <a:chExt cx="2657109" cy="523220"/>
          </a:xfrm>
        </p:grpSpPr>
        <p:sp>
          <p:nvSpPr>
            <p:cNvPr id="6" name="TextBox 5"/>
            <p:cNvSpPr txBox="1"/>
            <p:nvPr/>
          </p:nvSpPr>
          <p:spPr>
            <a:xfrm>
              <a:off x="6752689" y="4907276"/>
              <a:ext cx="1566989" cy="523220"/>
            </a:xfrm>
            <a:prstGeom prst="rect">
              <a:avLst/>
            </a:prstGeom>
            <a:noFill/>
          </p:spPr>
          <p:txBody>
            <a:bodyPr wrap="square" rtlCol="0">
              <a:spAutoFit/>
            </a:bodyPr>
            <a:lstStyle/>
            <a:p>
              <a:r>
                <a:rPr lang="en-GB" sz="2800" dirty="0"/>
                <a:t>England</a:t>
              </a:r>
            </a:p>
          </p:txBody>
        </p:sp>
        <p:cxnSp>
          <p:nvCxnSpPr>
            <p:cNvPr id="17" name="Straight Arrow Connector 16"/>
            <p:cNvCxnSpPr>
              <a:stCxn id="6" idx="1"/>
            </p:cNvCxnSpPr>
            <p:nvPr/>
          </p:nvCxnSpPr>
          <p:spPr>
            <a:xfrm flipH="1">
              <a:off x="5662569" y="5168886"/>
              <a:ext cx="1090120" cy="586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767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righ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inkl" pitchFamily="2" charset="77"/>
              </a:rPr>
              <a:t>Cities and Towns</a:t>
            </a:r>
            <a:endParaRPr lang="en-GB" dirty="0"/>
          </a:p>
        </p:txBody>
      </p:sp>
      <p:sp>
        <p:nvSpPr>
          <p:cNvPr id="3" name="TextBox 2"/>
          <p:cNvSpPr txBox="1"/>
          <p:nvPr/>
        </p:nvSpPr>
        <p:spPr>
          <a:xfrm>
            <a:off x="731520" y="1227897"/>
            <a:ext cx="7715794" cy="1846659"/>
          </a:xfrm>
          <a:prstGeom prst="rect">
            <a:avLst/>
          </a:prstGeom>
          <a:noFill/>
        </p:spPr>
        <p:txBody>
          <a:bodyPr wrap="square" rtlCol="0">
            <a:spAutoFit/>
          </a:bodyPr>
          <a:lstStyle/>
          <a:p>
            <a:pPr algn="ctr"/>
            <a:r>
              <a:rPr lang="en-US" sz="2400" dirty="0">
                <a:latin typeface="Twinkl" pitchFamily="2" charset="77"/>
              </a:rPr>
              <a:t>Scotland has large cities and small towns and villages. Cities and towns have shops, libraries, hospitals and many other things. They also have houses and flats for people to live. Edinburgh is the capital city of Scotland.</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7736" y="3378927"/>
            <a:ext cx="4014315" cy="2838584"/>
          </a:xfrm>
          <a:prstGeom prst="roundRect">
            <a:avLst>
              <a:gd name="adj" fmla="val 3663"/>
            </a:avLst>
          </a:prstGeom>
        </p:spPr>
      </p:pic>
      <p:sp>
        <p:nvSpPr>
          <p:cNvPr id="5" name="TextBox 4"/>
          <p:cNvSpPr txBox="1"/>
          <p:nvPr/>
        </p:nvSpPr>
        <p:spPr>
          <a:xfrm>
            <a:off x="731520" y="2802426"/>
            <a:ext cx="7715794" cy="738664"/>
          </a:xfrm>
          <a:prstGeom prst="rect">
            <a:avLst/>
          </a:prstGeom>
          <a:noFill/>
        </p:spPr>
        <p:txBody>
          <a:bodyPr wrap="square" rtlCol="0">
            <a:spAutoFit/>
          </a:bodyPr>
          <a:lstStyle/>
          <a:p>
            <a:r>
              <a:rPr lang="en-US" sz="2400" b="1" dirty="0">
                <a:latin typeface="Twinkl" pitchFamily="2" charset="77"/>
              </a:rPr>
              <a:t>Do you know the name of your village, town or city?</a:t>
            </a:r>
          </a:p>
          <a:p>
            <a:endParaRPr lang="en-GB" dirty="0"/>
          </a:p>
        </p:txBody>
      </p:sp>
    </p:spTree>
    <p:extLst>
      <p:ext uri="{BB962C8B-B14F-4D97-AF65-F5344CB8AC3E}">
        <p14:creationId xmlns:p14="http://schemas.microsoft.com/office/powerpoint/2010/main" val="80250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17" y="478895"/>
            <a:ext cx="8525691" cy="994306"/>
          </a:xfrm>
        </p:spPr>
        <p:txBody>
          <a:bodyPr/>
          <a:lstStyle/>
          <a:p>
            <a:r>
              <a:rPr lang="en-GB" dirty="0"/>
              <a:t>How Do You Feel Like You Belong?</a:t>
            </a:r>
          </a:p>
        </p:txBody>
      </p:sp>
      <p:sp>
        <p:nvSpPr>
          <p:cNvPr id="3" name="TextBox 2"/>
          <p:cNvSpPr txBox="1"/>
          <p:nvPr/>
        </p:nvSpPr>
        <p:spPr>
          <a:xfrm>
            <a:off x="470264" y="1290312"/>
            <a:ext cx="8186056" cy="1107996"/>
          </a:xfrm>
          <a:prstGeom prst="rect">
            <a:avLst/>
          </a:prstGeom>
          <a:noFill/>
        </p:spPr>
        <p:txBody>
          <a:bodyPr wrap="square" rtlCol="0">
            <a:spAutoFit/>
          </a:bodyPr>
          <a:lstStyle/>
          <a:p>
            <a:pPr algn="ctr"/>
            <a:r>
              <a:rPr lang="en-GB" sz="2400" dirty="0"/>
              <a:t>There are many different ways in which we feel connected to the place we live. This helps us to feel like we belong.</a:t>
            </a:r>
          </a:p>
          <a:p>
            <a:endParaRPr lang="en-GB" dirty="0"/>
          </a:p>
        </p:txBody>
      </p:sp>
      <p:sp>
        <p:nvSpPr>
          <p:cNvPr id="4" name="TextBox 3"/>
          <p:cNvSpPr txBox="1"/>
          <p:nvPr/>
        </p:nvSpPr>
        <p:spPr>
          <a:xfrm>
            <a:off x="474616" y="2203149"/>
            <a:ext cx="8186056" cy="1107996"/>
          </a:xfrm>
          <a:prstGeom prst="rect">
            <a:avLst/>
          </a:prstGeom>
          <a:noFill/>
        </p:spPr>
        <p:txBody>
          <a:bodyPr wrap="square" rtlCol="0">
            <a:spAutoFit/>
          </a:bodyPr>
          <a:lstStyle/>
          <a:p>
            <a:pPr algn="ctr"/>
            <a:r>
              <a:rPr lang="en-GB" sz="2400" dirty="0"/>
              <a:t>In our neighbourhoods, we do lots of things to feel like we are part of the local community.</a:t>
            </a: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529" y="3109068"/>
            <a:ext cx="5369525" cy="3119698"/>
          </a:xfrm>
          <a:prstGeom prst="rect">
            <a:avLst/>
          </a:prstGeom>
        </p:spPr>
      </p:pic>
    </p:spTree>
    <p:extLst>
      <p:ext uri="{BB962C8B-B14F-4D97-AF65-F5344CB8AC3E}">
        <p14:creationId xmlns:p14="http://schemas.microsoft.com/office/powerpoint/2010/main" val="8990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Belonging to the Community</a:t>
            </a:r>
          </a:p>
        </p:txBody>
      </p:sp>
      <p:sp>
        <p:nvSpPr>
          <p:cNvPr id="3" name="Rectangle 2"/>
          <p:cNvSpPr/>
          <p:nvPr/>
        </p:nvSpPr>
        <p:spPr>
          <a:xfrm>
            <a:off x="574764" y="1281603"/>
            <a:ext cx="8003177" cy="822515"/>
          </a:xfrm>
          <a:prstGeom prst="rect">
            <a:avLst/>
          </a:prstGeom>
        </p:spPr>
        <p:txBody>
          <a:bodyPr wrap="square" lIns="0" tIns="72000" rIns="0" bIns="72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We might be a part of our local community in many ways:</a:t>
            </a:r>
          </a:p>
          <a:p>
            <a:pPr algn="ctr"/>
            <a:endParaRPr lang="en-GB" sz="2000" dirty="0"/>
          </a:p>
        </p:txBody>
      </p:sp>
      <p:grpSp>
        <p:nvGrpSpPr>
          <p:cNvPr id="14" name="Group 13"/>
          <p:cNvGrpSpPr/>
          <p:nvPr/>
        </p:nvGrpSpPr>
        <p:grpSpPr>
          <a:xfrm>
            <a:off x="691108" y="1778866"/>
            <a:ext cx="2452687" cy="2315636"/>
            <a:chOff x="691108" y="1778866"/>
            <a:chExt cx="2452687" cy="2315636"/>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108" y="1778866"/>
              <a:ext cx="2452687" cy="1865668"/>
            </a:xfrm>
            <a:prstGeom prst="rect">
              <a:avLst/>
            </a:prstGeom>
          </p:spPr>
        </p:pic>
        <p:sp>
          <p:nvSpPr>
            <p:cNvPr id="9" name="TextBox 12"/>
            <p:cNvSpPr txBox="1"/>
            <p:nvPr/>
          </p:nvSpPr>
          <p:spPr>
            <a:xfrm>
              <a:off x="843980" y="3632837"/>
              <a:ext cx="214694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church</a:t>
              </a:r>
            </a:p>
          </p:txBody>
        </p:sp>
      </p:grpSp>
      <p:grpSp>
        <p:nvGrpSpPr>
          <p:cNvPr id="15" name="Group 14"/>
          <p:cNvGrpSpPr/>
          <p:nvPr/>
        </p:nvGrpSpPr>
        <p:grpSpPr>
          <a:xfrm>
            <a:off x="3487781" y="1789633"/>
            <a:ext cx="2162041" cy="2285415"/>
            <a:chOff x="3487781" y="1789633"/>
            <a:chExt cx="2162041" cy="228541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781" y="1789633"/>
              <a:ext cx="1994263" cy="1835936"/>
            </a:xfrm>
            <a:prstGeom prst="rect">
              <a:avLst/>
            </a:prstGeom>
          </p:spPr>
        </p:pic>
        <p:sp>
          <p:nvSpPr>
            <p:cNvPr id="10" name="TextBox 14"/>
            <p:cNvSpPr txBox="1"/>
            <p:nvPr/>
          </p:nvSpPr>
          <p:spPr>
            <a:xfrm>
              <a:off x="3502881" y="3613383"/>
              <a:ext cx="214694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sporting team</a:t>
              </a:r>
            </a:p>
          </p:txBody>
        </p:sp>
      </p:grpSp>
      <p:grpSp>
        <p:nvGrpSpPr>
          <p:cNvPr id="16" name="Group 15"/>
          <p:cNvGrpSpPr/>
          <p:nvPr/>
        </p:nvGrpSpPr>
        <p:grpSpPr>
          <a:xfrm>
            <a:off x="5930537" y="1790702"/>
            <a:ext cx="2449564" cy="2310473"/>
            <a:chOff x="5930537" y="1790702"/>
            <a:chExt cx="2449564" cy="2310473"/>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0537" y="1790702"/>
              <a:ext cx="2449564" cy="1853832"/>
            </a:xfrm>
            <a:prstGeom prst="rect">
              <a:avLst/>
            </a:prstGeom>
          </p:spPr>
        </p:pic>
        <p:sp>
          <p:nvSpPr>
            <p:cNvPr id="11" name="TextBox 15"/>
            <p:cNvSpPr txBox="1"/>
            <p:nvPr/>
          </p:nvSpPr>
          <p:spPr>
            <a:xfrm>
              <a:off x="6081848" y="3639510"/>
              <a:ext cx="214694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school</a:t>
              </a:r>
            </a:p>
          </p:txBody>
        </p:sp>
      </p:grpSp>
      <p:grpSp>
        <p:nvGrpSpPr>
          <p:cNvPr id="17" name="Group 16"/>
          <p:cNvGrpSpPr/>
          <p:nvPr/>
        </p:nvGrpSpPr>
        <p:grpSpPr>
          <a:xfrm>
            <a:off x="656272" y="4127302"/>
            <a:ext cx="2796672" cy="2263698"/>
            <a:chOff x="656272" y="4127302"/>
            <a:chExt cx="2796672" cy="2263698"/>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777" y="4127302"/>
              <a:ext cx="2111242" cy="1432701"/>
            </a:xfrm>
            <a:prstGeom prst="rect">
              <a:avLst/>
            </a:prstGeom>
          </p:spPr>
        </p:pic>
        <p:sp>
          <p:nvSpPr>
            <p:cNvPr id="12" name="TextBox 11"/>
            <p:cNvSpPr txBox="1"/>
            <p:nvPr/>
          </p:nvSpPr>
          <p:spPr>
            <a:xfrm>
              <a:off x="656272" y="5652336"/>
              <a:ext cx="2796672" cy="738664"/>
            </a:xfrm>
            <a:prstGeom prst="rect">
              <a:avLst/>
            </a:prstGeom>
            <a:noFill/>
          </p:spPr>
          <p:txBody>
            <a:bodyPr wrap="square" rtlCol="0">
              <a:spAutoFit/>
            </a:bodyPr>
            <a:lstStyle/>
            <a:p>
              <a:r>
                <a:rPr lang="en-US" sz="2400" dirty="0">
                  <a:latin typeface="Twinkl" pitchFamily="2" charset="77"/>
                </a:rPr>
                <a:t>visiting local shops</a:t>
              </a:r>
            </a:p>
            <a:p>
              <a:endParaRPr lang="en-GB" dirty="0"/>
            </a:p>
          </p:txBody>
        </p:sp>
      </p:grpSp>
      <p:grpSp>
        <p:nvGrpSpPr>
          <p:cNvPr id="18" name="Group 17"/>
          <p:cNvGrpSpPr/>
          <p:nvPr/>
        </p:nvGrpSpPr>
        <p:grpSpPr>
          <a:xfrm>
            <a:off x="3599220" y="3992097"/>
            <a:ext cx="4984841" cy="2577182"/>
            <a:chOff x="3599220" y="3992097"/>
            <a:chExt cx="4984841" cy="2577182"/>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887" y="3992097"/>
              <a:ext cx="4885509" cy="1407385"/>
            </a:xfrm>
            <a:prstGeom prst="rect">
              <a:avLst/>
            </a:prstGeom>
          </p:spPr>
        </p:pic>
        <p:sp>
          <p:nvSpPr>
            <p:cNvPr id="13" name="TextBox 12"/>
            <p:cNvSpPr txBox="1"/>
            <p:nvPr/>
          </p:nvSpPr>
          <p:spPr>
            <a:xfrm>
              <a:off x="3599220" y="5461283"/>
              <a:ext cx="4984841" cy="1107996"/>
            </a:xfrm>
            <a:prstGeom prst="rect">
              <a:avLst/>
            </a:prstGeom>
            <a:noFill/>
          </p:spPr>
          <p:txBody>
            <a:bodyPr wrap="square" rtlCol="0">
              <a:spAutoFit/>
            </a:bodyPr>
            <a:lstStyle/>
            <a:p>
              <a:pPr algn="ctr"/>
              <a:r>
                <a:rPr lang="en-US" sz="2400" dirty="0">
                  <a:latin typeface="Twinkl" pitchFamily="2" charset="77"/>
                </a:rPr>
                <a:t>visiting local attractions like parks, museums or the zoo</a:t>
              </a:r>
            </a:p>
            <a:p>
              <a:endParaRPr lang="en-GB" dirty="0"/>
            </a:p>
          </p:txBody>
        </p:sp>
      </p:grpSp>
    </p:spTree>
    <p:extLst>
      <p:ext uri="{BB962C8B-B14F-4D97-AF65-F5344CB8AC3E}">
        <p14:creationId xmlns:p14="http://schemas.microsoft.com/office/powerpoint/2010/main" val="15083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415</TotalTime>
  <Words>233</Words>
  <Application>Microsoft Office PowerPoint</Application>
  <PresentationFormat>On-screen Show (4:3)</PresentationFormat>
  <Paragraphs>29</Paragraphs>
  <Slides>12</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Twinkl</vt:lpstr>
      <vt:lpstr>Arial</vt:lpstr>
      <vt:lpstr>Calibri Light</vt:lpstr>
      <vt:lpstr>Twinkl SemiBold</vt:lpstr>
      <vt:lpstr>Calibri</vt:lpstr>
      <vt:lpstr>Office Theme</vt:lpstr>
      <vt:lpstr>2_Custom Design</vt:lpstr>
      <vt:lpstr>1_Custom Design</vt:lpstr>
      <vt:lpstr>Custom Design</vt:lpstr>
      <vt:lpstr>PowerPoint Presentation</vt:lpstr>
      <vt:lpstr>Where Do We Live?</vt:lpstr>
      <vt:lpstr>Which Country Do We Live In?</vt:lpstr>
      <vt:lpstr>PowerPoint Presentation</vt:lpstr>
      <vt:lpstr>The United Kingdom</vt:lpstr>
      <vt:lpstr>Where Do We Live?</vt:lpstr>
      <vt:lpstr>Cities and Towns</vt:lpstr>
      <vt:lpstr>How Do You Feel Like You Belong?</vt:lpstr>
      <vt:lpstr>Belonging to the Community</vt:lpstr>
      <vt:lpstr>How Do You Belong to the Place Where You Live?</vt:lpstr>
      <vt:lpstr>Plenary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Clough</dc:creator>
  <cp:lastModifiedBy>Eleanor Clough</cp:lastModifiedBy>
  <cp:revision>34</cp:revision>
  <dcterms:created xsi:type="dcterms:W3CDTF">2019-09-05T08:20:54Z</dcterms:created>
  <dcterms:modified xsi:type="dcterms:W3CDTF">2019-09-30T09:05:56Z</dcterms:modified>
</cp:coreProperties>
</file>