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75" r:id="rId2"/>
    <p:sldId id="276" r:id="rId3"/>
    <p:sldId id="293" r:id="rId4"/>
    <p:sldId id="279" r:id="rId5"/>
    <p:sldId id="289" r:id="rId6"/>
    <p:sldId id="282" r:id="rId7"/>
    <p:sldId id="290" r:id="rId8"/>
    <p:sldId id="284" r:id="rId9"/>
    <p:sldId id="291" r:id="rId10"/>
    <p:sldId id="292" r:id="rId11"/>
    <p:sldId id="288" r:id="rId12"/>
    <p:sldId id="277" r:id="rId13"/>
    <p:sldId id="286"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Tuffy" panose="020B0603060100000000" charset="0"/>
      <p:regular r:id="rId21"/>
      <p:bold r:id="rId22"/>
      <p:italic r:id="rId23"/>
      <p:boldItalic r:id="rId24"/>
    </p:embeddedFont>
    <p:embeddedFont>
      <p:font typeface="Twinkl" panose="020B0604020202020204" charset="0"/>
      <p:regular r:id="rId25"/>
      <p:bold r:id="rId26"/>
    </p:embeddedFont>
    <p:embeddedFont>
      <p:font typeface="Tuffy-TTF" panose="020B0603060100000000"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87BD31"/>
    <a:srgbClr val="0079C3"/>
    <a:srgbClr val="FFE76D"/>
    <a:srgbClr val="072F54"/>
    <a:srgbClr val="003464"/>
    <a:srgbClr val="004382"/>
    <a:srgbClr val="007AC3"/>
    <a:srgbClr val="4EB2E5"/>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showGuides="1">
      <p:cViewPr varScale="1">
        <p:scale>
          <a:sx n="60" d="100"/>
          <a:sy n="60" d="100"/>
        </p:scale>
        <p:origin x="520" y="44"/>
      </p:cViewPr>
      <p:guideLst>
        <p:guide orient="horz" pos="2183"/>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winkl.co.uk/resources/planit-maths-primary-teaching-resources-year-3/planit-maths-primary-teaching-resources-year-3-measurement/planit-maths-primary-teaching-resources-year-3-measurement-measure-compare-add-and-subtract-lengths-mass-volume-capacity" TargetMode="Externa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4703873"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sp>
        <p:nvSpPr>
          <p:cNvPr id="6" name="Rectangle 5"/>
          <p:cNvSpPr/>
          <p:nvPr/>
        </p:nvSpPr>
        <p:spPr>
          <a:xfrm>
            <a:off x="445575" y="702863"/>
            <a:ext cx="424387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Measure Capacity in Millilitres and Litres</a:t>
            </a:r>
          </a:p>
        </p:txBody>
      </p:sp>
      <p:cxnSp>
        <p:nvCxnSpPr>
          <p:cNvPr id="7" name="Straight Connector 6"/>
          <p:cNvCxnSpPr/>
          <p:nvPr/>
        </p:nvCxnSpPr>
        <p:spPr>
          <a:xfrm>
            <a:off x="468709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55650" y="1384533"/>
            <a:ext cx="7632700" cy="435423"/>
          </a:xfrm>
          <a:prstGeom prst="rect">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55650" y="1384533"/>
            <a:ext cx="7632700" cy="4708292"/>
          </a:xfrm>
          <a:prstGeom prst="rect">
            <a:avLst/>
          </a:prstGeom>
          <a:noFill/>
          <a:ln w="38100">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627280" y="1384533"/>
            <a:ext cx="1838965" cy="430887"/>
          </a:xfrm>
          <a:prstGeom prst="rect">
            <a:avLst/>
          </a:prstGeom>
        </p:spPr>
        <p:txBody>
          <a:bodyPr wrap="none">
            <a:spAutoFit/>
          </a:bodyPr>
          <a:lstStyle/>
          <a:p>
            <a:r>
              <a:rPr lang="en-GB" sz="2200" b="1" dirty="0">
                <a:solidFill>
                  <a:schemeClr val="bg1"/>
                </a:solidFill>
              </a:rPr>
              <a:t>Work It Out!</a:t>
            </a:r>
          </a:p>
        </p:txBody>
      </p:sp>
      <p:sp>
        <p:nvSpPr>
          <p:cNvPr id="2" name="Rectangle 1"/>
          <p:cNvSpPr/>
          <p:nvPr/>
        </p:nvSpPr>
        <p:spPr>
          <a:xfrm>
            <a:off x="876300" y="1832100"/>
            <a:ext cx="6858000" cy="307777"/>
          </a:xfrm>
          <a:prstGeom prst="rect">
            <a:avLst/>
          </a:prstGeom>
        </p:spPr>
        <p:txBody>
          <a:bodyPr wrap="square">
            <a:spAutoFit/>
          </a:bodyPr>
          <a:lstStyle/>
          <a:p>
            <a:r>
              <a:rPr lang="en-GB" sz="1400" dirty="0"/>
              <a:t>How could you describe the remaining set?</a:t>
            </a:r>
          </a:p>
        </p:txBody>
      </p:sp>
      <p:sp>
        <p:nvSpPr>
          <p:cNvPr id="9" name="Rectangle 8"/>
          <p:cNvSpPr/>
          <p:nvPr/>
        </p:nvSpPr>
        <p:spPr>
          <a:xfrm>
            <a:off x="938527" y="5143204"/>
            <a:ext cx="4572000" cy="892552"/>
          </a:xfrm>
          <a:prstGeom prst="rect">
            <a:avLst/>
          </a:prstGeom>
        </p:spPr>
        <p:txBody>
          <a:bodyPr>
            <a:spAutoFit/>
          </a:bodyPr>
          <a:lstStyle/>
          <a:p>
            <a:pPr>
              <a:spcAft>
                <a:spcPts val="600"/>
              </a:spcAft>
            </a:pPr>
            <a:r>
              <a:rPr lang="en-GB" sz="1400" dirty="0"/>
              <a:t>There are lots of ways to describe Set C:</a:t>
            </a:r>
          </a:p>
          <a:p>
            <a:pPr>
              <a:spcAft>
                <a:spcPts val="600"/>
              </a:spcAft>
            </a:pPr>
            <a:r>
              <a:rPr lang="en-GB" sz="1400" dirty="0"/>
              <a:t>Set C has a total volume of more than 2 litres.</a:t>
            </a:r>
          </a:p>
          <a:p>
            <a:pPr>
              <a:spcAft>
                <a:spcPts val="600"/>
              </a:spcAft>
            </a:pPr>
            <a:r>
              <a:rPr lang="en-GB" sz="1400" dirty="0"/>
              <a:t>The total capacity of Set C is 2l 400ml.</a:t>
            </a:r>
          </a:p>
        </p:txBody>
      </p:sp>
      <p:sp>
        <p:nvSpPr>
          <p:cNvPr id="34" name="Rectangle 33"/>
          <p:cNvSpPr/>
          <p:nvPr/>
        </p:nvSpPr>
        <p:spPr>
          <a:xfrm>
            <a:off x="901700" y="3666402"/>
            <a:ext cx="7351549" cy="141973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894512" y="2141814"/>
            <a:ext cx="4358738" cy="14197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901701" y="2141814"/>
            <a:ext cx="2901950" cy="14197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703" y="2263131"/>
            <a:ext cx="1385086" cy="1198524"/>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6544" y="2263131"/>
            <a:ext cx="1385086" cy="1198524"/>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0332" y="2263131"/>
            <a:ext cx="1385086" cy="1198524"/>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2023" y="2263131"/>
            <a:ext cx="1385086" cy="1198524"/>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3714" y="2263131"/>
            <a:ext cx="1385086" cy="1198524"/>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4808" y="3776289"/>
            <a:ext cx="1385086" cy="1198524"/>
          </a:xfrm>
          <a:prstGeom prst="rect">
            <a:avLst/>
          </a:prstGeom>
        </p:spPr>
      </p:pic>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31171" y="3776289"/>
            <a:ext cx="1385086" cy="1198524"/>
          </a:xfrm>
          <a:prstGeom prst="rect">
            <a:avLst/>
          </a:prstGeom>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8446" y="3776289"/>
            <a:ext cx="1385086" cy="1198524"/>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2084" y="3776289"/>
            <a:ext cx="1385086" cy="1198524"/>
          </a:xfrm>
          <a:prstGeom prst="rect">
            <a:avLst/>
          </a:prstGeom>
        </p:spPr>
      </p:pic>
      <p:sp>
        <p:nvSpPr>
          <p:cNvPr id="46" name="Rectangle 45"/>
          <p:cNvSpPr/>
          <p:nvPr/>
        </p:nvSpPr>
        <p:spPr>
          <a:xfrm>
            <a:off x="7579667" y="3126959"/>
            <a:ext cx="673582" cy="338554"/>
          </a:xfrm>
          <a:prstGeom prst="rect">
            <a:avLst/>
          </a:prstGeom>
          <a:solidFill>
            <a:srgbClr val="00529C"/>
          </a:solidFill>
        </p:spPr>
        <p:txBody>
          <a:bodyPr wrap="none">
            <a:spAutoFit/>
          </a:bodyPr>
          <a:lstStyle/>
          <a:p>
            <a:r>
              <a:rPr lang="en-GB" sz="1600" b="1" dirty="0">
                <a:solidFill>
                  <a:schemeClr val="bg1"/>
                </a:solidFill>
              </a:rPr>
              <a:t>Set B</a:t>
            </a:r>
          </a:p>
        </p:txBody>
      </p:sp>
      <p:sp>
        <p:nvSpPr>
          <p:cNvPr id="47" name="Rectangle 46"/>
          <p:cNvSpPr/>
          <p:nvPr/>
        </p:nvSpPr>
        <p:spPr>
          <a:xfrm>
            <a:off x="3123868" y="3126959"/>
            <a:ext cx="673582" cy="338554"/>
          </a:xfrm>
          <a:prstGeom prst="rect">
            <a:avLst/>
          </a:prstGeom>
          <a:solidFill>
            <a:srgbClr val="00529C"/>
          </a:solidFill>
        </p:spPr>
        <p:txBody>
          <a:bodyPr wrap="none">
            <a:spAutoFit/>
          </a:bodyPr>
          <a:lstStyle/>
          <a:p>
            <a:r>
              <a:rPr lang="en-GB" sz="1600" b="1" dirty="0">
                <a:solidFill>
                  <a:schemeClr val="bg1"/>
                </a:solidFill>
              </a:rPr>
              <a:t>Set A</a:t>
            </a:r>
          </a:p>
        </p:txBody>
      </p:sp>
      <p:sp>
        <p:nvSpPr>
          <p:cNvPr id="48" name="Rectangle 47"/>
          <p:cNvSpPr/>
          <p:nvPr/>
        </p:nvSpPr>
        <p:spPr>
          <a:xfrm>
            <a:off x="7579848" y="4630731"/>
            <a:ext cx="673582" cy="338554"/>
          </a:xfrm>
          <a:prstGeom prst="rect">
            <a:avLst/>
          </a:prstGeom>
          <a:solidFill>
            <a:srgbClr val="00529C"/>
          </a:solidFill>
        </p:spPr>
        <p:txBody>
          <a:bodyPr wrap="none">
            <a:spAutoFit/>
          </a:bodyPr>
          <a:lstStyle/>
          <a:p>
            <a:r>
              <a:rPr lang="en-GB" sz="1600" b="1" dirty="0">
                <a:solidFill>
                  <a:schemeClr val="bg1"/>
                </a:solidFill>
              </a:rPr>
              <a:t>Set C</a:t>
            </a:r>
          </a:p>
        </p:txBody>
      </p:sp>
    </p:spTree>
    <p:extLst>
      <p:ext uri="{BB962C8B-B14F-4D97-AF65-F5344CB8AC3E}">
        <p14:creationId xmlns:p14="http://schemas.microsoft.com/office/powerpoint/2010/main" val="6065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sp>
        <p:nvSpPr>
          <p:cNvPr id="7" name="Rectangle 6">
            <a:extLst>
              <a:ext uri="{FF2B5EF4-FFF2-40B4-BE49-F238E27FC236}">
                <a16:creationId xmlns:a16="http://schemas.microsoft.com/office/drawing/2014/main" id="{89FF2C17-6BF8-4D05-9670-E43D26FB43C2}"/>
              </a:ext>
            </a:extLst>
          </p:cNvPr>
          <p:cNvSpPr/>
          <p:nvPr/>
        </p:nvSpPr>
        <p:spPr>
          <a:xfrm>
            <a:off x="445575" y="702863"/>
            <a:ext cx="4236548"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Measure Capacity in Millilitres and Litres</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2605"/>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2605"/>
            <a:ext cx="2722089" cy="3850440"/>
          </a:xfrm>
          <a:prstGeom prst="rect">
            <a:avLst/>
          </a:prstGeom>
          <a:effectLst>
            <a:outerShdw blurRad="63500" sx="102000" sy="102000" algn="ctr" rotWithShape="0">
              <a:prstClr val="black">
                <a:alpha val="20000"/>
              </a:prstClr>
            </a:outerShdw>
          </a:effectLst>
        </p:spPr>
      </p:pic>
      <p:pic>
        <p:nvPicPr>
          <p:cNvPr id="2" name="Picture 1"/>
          <p:cNvPicPr>
            <a:picLocks noChangeAspect="1"/>
          </p:cNvPicPr>
          <p:nvPr/>
        </p:nvPicPr>
        <p:blipFill rotWithShape="1">
          <a:blip r:embed="rId5"/>
          <a:srcRect l="5289"/>
          <a:stretch/>
        </p:blipFill>
        <p:spPr>
          <a:xfrm>
            <a:off x="755650" y="1912919"/>
            <a:ext cx="3187304" cy="3407959"/>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3940" y="1928695"/>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404085"/>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Insert National Curriculum Aim here.</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1026" name="Picture 2" descr="https://images.twinkl.co.uk/tw1n/image/private/t_630/image_repo/d3/64/tp2-m-2378-planit-y3-measurement-lesson-pack-length-6_ver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04" y="3211632"/>
            <a:ext cx="3727221" cy="18636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twinkl.co.uk/tw1n/image/private/t_630/image_repo/0d/ed/tp2-m-2332-planit-y3-measurement-average-heights-home-learning-tasks_ver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081" y="3216969"/>
            <a:ext cx="3700919" cy="185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03239" y="512763"/>
            <a:ext cx="8137524" cy="1500595"/>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Measure, compare, add and subtract mass (kg/g).</a:t>
            </a:r>
          </a:p>
        </p:txBody>
      </p:sp>
    </p:spTree>
    <p:extLst>
      <p:ext uri="{BB962C8B-B14F-4D97-AF65-F5344CB8AC3E}">
        <p14:creationId xmlns:p14="http://schemas.microsoft.com/office/powerpoint/2010/main" val="152390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4678706"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424387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Measure Capacity in Millilitres and Litres</a:t>
            </a:r>
          </a:p>
        </p:txBody>
      </p:sp>
      <p:cxnSp>
        <p:nvCxnSpPr>
          <p:cNvPr id="103" name="Straight Connector 102"/>
          <p:cNvCxnSpPr/>
          <p:nvPr/>
        </p:nvCxnSpPr>
        <p:spPr>
          <a:xfrm>
            <a:off x="467870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57492" y="4892830"/>
            <a:ext cx="3020037" cy="907941"/>
          </a:xfrm>
          <a:prstGeom prst="rect">
            <a:avLst/>
          </a:prstGeom>
          <a:noFill/>
        </p:spPr>
        <p:txBody>
          <a:bodyPr wrap="square" lIns="0" tIns="0" rIns="0" bIns="0" rtlCol="0">
            <a:spAutoFit/>
          </a:bodyPr>
          <a:lstStyle/>
          <a:p>
            <a:pPr>
              <a:spcAft>
                <a:spcPts val="600"/>
              </a:spcAft>
            </a:pPr>
            <a:r>
              <a:rPr lang="en-GB" dirty="0"/>
              <a:t>What is each interval worth?</a:t>
            </a:r>
          </a:p>
          <a:p>
            <a:pPr>
              <a:spcAft>
                <a:spcPts val="600"/>
              </a:spcAft>
            </a:pPr>
            <a:r>
              <a:rPr lang="en-GB" dirty="0"/>
              <a:t>What is the capacity of one of the containers?</a:t>
            </a:r>
          </a:p>
        </p:txBody>
      </p:sp>
      <p:sp>
        <p:nvSpPr>
          <p:cNvPr id="9" name="Rectangle 8"/>
          <p:cNvSpPr/>
          <p:nvPr/>
        </p:nvSpPr>
        <p:spPr>
          <a:xfrm>
            <a:off x="755650" y="1384533"/>
            <a:ext cx="7632700" cy="435423"/>
          </a:xfrm>
          <a:prstGeom prst="rect">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5650" y="1384533"/>
            <a:ext cx="7632700" cy="4708292"/>
          </a:xfrm>
          <a:prstGeom prst="rect">
            <a:avLst/>
          </a:prstGeom>
          <a:noFill/>
          <a:ln w="38100">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258980" y="1384533"/>
            <a:ext cx="2626040" cy="430887"/>
          </a:xfrm>
          <a:prstGeom prst="rect">
            <a:avLst/>
          </a:prstGeom>
        </p:spPr>
        <p:txBody>
          <a:bodyPr wrap="none">
            <a:spAutoFit/>
          </a:bodyPr>
          <a:lstStyle/>
          <a:p>
            <a:r>
              <a:rPr lang="en-GB" sz="2200" b="1" dirty="0">
                <a:solidFill>
                  <a:schemeClr val="bg1"/>
                </a:solidFill>
              </a:rPr>
              <a:t>Intervals on Scales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576" y="2315089"/>
            <a:ext cx="2453765" cy="212325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5806" y="2315089"/>
            <a:ext cx="2453765" cy="2123257"/>
          </a:xfrm>
          <a:prstGeom prst="rect">
            <a:avLst/>
          </a:prstGeom>
        </p:spPr>
      </p:pic>
      <p:sp>
        <p:nvSpPr>
          <p:cNvPr id="14" name="TextBox 13"/>
          <p:cNvSpPr txBox="1"/>
          <p:nvPr/>
        </p:nvSpPr>
        <p:spPr>
          <a:xfrm>
            <a:off x="4572000" y="4892830"/>
            <a:ext cx="3555230" cy="907941"/>
          </a:xfrm>
          <a:prstGeom prst="rect">
            <a:avLst/>
          </a:prstGeom>
          <a:noFill/>
        </p:spPr>
        <p:txBody>
          <a:bodyPr wrap="square" lIns="0" tIns="0" rIns="0" bIns="0" rtlCol="0">
            <a:spAutoFit/>
          </a:bodyPr>
          <a:lstStyle/>
          <a:p>
            <a:pPr>
              <a:spcAft>
                <a:spcPts val="600"/>
              </a:spcAft>
            </a:pPr>
            <a:r>
              <a:rPr lang="en-GB" dirty="0"/>
              <a:t>What volume of liquid is in the </a:t>
            </a:r>
            <a:br>
              <a:rPr lang="en-GB" dirty="0"/>
            </a:br>
            <a:r>
              <a:rPr lang="en-GB" dirty="0"/>
              <a:t>part-filled container?</a:t>
            </a:r>
          </a:p>
          <a:p>
            <a:pPr>
              <a:spcAft>
                <a:spcPts val="600"/>
              </a:spcAft>
            </a:pPr>
            <a:r>
              <a:rPr lang="en-GB" dirty="0"/>
              <a:t>What is the total volume of liquid?</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3160" y="2315089"/>
            <a:ext cx="2453765" cy="2123257"/>
          </a:xfrm>
          <a:prstGeom prst="rect">
            <a:avLst/>
          </a:prstGeom>
        </p:spPr>
      </p:pic>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fade">
                                      <p:cBhvr>
                                        <p:cTn id="2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4678706"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424387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Measure Capacity in Millilitres and Litres</a:t>
            </a:r>
          </a:p>
        </p:txBody>
      </p:sp>
      <p:cxnSp>
        <p:nvCxnSpPr>
          <p:cNvPr id="103" name="Straight Connector 102"/>
          <p:cNvCxnSpPr/>
          <p:nvPr/>
        </p:nvCxnSpPr>
        <p:spPr>
          <a:xfrm>
            <a:off x="467870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55650" y="1384533"/>
            <a:ext cx="7632700" cy="435423"/>
          </a:xfrm>
          <a:prstGeom prst="rect">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55650" y="1384533"/>
            <a:ext cx="7632700" cy="4708292"/>
          </a:xfrm>
          <a:prstGeom prst="rect">
            <a:avLst/>
          </a:prstGeom>
          <a:noFill/>
          <a:ln w="38100">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258980" y="1384533"/>
            <a:ext cx="2626040" cy="430887"/>
          </a:xfrm>
          <a:prstGeom prst="rect">
            <a:avLst/>
          </a:prstGeom>
        </p:spPr>
        <p:txBody>
          <a:bodyPr wrap="none">
            <a:spAutoFit/>
          </a:bodyPr>
          <a:lstStyle/>
          <a:p>
            <a:r>
              <a:rPr lang="en-GB" sz="2200" b="1" dirty="0">
                <a:solidFill>
                  <a:schemeClr val="bg1"/>
                </a:solidFill>
              </a:rPr>
              <a:t>Intervals on Scales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8360" y="2054736"/>
            <a:ext cx="2027906" cy="175475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4798" y="4073780"/>
            <a:ext cx="2027906" cy="1754759"/>
          </a:xfrm>
          <a:prstGeom prst="rect">
            <a:avLst/>
          </a:prstGeom>
        </p:spPr>
      </p:pic>
      <p:sp>
        <p:nvSpPr>
          <p:cNvPr id="6" name="Rectangle 5"/>
          <p:cNvSpPr/>
          <p:nvPr/>
        </p:nvSpPr>
        <p:spPr>
          <a:xfrm>
            <a:off x="972981" y="2063564"/>
            <a:ext cx="3910040" cy="3970318"/>
          </a:xfrm>
          <a:prstGeom prst="rect">
            <a:avLst/>
          </a:prstGeom>
        </p:spPr>
        <p:txBody>
          <a:bodyPr wrap="square">
            <a:spAutoFit/>
          </a:bodyPr>
          <a:lstStyle/>
          <a:p>
            <a:r>
              <a:rPr lang="en-GB" sz="1200" dirty="0"/>
              <a:t>What is each interval worth?</a:t>
            </a:r>
          </a:p>
          <a:p>
            <a:r>
              <a:rPr lang="en-GB" sz="1200" dirty="0"/>
              <a:t>There are 5 intervals between 0 and 1l. </a:t>
            </a:r>
          </a:p>
          <a:p>
            <a:r>
              <a:rPr lang="en-GB" sz="1200" dirty="0"/>
              <a:t>1000 ÷ 5 = 200</a:t>
            </a:r>
          </a:p>
          <a:p>
            <a:r>
              <a:rPr lang="en-GB" sz="1200" b="1" dirty="0"/>
              <a:t>Each interval is worth 200ml.</a:t>
            </a:r>
          </a:p>
          <a:p>
            <a:endParaRPr lang="en-GB" sz="1200" dirty="0"/>
          </a:p>
          <a:p>
            <a:r>
              <a:rPr lang="en-GB" sz="1200" dirty="0"/>
              <a:t>What is the capacity of one of the containers?</a:t>
            </a:r>
          </a:p>
          <a:p>
            <a:r>
              <a:rPr lang="en-GB" sz="1200" dirty="0"/>
              <a:t>The capacity of the container is the maximum </a:t>
            </a:r>
            <a:br>
              <a:rPr lang="en-GB" sz="1200" dirty="0"/>
            </a:br>
            <a:r>
              <a:rPr lang="en-GB" sz="1200" dirty="0"/>
              <a:t>amount of liquid it could hold. </a:t>
            </a:r>
          </a:p>
          <a:p>
            <a:r>
              <a:rPr lang="en-GB" sz="1200" b="1" dirty="0"/>
              <a:t>The capacity of this container is 1l.</a:t>
            </a:r>
          </a:p>
          <a:p>
            <a:endParaRPr lang="en-GB" sz="1200" dirty="0"/>
          </a:p>
          <a:p>
            <a:r>
              <a:rPr lang="en-GB" sz="1200" dirty="0"/>
              <a:t>What volume of liquid is in the part-filled container?</a:t>
            </a:r>
          </a:p>
          <a:p>
            <a:r>
              <a:rPr lang="en-GB" sz="1200" dirty="0"/>
              <a:t>The liquid covers four full intervals and half of the fifth interval. </a:t>
            </a:r>
          </a:p>
          <a:p>
            <a:r>
              <a:rPr lang="en-GB" sz="1200" dirty="0"/>
              <a:t>4 × 200 = 800</a:t>
            </a:r>
          </a:p>
          <a:p>
            <a:r>
              <a:rPr lang="en-GB" sz="1200" dirty="0"/>
              <a:t>½ of 200 = 100</a:t>
            </a:r>
          </a:p>
          <a:p>
            <a:r>
              <a:rPr lang="en-GB" sz="1200" dirty="0"/>
              <a:t>800 + 100 = 900. </a:t>
            </a:r>
          </a:p>
          <a:p>
            <a:r>
              <a:rPr lang="en-GB" sz="1200" b="1" dirty="0"/>
              <a:t>The volume of liquid is 900ml.</a:t>
            </a:r>
          </a:p>
          <a:p>
            <a:endParaRPr lang="en-GB" sz="1200" dirty="0"/>
          </a:p>
          <a:p>
            <a:r>
              <a:rPr lang="en-GB" sz="1200" dirty="0"/>
              <a:t>What is the total volume of liquid?</a:t>
            </a:r>
          </a:p>
          <a:p>
            <a:r>
              <a:rPr lang="en-GB" sz="1200" dirty="0"/>
              <a:t>There are two full jugs and one jug with 900ml. </a:t>
            </a:r>
          </a:p>
          <a:p>
            <a:r>
              <a:rPr lang="en-GB" sz="1200" b="1" dirty="0"/>
              <a:t>The total volume of liquid is 2l 900ml.</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6266" y="2054736"/>
            <a:ext cx="2027906" cy="1754759"/>
          </a:xfrm>
          <a:prstGeom prst="rect">
            <a:avLst/>
          </a:prstGeom>
        </p:spPr>
      </p:pic>
    </p:spTree>
    <p:extLst>
      <p:ext uri="{BB962C8B-B14F-4D97-AF65-F5344CB8AC3E}">
        <p14:creationId xmlns:p14="http://schemas.microsoft.com/office/powerpoint/2010/main" val="57964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500"/>
                                        <p:tgtEl>
                                          <p:spTgt spid="6">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500"/>
                                        <p:tgtEl>
                                          <p:spTgt spid="6">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fade">
                                      <p:cBhvr>
                                        <p:cTn id="39" dur="500"/>
                                        <p:tgtEl>
                                          <p:spTgt spid="6">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animEffect transition="in" filter="fade">
                                      <p:cBhvr>
                                        <p:cTn id="42" dur="500"/>
                                        <p:tgtEl>
                                          <p:spTgt spid="6">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12" end="12"/>
                                            </p:txEl>
                                          </p:spTgt>
                                        </p:tgtEl>
                                        <p:attrNameLst>
                                          <p:attrName>style.visibility</p:attrName>
                                        </p:attrNameLst>
                                      </p:cBhvr>
                                      <p:to>
                                        <p:strVal val="visible"/>
                                      </p:to>
                                    </p:set>
                                    <p:animEffect transition="in" filter="fade">
                                      <p:cBhvr>
                                        <p:cTn id="45" dur="500"/>
                                        <p:tgtEl>
                                          <p:spTgt spid="6">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13" end="13"/>
                                            </p:txEl>
                                          </p:spTgt>
                                        </p:tgtEl>
                                        <p:attrNameLst>
                                          <p:attrName>style.visibility</p:attrName>
                                        </p:attrNameLst>
                                      </p:cBhvr>
                                      <p:to>
                                        <p:strVal val="visible"/>
                                      </p:to>
                                    </p:set>
                                    <p:animEffect transition="in" filter="fade">
                                      <p:cBhvr>
                                        <p:cTn id="48" dur="500"/>
                                        <p:tgtEl>
                                          <p:spTgt spid="6">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14" end="14"/>
                                            </p:txEl>
                                          </p:spTgt>
                                        </p:tgtEl>
                                        <p:attrNameLst>
                                          <p:attrName>style.visibility</p:attrName>
                                        </p:attrNameLst>
                                      </p:cBhvr>
                                      <p:to>
                                        <p:strVal val="visible"/>
                                      </p:to>
                                    </p:set>
                                    <p:animEffect transition="in" filter="fade">
                                      <p:cBhvr>
                                        <p:cTn id="53" dur="500"/>
                                        <p:tgtEl>
                                          <p:spTgt spid="6">
                                            <p:txEl>
                                              <p:pRg st="14" end="1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xEl>
                                              <p:pRg st="16" end="16"/>
                                            </p:txEl>
                                          </p:spTgt>
                                        </p:tgtEl>
                                        <p:attrNameLst>
                                          <p:attrName>style.visibility</p:attrName>
                                        </p:attrNameLst>
                                      </p:cBhvr>
                                      <p:to>
                                        <p:strVal val="visible"/>
                                      </p:to>
                                    </p:set>
                                    <p:animEffect transition="in" filter="fade">
                                      <p:cBhvr>
                                        <p:cTn id="58" dur="500"/>
                                        <p:tgtEl>
                                          <p:spTgt spid="6">
                                            <p:txEl>
                                              <p:pRg st="16" end="16"/>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6">
                                            <p:txEl>
                                              <p:pRg st="17" end="17"/>
                                            </p:txEl>
                                          </p:spTgt>
                                        </p:tgtEl>
                                        <p:attrNameLst>
                                          <p:attrName>style.visibility</p:attrName>
                                        </p:attrNameLst>
                                      </p:cBhvr>
                                      <p:to>
                                        <p:strVal val="visible"/>
                                      </p:to>
                                    </p:set>
                                    <p:animEffect transition="in" filter="fade">
                                      <p:cBhvr>
                                        <p:cTn id="61" dur="500"/>
                                        <p:tgtEl>
                                          <p:spTgt spid="6">
                                            <p:txEl>
                                              <p:pRg st="17" end="1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
                                            <p:txEl>
                                              <p:pRg st="18" end="18"/>
                                            </p:txEl>
                                          </p:spTgt>
                                        </p:tgtEl>
                                        <p:attrNameLst>
                                          <p:attrName>style.visibility</p:attrName>
                                        </p:attrNameLst>
                                      </p:cBhvr>
                                      <p:to>
                                        <p:strVal val="visible"/>
                                      </p:to>
                                    </p:set>
                                    <p:animEffect transition="in" filter="fade">
                                      <p:cBhvr>
                                        <p:cTn id="66" dur="500"/>
                                        <p:tgtEl>
                                          <p:spTgt spid="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687095"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468709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5575" y="702863"/>
            <a:ext cx="424387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Measure Capacity in Millilitres and Litres</a:t>
            </a:r>
          </a:p>
        </p:txBody>
      </p:sp>
      <p:sp>
        <p:nvSpPr>
          <p:cNvPr id="2" name="Rectangle 1"/>
          <p:cNvSpPr/>
          <p:nvPr/>
        </p:nvSpPr>
        <p:spPr>
          <a:xfrm>
            <a:off x="868260" y="1845707"/>
            <a:ext cx="7311005" cy="523220"/>
          </a:xfrm>
          <a:prstGeom prst="rect">
            <a:avLst/>
          </a:prstGeom>
        </p:spPr>
        <p:txBody>
          <a:bodyPr wrap="square">
            <a:spAutoFit/>
          </a:bodyPr>
          <a:lstStyle/>
          <a:p>
            <a:r>
              <a:rPr lang="en-GB" sz="1400" dirty="0"/>
              <a:t>Verity and Joseph have been using jugs of water to fill a bowl. </a:t>
            </a:r>
            <a:br>
              <a:rPr lang="en-GB" sz="1400" dirty="0"/>
            </a:br>
            <a:r>
              <a:rPr lang="en-GB" sz="1400" dirty="0"/>
              <a:t>They kept a tally chart of full jugs that they used. </a:t>
            </a:r>
          </a:p>
        </p:txBody>
      </p:sp>
      <p:sp>
        <p:nvSpPr>
          <p:cNvPr id="8" name="Rectangle 7"/>
          <p:cNvSpPr/>
          <p:nvPr/>
        </p:nvSpPr>
        <p:spPr>
          <a:xfrm>
            <a:off x="755650" y="1384533"/>
            <a:ext cx="7632700" cy="435423"/>
          </a:xfrm>
          <a:prstGeom prst="rect">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5650" y="1384533"/>
            <a:ext cx="7632700" cy="4708292"/>
          </a:xfrm>
          <a:prstGeom prst="rect">
            <a:avLst/>
          </a:prstGeom>
          <a:noFill/>
          <a:ln w="38100">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258980" y="1384533"/>
            <a:ext cx="2315057" cy="430887"/>
          </a:xfrm>
          <a:prstGeom prst="rect">
            <a:avLst/>
          </a:prstGeom>
        </p:spPr>
        <p:txBody>
          <a:bodyPr wrap="none">
            <a:spAutoFit/>
          </a:bodyPr>
          <a:lstStyle/>
          <a:p>
            <a:r>
              <a:rPr lang="en-GB" sz="2200" b="1" dirty="0">
                <a:solidFill>
                  <a:schemeClr val="bg1"/>
                </a:solidFill>
              </a:rPr>
              <a:t>Who Used More?</a:t>
            </a:r>
          </a:p>
        </p:txBody>
      </p:sp>
      <p:graphicFrame>
        <p:nvGraphicFramePr>
          <p:cNvPr id="11" name="Table 10"/>
          <p:cNvGraphicFramePr>
            <a:graphicFrameLocks noGrp="1"/>
          </p:cNvGraphicFramePr>
          <p:nvPr>
            <p:extLst>
              <p:ext uri="{D42A27DB-BD31-4B8C-83A1-F6EECF244321}">
                <p14:modId xmlns:p14="http://schemas.microsoft.com/office/powerpoint/2010/main" val="3718440592"/>
              </p:ext>
            </p:extLst>
          </p:nvPr>
        </p:nvGraphicFramePr>
        <p:xfrm>
          <a:off x="932371" y="4188563"/>
          <a:ext cx="1821132" cy="802994"/>
        </p:xfrm>
        <a:graphic>
          <a:graphicData uri="http://schemas.openxmlformats.org/drawingml/2006/table">
            <a:tbl>
              <a:tblPr firstRow="1" firstCol="1" bandRow="1">
                <a:tableStyleId>{5940675A-B579-460E-94D1-54222C63F5DA}</a:tableStyleId>
              </a:tblPr>
              <a:tblGrid>
                <a:gridCol w="909074">
                  <a:extLst>
                    <a:ext uri="{9D8B030D-6E8A-4147-A177-3AD203B41FA5}">
                      <a16:colId xmlns:a16="http://schemas.microsoft.com/office/drawing/2014/main" val="2662979525"/>
                    </a:ext>
                  </a:extLst>
                </a:gridCol>
                <a:gridCol w="912058">
                  <a:extLst>
                    <a:ext uri="{9D8B030D-6E8A-4147-A177-3AD203B41FA5}">
                      <a16:colId xmlns:a16="http://schemas.microsoft.com/office/drawing/2014/main" val="94470652"/>
                    </a:ext>
                  </a:extLst>
                </a:gridCol>
              </a:tblGrid>
              <a:tr h="381969">
                <a:tc>
                  <a:txBody>
                    <a:bodyPr/>
                    <a:lstStyle/>
                    <a:p>
                      <a:pPr algn="ctr">
                        <a:lnSpc>
                          <a:spcPct val="107000"/>
                        </a:lnSpc>
                        <a:spcAft>
                          <a:spcPts val="0"/>
                        </a:spcAft>
                      </a:pPr>
                      <a:r>
                        <a:rPr lang="en-GB" sz="1800" kern="1200" dirty="0">
                          <a:solidFill>
                            <a:schemeClr val="tx1"/>
                          </a:solidFill>
                          <a:effectLst/>
                          <a:latin typeface="Twinkl" pitchFamily="50" charset="0"/>
                          <a:ea typeface="Calibri" panose="020F0502020204030204" pitchFamily="34" charset="0"/>
                          <a:cs typeface="Times New Roman" panose="02020603050405020304" pitchFamily="18" charset="0"/>
                        </a:rPr>
                        <a:t>Verity</a:t>
                      </a:r>
                    </a:p>
                  </a:txBody>
                  <a:tcPr marL="36000" marR="36000" marT="36000" marB="72000"/>
                </a:tc>
                <a:tc>
                  <a:txBody>
                    <a:bodyPr/>
                    <a:lstStyle/>
                    <a:p>
                      <a:pPr>
                        <a:lnSpc>
                          <a:spcPct val="107000"/>
                        </a:lnSpc>
                        <a:spcAft>
                          <a:spcPts val="0"/>
                        </a:spcAft>
                      </a:pPr>
                      <a:endParaRPr lang="en-GB" sz="1800" kern="1200" dirty="0">
                        <a:solidFill>
                          <a:schemeClr val="tx1"/>
                        </a:solidFill>
                        <a:effectLst/>
                        <a:latin typeface="Twinkl" pitchFamily="50" charset="0"/>
                        <a:ea typeface="Calibri" panose="020F0502020204030204" pitchFamily="34" charset="0"/>
                        <a:cs typeface="Times New Roman" panose="02020603050405020304" pitchFamily="18" charset="0"/>
                      </a:endParaRPr>
                    </a:p>
                  </a:txBody>
                  <a:tcPr marL="36000" marR="36000" marT="36000" marB="72000"/>
                </a:tc>
                <a:extLst>
                  <a:ext uri="{0D108BD9-81ED-4DB2-BD59-A6C34878D82A}">
                    <a16:rowId xmlns:a16="http://schemas.microsoft.com/office/drawing/2014/main" val="3395742131"/>
                  </a:ext>
                </a:extLst>
              </a:tr>
              <a:tr h="381969">
                <a:tc>
                  <a:txBody>
                    <a:bodyPr/>
                    <a:lstStyle/>
                    <a:p>
                      <a:pPr algn="ctr">
                        <a:lnSpc>
                          <a:spcPct val="107000"/>
                        </a:lnSpc>
                        <a:spcAft>
                          <a:spcPts val="0"/>
                        </a:spcAft>
                      </a:pPr>
                      <a:r>
                        <a:rPr lang="en-GB" sz="1800" kern="1200" dirty="0">
                          <a:solidFill>
                            <a:schemeClr val="tx1"/>
                          </a:solidFill>
                          <a:effectLst/>
                          <a:latin typeface="Twinkl" pitchFamily="50" charset="0"/>
                          <a:ea typeface="Calibri" panose="020F0502020204030204" pitchFamily="34" charset="0"/>
                          <a:cs typeface="Times New Roman" panose="02020603050405020304" pitchFamily="18" charset="0"/>
                        </a:rPr>
                        <a:t>Joseph</a:t>
                      </a:r>
                    </a:p>
                  </a:txBody>
                  <a:tcPr marL="36000" marR="36000" marT="36000" marB="72000"/>
                </a:tc>
                <a:tc>
                  <a:txBody>
                    <a:bodyPr/>
                    <a:lstStyle/>
                    <a:p>
                      <a:pPr>
                        <a:lnSpc>
                          <a:spcPct val="107000"/>
                        </a:lnSpc>
                        <a:spcAft>
                          <a:spcPts val="0"/>
                        </a:spcAft>
                      </a:pPr>
                      <a:endParaRPr lang="en-GB" sz="1800" strike="noStrike" kern="1200" dirty="0">
                        <a:solidFill>
                          <a:schemeClr val="tx1"/>
                        </a:solidFill>
                        <a:effectLst/>
                        <a:latin typeface="Twinkl" pitchFamily="50" charset="0"/>
                        <a:ea typeface="Calibri" panose="020F0502020204030204" pitchFamily="34" charset="0"/>
                        <a:cs typeface="Times New Roman" panose="02020603050405020304" pitchFamily="18" charset="0"/>
                      </a:endParaRPr>
                    </a:p>
                  </a:txBody>
                  <a:tcPr marL="36000" marR="36000" marT="36000" marB="72000"/>
                </a:tc>
                <a:extLst>
                  <a:ext uri="{0D108BD9-81ED-4DB2-BD59-A6C34878D82A}">
                    <a16:rowId xmlns:a16="http://schemas.microsoft.com/office/drawing/2014/main" val="2105433286"/>
                  </a:ext>
                </a:extLst>
              </a:tr>
            </a:tbl>
          </a:graphicData>
        </a:graphic>
      </p:graphicFrame>
      <p:cxnSp>
        <p:nvCxnSpPr>
          <p:cNvPr id="4" name="Straight Connector 3"/>
          <p:cNvCxnSpPr/>
          <p:nvPr/>
        </p:nvCxnSpPr>
        <p:spPr>
          <a:xfrm>
            <a:off x="2100344" y="4270375"/>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81836" y="4270375"/>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63328" y="4270375"/>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44819" y="4270375"/>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00344" y="4676775"/>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81836" y="4676775"/>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63328" y="4676775"/>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046369" y="4295775"/>
            <a:ext cx="370951" cy="178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23678" y="4270375"/>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05169" y="4270375"/>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564512" y="2493161"/>
            <a:ext cx="2450901" cy="738664"/>
          </a:xfrm>
          <a:prstGeom prst="rect">
            <a:avLst/>
          </a:prstGeom>
        </p:spPr>
        <p:txBody>
          <a:bodyPr wrap="square">
            <a:spAutoFit/>
          </a:bodyPr>
          <a:lstStyle/>
          <a:p>
            <a:pPr algn="ctr"/>
            <a:r>
              <a:rPr lang="en-GB" sz="1400" dirty="0"/>
              <a:t>Verity says, </a:t>
            </a:r>
            <a:br>
              <a:rPr lang="en-GB" sz="1400" dirty="0"/>
            </a:br>
            <a:r>
              <a:rPr lang="en-GB" sz="1400" dirty="0"/>
              <a:t>“I also put this part-filled jug into the bowl.”</a:t>
            </a:r>
          </a:p>
        </p:txBody>
      </p:sp>
      <p:sp>
        <p:nvSpPr>
          <p:cNvPr id="28" name="Rectangle 27"/>
          <p:cNvSpPr/>
          <p:nvPr/>
        </p:nvSpPr>
        <p:spPr>
          <a:xfrm>
            <a:off x="2974160" y="2483001"/>
            <a:ext cx="2131690" cy="738664"/>
          </a:xfrm>
          <a:prstGeom prst="rect">
            <a:avLst/>
          </a:prstGeom>
        </p:spPr>
        <p:txBody>
          <a:bodyPr wrap="square">
            <a:spAutoFit/>
          </a:bodyPr>
          <a:lstStyle/>
          <a:p>
            <a:pPr algn="ctr"/>
            <a:r>
              <a:rPr lang="en-GB" sz="1400" dirty="0"/>
              <a:t>Joseph says, </a:t>
            </a:r>
            <a:br>
              <a:rPr lang="en-GB" sz="1400" dirty="0"/>
            </a:br>
            <a:r>
              <a:rPr lang="en-GB" sz="1400" dirty="0"/>
              <a:t>“I put this part-filled jug into the bowl.”</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9645" y="3259765"/>
            <a:ext cx="2699142" cy="233558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1071" y="3259765"/>
            <a:ext cx="2699142" cy="2335583"/>
          </a:xfrm>
          <a:prstGeom prst="rect">
            <a:avLst/>
          </a:prstGeom>
        </p:spPr>
      </p:pic>
      <p:sp>
        <p:nvSpPr>
          <p:cNvPr id="31" name="Rectangle 30"/>
          <p:cNvSpPr/>
          <p:nvPr/>
        </p:nvSpPr>
        <p:spPr>
          <a:xfrm>
            <a:off x="868260" y="5666360"/>
            <a:ext cx="7311005" cy="307777"/>
          </a:xfrm>
          <a:prstGeom prst="rect">
            <a:avLst/>
          </a:prstGeom>
        </p:spPr>
        <p:txBody>
          <a:bodyPr wrap="square">
            <a:spAutoFit/>
          </a:bodyPr>
          <a:lstStyle/>
          <a:p>
            <a:r>
              <a:rPr lang="en-GB" sz="1400" dirty="0"/>
              <a:t>Who put the least amount of water into the bowl?</a:t>
            </a:r>
          </a:p>
        </p:txBody>
      </p:sp>
    </p:spTree>
    <p:extLst>
      <p:ext uri="{BB962C8B-B14F-4D97-AF65-F5344CB8AC3E}">
        <p14:creationId xmlns:p14="http://schemas.microsoft.com/office/powerpoint/2010/main" val="254723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594860" y="3363346"/>
            <a:ext cx="3574654" cy="23779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32370" y="3363346"/>
            <a:ext cx="3574654" cy="23779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687095"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468709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5575" y="702863"/>
            <a:ext cx="424387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Measure Capacity in Millilitres and Litres</a:t>
            </a:r>
          </a:p>
        </p:txBody>
      </p:sp>
      <p:sp>
        <p:nvSpPr>
          <p:cNvPr id="2" name="Rectangle 1"/>
          <p:cNvSpPr/>
          <p:nvPr/>
        </p:nvSpPr>
        <p:spPr>
          <a:xfrm>
            <a:off x="868260" y="1845707"/>
            <a:ext cx="7311005" cy="523220"/>
          </a:xfrm>
          <a:prstGeom prst="rect">
            <a:avLst/>
          </a:prstGeom>
        </p:spPr>
        <p:txBody>
          <a:bodyPr wrap="square">
            <a:spAutoFit/>
          </a:bodyPr>
          <a:lstStyle/>
          <a:p>
            <a:r>
              <a:rPr lang="en-GB" sz="1400" dirty="0"/>
              <a:t>Verity and Joseph have been using jugs of water to fill a bowl. </a:t>
            </a:r>
            <a:br>
              <a:rPr lang="en-GB" sz="1400" dirty="0"/>
            </a:br>
            <a:r>
              <a:rPr lang="en-GB" sz="1400" dirty="0"/>
              <a:t>They kept a tally chart of full jugs that they used. </a:t>
            </a:r>
          </a:p>
        </p:txBody>
      </p:sp>
      <p:sp>
        <p:nvSpPr>
          <p:cNvPr id="8" name="Rectangle 7"/>
          <p:cNvSpPr/>
          <p:nvPr/>
        </p:nvSpPr>
        <p:spPr>
          <a:xfrm>
            <a:off x="755650" y="1384533"/>
            <a:ext cx="7632700" cy="435423"/>
          </a:xfrm>
          <a:prstGeom prst="rect">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5650" y="1384533"/>
            <a:ext cx="7632700" cy="4708292"/>
          </a:xfrm>
          <a:prstGeom prst="rect">
            <a:avLst/>
          </a:prstGeom>
          <a:noFill/>
          <a:ln w="38100">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258980" y="1384533"/>
            <a:ext cx="2315057" cy="430887"/>
          </a:xfrm>
          <a:prstGeom prst="rect">
            <a:avLst/>
          </a:prstGeom>
        </p:spPr>
        <p:txBody>
          <a:bodyPr wrap="none">
            <a:spAutoFit/>
          </a:bodyPr>
          <a:lstStyle/>
          <a:p>
            <a:r>
              <a:rPr lang="en-GB" sz="2200" b="1" dirty="0">
                <a:solidFill>
                  <a:schemeClr val="bg1"/>
                </a:solidFill>
              </a:rPr>
              <a:t>Who Used More?</a:t>
            </a:r>
          </a:p>
        </p:txBody>
      </p:sp>
      <p:graphicFrame>
        <p:nvGraphicFramePr>
          <p:cNvPr id="11" name="Table 10"/>
          <p:cNvGraphicFramePr>
            <a:graphicFrameLocks noGrp="1"/>
          </p:cNvGraphicFramePr>
          <p:nvPr>
            <p:extLst>
              <p:ext uri="{D42A27DB-BD31-4B8C-83A1-F6EECF244321}">
                <p14:modId xmlns:p14="http://schemas.microsoft.com/office/powerpoint/2010/main" val="1702634597"/>
              </p:ext>
            </p:extLst>
          </p:nvPr>
        </p:nvGraphicFramePr>
        <p:xfrm>
          <a:off x="932370" y="2479061"/>
          <a:ext cx="7249354" cy="763938"/>
        </p:xfrm>
        <a:graphic>
          <a:graphicData uri="http://schemas.openxmlformats.org/drawingml/2006/table">
            <a:tbl>
              <a:tblPr firstRow="1" firstCol="1" bandRow="1">
                <a:tableStyleId>{5940675A-B579-460E-94D1-54222C63F5DA}</a:tableStyleId>
              </a:tblPr>
              <a:tblGrid>
                <a:gridCol w="1021354">
                  <a:extLst>
                    <a:ext uri="{9D8B030D-6E8A-4147-A177-3AD203B41FA5}">
                      <a16:colId xmlns:a16="http://schemas.microsoft.com/office/drawing/2014/main" val="2662979525"/>
                    </a:ext>
                  </a:extLst>
                </a:gridCol>
                <a:gridCol w="864000">
                  <a:extLst>
                    <a:ext uri="{9D8B030D-6E8A-4147-A177-3AD203B41FA5}">
                      <a16:colId xmlns:a16="http://schemas.microsoft.com/office/drawing/2014/main" val="94470652"/>
                    </a:ext>
                  </a:extLst>
                </a:gridCol>
                <a:gridCol w="5364000">
                  <a:extLst>
                    <a:ext uri="{9D8B030D-6E8A-4147-A177-3AD203B41FA5}">
                      <a16:colId xmlns:a16="http://schemas.microsoft.com/office/drawing/2014/main" val="2000684101"/>
                    </a:ext>
                  </a:extLst>
                </a:gridCol>
              </a:tblGrid>
              <a:tr h="381969">
                <a:tc>
                  <a:txBody>
                    <a:bodyPr/>
                    <a:lstStyle/>
                    <a:p>
                      <a:pPr algn="ctr">
                        <a:lnSpc>
                          <a:spcPct val="107000"/>
                        </a:lnSpc>
                        <a:spcAft>
                          <a:spcPts val="0"/>
                        </a:spcAft>
                      </a:pPr>
                      <a:r>
                        <a:rPr lang="en-GB" sz="1600" kern="1200" dirty="0">
                          <a:solidFill>
                            <a:schemeClr val="tx1"/>
                          </a:solidFill>
                          <a:effectLst/>
                          <a:latin typeface="Twinkl" pitchFamily="50" charset="0"/>
                          <a:ea typeface="Calibri" panose="020F0502020204030204" pitchFamily="34" charset="0"/>
                          <a:cs typeface="Times New Roman" panose="02020603050405020304" pitchFamily="18" charset="0"/>
                        </a:rPr>
                        <a:t>Verity</a:t>
                      </a:r>
                    </a:p>
                  </a:txBody>
                  <a:tcPr marL="36000" marR="36000" marT="36000" marB="72000"/>
                </a:tc>
                <a:tc>
                  <a:txBody>
                    <a:bodyPr/>
                    <a:lstStyle/>
                    <a:p>
                      <a:pPr>
                        <a:lnSpc>
                          <a:spcPct val="107000"/>
                        </a:lnSpc>
                        <a:spcAft>
                          <a:spcPts val="0"/>
                        </a:spcAft>
                      </a:pPr>
                      <a:endParaRPr lang="en-GB" sz="1600" kern="1200" dirty="0">
                        <a:solidFill>
                          <a:schemeClr val="tx1"/>
                        </a:solidFill>
                        <a:effectLst/>
                        <a:latin typeface="Twinkl" pitchFamily="50" charset="0"/>
                        <a:ea typeface="Calibri" panose="020F0502020204030204" pitchFamily="34" charset="0"/>
                        <a:cs typeface="Times New Roman" panose="02020603050405020304" pitchFamily="18" charset="0"/>
                      </a:endParaRPr>
                    </a:p>
                  </a:txBody>
                  <a:tcPr marL="36000" marR="36000" marT="36000" marB="72000"/>
                </a:tc>
                <a:tc>
                  <a:txBody>
                    <a:bodyPr/>
                    <a:lstStyle/>
                    <a:p>
                      <a:pPr>
                        <a:lnSpc>
                          <a:spcPct val="107000"/>
                        </a:lnSpc>
                        <a:spcAft>
                          <a:spcPts val="0"/>
                        </a:spcAft>
                      </a:pPr>
                      <a:endParaRPr lang="en-GB" sz="1600" b="1" kern="1200" dirty="0">
                        <a:solidFill>
                          <a:schemeClr val="tx1"/>
                        </a:solidFill>
                        <a:effectLst/>
                        <a:latin typeface="Twinkl" pitchFamily="50" charset="0"/>
                        <a:ea typeface="Calibri" panose="020F0502020204030204" pitchFamily="34" charset="0"/>
                        <a:cs typeface="Times New Roman" panose="02020603050405020304" pitchFamily="18" charset="0"/>
                      </a:endParaRPr>
                    </a:p>
                  </a:txBody>
                  <a:tcPr marL="36000" marR="36000" marT="36000" marB="72000"/>
                </a:tc>
                <a:extLst>
                  <a:ext uri="{0D108BD9-81ED-4DB2-BD59-A6C34878D82A}">
                    <a16:rowId xmlns:a16="http://schemas.microsoft.com/office/drawing/2014/main" val="3395742131"/>
                  </a:ext>
                </a:extLst>
              </a:tr>
              <a:tr h="381969">
                <a:tc>
                  <a:txBody>
                    <a:bodyPr/>
                    <a:lstStyle/>
                    <a:p>
                      <a:pPr algn="ctr">
                        <a:lnSpc>
                          <a:spcPct val="107000"/>
                        </a:lnSpc>
                        <a:spcAft>
                          <a:spcPts val="0"/>
                        </a:spcAft>
                      </a:pPr>
                      <a:r>
                        <a:rPr lang="en-GB" sz="1600" kern="1200" dirty="0">
                          <a:solidFill>
                            <a:schemeClr val="tx1"/>
                          </a:solidFill>
                          <a:effectLst/>
                          <a:latin typeface="Twinkl" pitchFamily="50" charset="0"/>
                          <a:ea typeface="Calibri" panose="020F0502020204030204" pitchFamily="34" charset="0"/>
                          <a:cs typeface="Times New Roman" panose="02020603050405020304" pitchFamily="18" charset="0"/>
                        </a:rPr>
                        <a:t>Joseph</a:t>
                      </a:r>
                    </a:p>
                  </a:txBody>
                  <a:tcPr marL="36000" marR="36000" marT="36000" marB="72000"/>
                </a:tc>
                <a:tc>
                  <a:txBody>
                    <a:bodyPr/>
                    <a:lstStyle/>
                    <a:p>
                      <a:pPr>
                        <a:lnSpc>
                          <a:spcPct val="107000"/>
                        </a:lnSpc>
                        <a:spcAft>
                          <a:spcPts val="0"/>
                        </a:spcAft>
                      </a:pPr>
                      <a:endParaRPr lang="en-GB" sz="1600" strike="noStrike" kern="1200" dirty="0">
                        <a:solidFill>
                          <a:schemeClr val="tx1"/>
                        </a:solidFill>
                        <a:effectLst/>
                        <a:latin typeface="Twinkl" pitchFamily="50" charset="0"/>
                        <a:ea typeface="Calibri" panose="020F0502020204030204" pitchFamily="34" charset="0"/>
                        <a:cs typeface="Times New Roman" panose="02020603050405020304" pitchFamily="18" charset="0"/>
                      </a:endParaRPr>
                    </a:p>
                  </a:txBody>
                  <a:tcPr marL="36000" marR="36000" marT="36000" marB="7200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GB" sz="1600" b="1" kern="1200" dirty="0">
                        <a:solidFill>
                          <a:schemeClr val="tx1"/>
                        </a:solidFill>
                        <a:effectLst/>
                        <a:latin typeface="Twinkl" pitchFamily="50" charset="0"/>
                        <a:ea typeface="Calibri" panose="020F0502020204030204" pitchFamily="34" charset="0"/>
                        <a:cs typeface="Times New Roman" panose="02020603050405020304" pitchFamily="18" charset="0"/>
                      </a:endParaRPr>
                    </a:p>
                  </a:txBody>
                  <a:tcPr marL="36000" marR="36000" marT="36000" marB="72000"/>
                </a:tc>
                <a:extLst>
                  <a:ext uri="{0D108BD9-81ED-4DB2-BD59-A6C34878D82A}">
                    <a16:rowId xmlns:a16="http://schemas.microsoft.com/office/drawing/2014/main" val="2105433286"/>
                  </a:ext>
                </a:extLst>
              </a:tr>
            </a:tbl>
          </a:graphicData>
        </a:graphic>
      </p:graphicFrame>
      <p:cxnSp>
        <p:nvCxnSpPr>
          <p:cNvPr id="4" name="Straight Connector 3"/>
          <p:cNvCxnSpPr/>
          <p:nvPr/>
        </p:nvCxnSpPr>
        <p:spPr>
          <a:xfrm>
            <a:off x="2100344" y="2560873"/>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81836" y="2560873"/>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63328" y="2560873"/>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44819" y="2560873"/>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00344" y="2936793"/>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81836" y="2936793"/>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63328" y="2936793"/>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046369" y="2586273"/>
            <a:ext cx="370951" cy="178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23678" y="2560873"/>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05169" y="2560873"/>
            <a:ext cx="0" cy="22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88868" y="3652636"/>
            <a:ext cx="1581968" cy="954107"/>
          </a:xfrm>
          <a:prstGeom prst="rect">
            <a:avLst/>
          </a:prstGeom>
        </p:spPr>
        <p:txBody>
          <a:bodyPr wrap="square">
            <a:spAutoFit/>
          </a:bodyPr>
          <a:lstStyle/>
          <a:p>
            <a:pPr algn="ctr"/>
            <a:r>
              <a:rPr lang="en-GB" sz="1400" dirty="0"/>
              <a:t>Joseph says, </a:t>
            </a:r>
            <a:br>
              <a:rPr lang="en-GB" sz="1400" dirty="0"/>
            </a:br>
            <a:r>
              <a:rPr lang="en-GB" sz="1400" dirty="0"/>
              <a:t>“I also put this part-filled jug into the bowl.”</a:t>
            </a:r>
          </a:p>
        </p:txBody>
      </p:sp>
      <p:sp>
        <p:nvSpPr>
          <p:cNvPr id="28" name="Rectangle 27"/>
          <p:cNvSpPr/>
          <p:nvPr/>
        </p:nvSpPr>
        <p:spPr>
          <a:xfrm>
            <a:off x="1251664" y="3652636"/>
            <a:ext cx="1526394" cy="954107"/>
          </a:xfrm>
          <a:prstGeom prst="rect">
            <a:avLst/>
          </a:prstGeom>
        </p:spPr>
        <p:txBody>
          <a:bodyPr wrap="square">
            <a:spAutoFit/>
          </a:bodyPr>
          <a:lstStyle/>
          <a:p>
            <a:pPr algn="ctr"/>
            <a:r>
              <a:rPr lang="en-GB" sz="1400" dirty="0"/>
              <a:t>Verity says, </a:t>
            </a:r>
            <a:br>
              <a:rPr lang="en-GB" sz="1400" dirty="0"/>
            </a:br>
            <a:r>
              <a:rPr lang="en-GB" sz="1400" dirty="0"/>
              <a:t>“I put this part-filled jug into the bowl.”</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956" y="3506462"/>
            <a:ext cx="1385086" cy="119852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330" y="3506462"/>
            <a:ext cx="1385086" cy="1198524"/>
          </a:xfrm>
          <a:prstGeom prst="rect">
            <a:avLst/>
          </a:prstGeom>
        </p:spPr>
      </p:pic>
      <p:sp>
        <p:nvSpPr>
          <p:cNvPr id="31" name="Rectangle 30"/>
          <p:cNvSpPr/>
          <p:nvPr/>
        </p:nvSpPr>
        <p:spPr>
          <a:xfrm>
            <a:off x="868260" y="5770653"/>
            <a:ext cx="7311005" cy="307777"/>
          </a:xfrm>
          <a:prstGeom prst="rect">
            <a:avLst/>
          </a:prstGeom>
        </p:spPr>
        <p:txBody>
          <a:bodyPr wrap="square">
            <a:spAutoFit/>
          </a:bodyPr>
          <a:lstStyle/>
          <a:p>
            <a:r>
              <a:rPr lang="en-GB" sz="1400" dirty="0"/>
              <a:t>Who put the least amount of water into the bowl? </a:t>
            </a:r>
            <a:endParaRPr lang="en-GB" sz="1400" b="1" dirty="0"/>
          </a:p>
        </p:txBody>
      </p:sp>
      <p:sp>
        <p:nvSpPr>
          <p:cNvPr id="3" name="Rectangle 2"/>
          <p:cNvSpPr/>
          <p:nvPr/>
        </p:nvSpPr>
        <p:spPr>
          <a:xfrm>
            <a:off x="3063046" y="2491899"/>
            <a:ext cx="4196983" cy="338554"/>
          </a:xfrm>
          <a:prstGeom prst="rect">
            <a:avLst/>
          </a:prstGeom>
        </p:spPr>
        <p:txBody>
          <a:bodyPr wrap="none">
            <a:spAutoFit/>
          </a:bodyPr>
          <a:lstStyle/>
          <a:p>
            <a:r>
              <a:rPr lang="en-GB" sz="1600" b="1" dirty="0"/>
              <a:t>Verity put in seven full jugs of 1l. That’s 7l.</a:t>
            </a:r>
          </a:p>
        </p:txBody>
      </p:sp>
      <p:sp>
        <p:nvSpPr>
          <p:cNvPr id="29" name="Rectangle 28"/>
          <p:cNvSpPr/>
          <p:nvPr/>
        </p:nvSpPr>
        <p:spPr>
          <a:xfrm>
            <a:off x="3063046" y="2872365"/>
            <a:ext cx="4259499" cy="341247"/>
          </a:xfrm>
          <a:prstGeom prst="rect">
            <a:avLst/>
          </a:prstGeom>
        </p:spPr>
        <p:txBody>
          <a:bodyPr wrap="none">
            <a:spAutoFit/>
          </a:bodyPr>
          <a:lstStyle/>
          <a:p>
            <a:pPr>
              <a:lnSpc>
                <a:spcPct val="107000"/>
              </a:lnSpc>
              <a:defRPr/>
            </a:pPr>
            <a:r>
              <a:rPr lang="en-GB" sz="1600" b="1" dirty="0">
                <a:latin typeface="Twinkl" pitchFamily="50" charset="0"/>
                <a:ea typeface="Calibri" panose="020F0502020204030204" pitchFamily="34" charset="0"/>
                <a:cs typeface="Times New Roman" panose="02020603050405020304" pitchFamily="18" charset="0"/>
              </a:rPr>
              <a:t>Joseph put in three full jugs of 2l. That’s 6l.</a:t>
            </a:r>
          </a:p>
        </p:txBody>
      </p:sp>
      <p:sp>
        <p:nvSpPr>
          <p:cNvPr id="5" name="Rectangle 4"/>
          <p:cNvSpPr/>
          <p:nvPr/>
        </p:nvSpPr>
        <p:spPr>
          <a:xfrm>
            <a:off x="924291" y="4733587"/>
            <a:ext cx="3569963" cy="954107"/>
          </a:xfrm>
          <a:prstGeom prst="rect">
            <a:avLst/>
          </a:prstGeom>
        </p:spPr>
        <p:txBody>
          <a:bodyPr wrap="square">
            <a:spAutoFit/>
          </a:bodyPr>
          <a:lstStyle/>
          <a:p>
            <a:r>
              <a:rPr lang="en-GB" sz="1400" dirty="0"/>
              <a:t>Each interval is 250ml. (1000 ÷ 4 = 250)</a:t>
            </a:r>
          </a:p>
          <a:p>
            <a:r>
              <a:rPr lang="en-GB" sz="1400" dirty="0"/>
              <a:t>The liquid covers three intervals. </a:t>
            </a:r>
          </a:p>
          <a:p>
            <a:r>
              <a:rPr lang="en-GB" sz="1400" dirty="0"/>
              <a:t>3 × 250 = 750</a:t>
            </a:r>
          </a:p>
          <a:p>
            <a:r>
              <a:rPr lang="en-GB" sz="1400" b="1" dirty="0"/>
              <a:t>In total, Verity put in 7l 750ml.</a:t>
            </a:r>
          </a:p>
        </p:txBody>
      </p:sp>
      <p:sp>
        <p:nvSpPr>
          <p:cNvPr id="32" name="Rectangle 31"/>
          <p:cNvSpPr/>
          <p:nvPr/>
        </p:nvSpPr>
        <p:spPr>
          <a:xfrm>
            <a:off x="4576691" y="4733587"/>
            <a:ext cx="3569963" cy="954107"/>
          </a:xfrm>
          <a:prstGeom prst="rect">
            <a:avLst/>
          </a:prstGeom>
        </p:spPr>
        <p:txBody>
          <a:bodyPr wrap="square">
            <a:spAutoFit/>
          </a:bodyPr>
          <a:lstStyle/>
          <a:p>
            <a:r>
              <a:rPr lang="en-GB" sz="1400" dirty="0"/>
              <a:t>Each interval is 200ml. (2000 ÷ 10 = 200)</a:t>
            </a:r>
          </a:p>
          <a:p>
            <a:r>
              <a:rPr lang="en-GB" sz="1400" dirty="0"/>
              <a:t>The liquid covers 8 intervals. </a:t>
            </a:r>
          </a:p>
          <a:p>
            <a:r>
              <a:rPr lang="en-GB" sz="1400" dirty="0"/>
              <a:t>8 × 200 = 1600 or 1l 600ml</a:t>
            </a:r>
          </a:p>
          <a:p>
            <a:r>
              <a:rPr lang="en-GB" sz="1400" b="1" dirty="0"/>
              <a:t>In total, Joseph put in 7l 600ml.</a:t>
            </a:r>
          </a:p>
        </p:txBody>
      </p:sp>
      <p:sp>
        <p:nvSpPr>
          <p:cNvPr id="34" name="Rectangle 33"/>
          <p:cNvSpPr/>
          <p:nvPr/>
        </p:nvSpPr>
        <p:spPr>
          <a:xfrm>
            <a:off x="4920237" y="5770653"/>
            <a:ext cx="3226813" cy="307777"/>
          </a:xfrm>
          <a:prstGeom prst="rect">
            <a:avLst/>
          </a:prstGeom>
        </p:spPr>
        <p:txBody>
          <a:bodyPr wrap="square">
            <a:spAutoFit/>
          </a:bodyPr>
          <a:lstStyle/>
          <a:p>
            <a:r>
              <a:rPr lang="en-GB" sz="1400" b="1" dirty="0"/>
              <a:t>Joseph put in less water than Verity.</a:t>
            </a:r>
          </a:p>
        </p:txBody>
      </p:sp>
    </p:spTree>
    <p:extLst>
      <p:ext uri="{BB962C8B-B14F-4D97-AF65-F5344CB8AC3E}">
        <p14:creationId xmlns:p14="http://schemas.microsoft.com/office/powerpoint/2010/main" val="211214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xEl>
                                              <p:pRg st="1" end="1"/>
                                            </p:txEl>
                                          </p:spTgt>
                                        </p:tgtEl>
                                        <p:attrNameLst>
                                          <p:attrName>style.visibility</p:attrName>
                                        </p:attrNameLst>
                                      </p:cBhvr>
                                      <p:to>
                                        <p:strVal val="visible"/>
                                      </p:to>
                                    </p:set>
                                    <p:animEffect transition="in" filter="fade">
                                      <p:cBhvr>
                                        <p:cTn id="26" dur="500"/>
                                        <p:tgtEl>
                                          <p:spTgt spid="32">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xEl>
                                              <p:pRg st="2" end="2"/>
                                            </p:txEl>
                                          </p:spTgt>
                                        </p:tgtEl>
                                        <p:attrNameLst>
                                          <p:attrName>style.visibility</p:attrName>
                                        </p:attrNameLst>
                                      </p:cBhvr>
                                      <p:to>
                                        <p:strVal val="visible"/>
                                      </p:to>
                                    </p:set>
                                    <p:animEffect transition="in" filter="fade">
                                      <p:cBhvr>
                                        <p:cTn id="29" dur="500"/>
                                        <p:tgtEl>
                                          <p:spTgt spid="3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xEl>
                                              <p:pRg st="3" end="3"/>
                                            </p:txEl>
                                          </p:spTgt>
                                        </p:tgtEl>
                                        <p:attrNameLst>
                                          <p:attrName>style.visibility</p:attrName>
                                        </p:attrNameLst>
                                      </p:cBhvr>
                                      <p:to>
                                        <p:strVal val="visible"/>
                                      </p:to>
                                    </p:set>
                                    <p:animEffect transition="in" filter="fade">
                                      <p:cBhvr>
                                        <p:cTn id="3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901700" y="3666402"/>
            <a:ext cx="7351549" cy="141973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3894512" y="2141814"/>
            <a:ext cx="4358738" cy="141973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01701" y="2141814"/>
            <a:ext cx="2901950" cy="14197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4703873"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sp>
        <p:nvSpPr>
          <p:cNvPr id="6" name="Rectangle 5"/>
          <p:cNvSpPr/>
          <p:nvPr/>
        </p:nvSpPr>
        <p:spPr>
          <a:xfrm>
            <a:off x="445575" y="702863"/>
            <a:ext cx="424387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Measure Capacity in Millilitres and Litres</a:t>
            </a:r>
          </a:p>
        </p:txBody>
      </p:sp>
      <p:cxnSp>
        <p:nvCxnSpPr>
          <p:cNvPr id="7" name="Straight Connector 6"/>
          <p:cNvCxnSpPr/>
          <p:nvPr/>
        </p:nvCxnSpPr>
        <p:spPr>
          <a:xfrm>
            <a:off x="468709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55650" y="1384533"/>
            <a:ext cx="7632700" cy="435423"/>
          </a:xfrm>
          <a:prstGeom prst="rect">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55650" y="1384533"/>
            <a:ext cx="7632700" cy="4708292"/>
          </a:xfrm>
          <a:prstGeom prst="rect">
            <a:avLst/>
          </a:prstGeom>
          <a:noFill/>
          <a:ln w="38100">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627280" y="1384533"/>
            <a:ext cx="1838965" cy="430887"/>
          </a:xfrm>
          <a:prstGeom prst="rect">
            <a:avLst/>
          </a:prstGeom>
        </p:spPr>
        <p:txBody>
          <a:bodyPr wrap="none">
            <a:spAutoFit/>
          </a:bodyPr>
          <a:lstStyle/>
          <a:p>
            <a:r>
              <a:rPr lang="en-GB" sz="2200" b="1" dirty="0">
                <a:solidFill>
                  <a:schemeClr val="bg1"/>
                </a:solidFill>
              </a:rPr>
              <a:t>Work It Out!</a:t>
            </a:r>
          </a:p>
        </p:txBody>
      </p:sp>
      <p:sp>
        <p:nvSpPr>
          <p:cNvPr id="2" name="Rectangle 1"/>
          <p:cNvSpPr/>
          <p:nvPr/>
        </p:nvSpPr>
        <p:spPr>
          <a:xfrm>
            <a:off x="876300" y="1832100"/>
            <a:ext cx="6858000" cy="307777"/>
          </a:xfrm>
          <a:prstGeom prst="rect">
            <a:avLst/>
          </a:prstGeom>
        </p:spPr>
        <p:txBody>
          <a:bodyPr wrap="square">
            <a:spAutoFit/>
          </a:bodyPr>
          <a:lstStyle/>
          <a:p>
            <a:r>
              <a:rPr lang="en-GB" sz="1400" dirty="0"/>
              <a:t>Which set of containers is each child describing?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703" y="2263131"/>
            <a:ext cx="1385086" cy="119852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6544" y="2263131"/>
            <a:ext cx="1385086" cy="11985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0332" y="2263131"/>
            <a:ext cx="1385086" cy="119852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2023" y="2263131"/>
            <a:ext cx="1385086" cy="1198524"/>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3714" y="2263131"/>
            <a:ext cx="1385086" cy="1198524"/>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4808" y="3776289"/>
            <a:ext cx="1385086" cy="119852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31171" y="3776289"/>
            <a:ext cx="1385086" cy="119852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8446" y="3776289"/>
            <a:ext cx="1385086" cy="1198524"/>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2084" y="3776289"/>
            <a:ext cx="1385086" cy="1198524"/>
          </a:xfrm>
          <a:prstGeom prst="rect">
            <a:avLst/>
          </a:prstGeom>
        </p:spPr>
      </p:pic>
      <p:sp>
        <p:nvSpPr>
          <p:cNvPr id="18" name="Rectangle 17"/>
          <p:cNvSpPr/>
          <p:nvPr/>
        </p:nvSpPr>
        <p:spPr>
          <a:xfrm>
            <a:off x="7579667" y="3126959"/>
            <a:ext cx="673582" cy="338554"/>
          </a:xfrm>
          <a:prstGeom prst="rect">
            <a:avLst/>
          </a:prstGeom>
          <a:solidFill>
            <a:srgbClr val="00529C"/>
          </a:solidFill>
        </p:spPr>
        <p:txBody>
          <a:bodyPr wrap="none">
            <a:spAutoFit/>
          </a:bodyPr>
          <a:lstStyle/>
          <a:p>
            <a:r>
              <a:rPr lang="en-GB" sz="1600" b="1" dirty="0">
                <a:solidFill>
                  <a:schemeClr val="bg1"/>
                </a:solidFill>
              </a:rPr>
              <a:t>Set B</a:t>
            </a:r>
          </a:p>
        </p:txBody>
      </p:sp>
      <p:sp>
        <p:nvSpPr>
          <p:cNvPr id="29" name="Rectangle 28"/>
          <p:cNvSpPr/>
          <p:nvPr/>
        </p:nvSpPr>
        <p:spPr>
          <a:xfrm>
            <a:off x="3123868" y="3126959"/>
            <a:ext cx="673582" cy="338554"/>
          </a:xfrm>
          <a:prstGeom prst="rect">
            <a:avLst/>
          </a:prstGeom>
          <a:solidFill>
            <a:srgbClr val="00529C"/>
          </a:solidFill>
        </p:spPr>
        <p:txBody>
          <a:bodyPr wrap="none">
            <a:spAutoFit/>
          </a:bodyPr>
          <a:lstStyle/>
          <a:p>
            <a:r>
              <a:rPr lang="en-GB" sz="1600" b="1" dirty="0">
                <a:solidFill>
                  <a:schemeClr val="bg1"/>
                </a:solidFill>
              </a:rPr>
              <a:t>Set A</a:t>
            </a:r>
          </a:p>
        </p:txBody>
      </p:sp>
      <p:sp>
        <p:nvSpPr>
          <p:cNvPr id="30" name="Rectangle 29"/>
          <p:cNvSpPr/>
          <p:nvPr/>
        </p:nvSpPr>
        <p:spPr>
          <a:xfrm>
            <a:off x="7579848" y="4630731"/>
            <a:ext cx="673582" cy="338554"/>
          </a:xfrm>
          <a:prstGeom prst="rect">
            <a:avLst/>
          </a:prstGeom>
          <a:solidFill>
            <a:srgbClr val="00529C"/>
          </a:solidFill>
        </p:spPr>
        <p:txBody>
          <a:bodyPr wrap="none">
            <a:spAutoFit/>
          </a:bodyPr>
          <a:lstStyle/>
          <a:p>
            <a:r>
              <a:rPr lang="en-GB" sz="1600" b="1" dirty="0">
                <a:solidFill>
                  <a:schemeClr val="bg1"/>
                </a:solidFill>
              </a:rPr>
              <a:t>Set C</a:t>
            </a:r>
          </a:p>
        </p:txBody>
      </p:sp>
      <p:sp>
        <p:nvSpPr>
          <p:cNvPr id="20" name="Rectangle 19"/>
          <p:cNvSpPr/>
          <p:nvPr/>
        </p:nvSpPr>
        <p:spPr>
          <a:xfrm>
            <a:off x="988225" y="5114791"/>
            <a:ext cx="3158572" cy="523220"/>
          </a:xfrm>
          <a:prstGeom prst="rect">
            <a:avLst/>
          </a:prstGeom>
        </p:spPr>
        <p:txBody>
          <a:bodyPr wrap="square">
            <a:spAutoFit/>
          </a:bodyPr>
          <a:lstStyle/>
          <a:p>
            <a:pPr algn="ctr"/>
            <a:r>
              <a:rPr lang="en-GB" sz="1400" dirty="0"/>
              <a:t>Julie says, “Combined, the containers have a total capacity of less than 2l.”</a:t>
            </a:r>
          </a:p>
        </p:txBody>
      </p:sp>
      <p:sp>
        <p:nvSpPr>
          <p:cNvPr id="32" name="Rectangle 31"/>
          <p:cNvSpPr/>
          <p:nvPr/>
        </p:nvSpPr>
        <p:spPr>
          <a:xfrm>
            <a:off x="4463434" y="5114791"/>
            <a:ext cx="3745366" cy="523220"/>
          </a:xfrm>
          <a:prstGeom prst="rect">
            <a:avLst/>
          </a:prstGeom>
        </p:spPr>
        <p:txBody>
          <a:bodyPr wrap="square">
            <a:spAutoFit/>
          </a:bodyPr>
          <a:lstStyle/>
          <a:p>
            <a:pPr algn="ctr"/>
            <a:r>
              <a:rPr lang="en-GB" sz="1400" dirty="0"/>
              <a:t>Andrew says, “The volume of my containers is greater than Julie’s but less than 2l.”</a:t>
            </a:r>
          </a:p>
        </p:txBody>
      </p:sp>
      <p:sp>
        <p:nvSpPr>
          <p:cNvPr id="21" name="Rectangle 20"/>
          <p:cNvSpPr/>
          <p:nvPr/>
        </p:nvSpPr>
        <p:spPr>
          <a:xfrm>
            <a:off x="2693133" y="5686821"/>
            <a:ext cx="3687228" cy="307777"/>
          </a:xfrm>
          <a:prstGeom prst="rect">
            <a:avLst/>
          </a:prstGeom>
        </p:spPr>
        <p:txBody>
          <a:bodyPr wrap="none">
            <a:spAutoFit/>
          </a:bodyPr>
          <a:lstStyle/>
          <a:p>
            <a:r>
              <a:rPr lang="en-GB" sz="1400" b="1" dirty="0"/>
              <a:t>How could you describe the remaining set?</a:t>
            </a:r>
          </a:p>
        </p:txBody>
      </p:sp>
    </p:spTree>
    <p:extLst>
      <p:ext uri="{BB962C8B-B14F-4D97-AF65-F5344CB8AC3E}">
        <p14:creationId xmlns:p14="http://schemas.microsoft.com/office/powerpoint/2010/main" val="419513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01701" y="2980710"/>
            <a:ext cx="3635046" cy="601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593453" y="2980710"/>
            <a:ext cx="3635046" cy="6012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4703873"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sp>
        <p:nvSpPr>
          <p:cNvPr id="6" name="Rectangle 5"/>
          <p:cNvSpPr/>
          <p:nvPr/>
        </p:nvSpPr>
        <p:spPr>
          <a:xfrm>
            <a:off x="445575" y="702863"/>
            <a:ext cx="424387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Measure Capacity in Millilitres and Litres</a:t>
            </a:r>
          </a:p>
        </p:txBody>
      </p:sp>
      <p:cxnSp>
        <p:nvCxnSpPr>
          <p:cNvPr id="7" name="Straight Connector 6"/>
          <p:cNvCxnSpPr/>
          <p:nvPr/>
        </p:nvCxnSpPr>
        <p:spPr>
          <a:xfrm>
            <a:off x="468709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55650" y="1384533"/>
            <a:ext cx="7632700" cy="435423"/>
          </a:xfrm>
          <a:prstGeom prst="rect">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55650" y="1384533"/>
            <a:ext cx="7632700" cy="4708292"/>
          </a:xfrm>
          <a:prstGeom prst="rect">
            <a:avLst/>
          </a:prstGeom>
          <a:noFill/>
          <a:ln w="38100">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627280" y="1384533"/>
            <a:ext cx="1838965" cy="430887"/>
          </a:xfrm>
          <a:prstGeom prst="rect">
            <a:avLst/>
          </a:prstGeom>
        </p:spPr>
        <p:txBody>
          <a:bodyPr wrap="none">
            <a:spAutoFit/>
          </a:bodyPr>
          <a:lstStyle/>
          <a:p>
            <a:r>
              <a:rPr lang="en-GB" sz="2200" b="1" dirty="0">
                <a:solidFill>
                  <a:schemeClr val="bg1"/>
                </a:solidFill>
              </a:rPr>
              <a:t>Work It Out!</a:t>
            </a:r>
          </a:p>
        </p:txBody>
      </p:sp>
      <p:sp>
        <p:nvSpPr>
          <p:cNvPr id="2" name="Rectangle 1"/>
          <p:cNvSpPr/>
          <p:nvPr/>
        </p:nvSpPr>
        <p:spPr>
          <a:xfrm>
            <a:off x="876300" y="1832100"/>
            <a:ext cx="6858000" cy="307777"/>
          </a:xfrm>
          <a:prstGeom prst="rect">
            <a:avLst/>
          </a:prstGeom>
        </p:spPr>
        <p:txBody>
          <a:bodyPr wrap="square">
            <a:spAutoFit/>
          </a:bodyPr>
          <a:lstStyle/>
          <a:p>
            <a:r>
              <a:rPr lang="en-GB" sz="1400" dirty="0"/>
              <a:t>Which set of containers is each child describing?</a:t>
            </a:r>
          </a:p>
        </p:txBody>
      </p:sp>
      <p:sp>
        <p:nvSpPr>
          <p:cNvPr id="27" name="Rectangle 26"/>
          <p:cNvSpPr/>
          <p:nvPr/>
        </p:nvSpPr>
        <p:spPr>
          <a:xfrm>
            <a:off x="4731191" y="2146350"/>
            <a:ext cx="3477609" cy="73101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442695" y="2141814"/>
            <a:ext cx="2244308" cy="7310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01701" y="2141814"/>
            <a:ext cx="1494210" cy="7310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289" y="2204280"/>
            <a:ext cx="713179" cy="61711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5350" y="2204280"/>
            <a:ext cx="713179" cy="61711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6883" y="2204280"/>
            <a:ext cx="713179" cy="61711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8910" y="2204280"/>
            <a:ext cx="713179" cy="617118"/>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0936" y="2204280"/>
            <a:ext cx="713179" cy="61711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5603" y="2202931"/>
            <a:ext cx="713179" cy="617118"/>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9646" y="2202931"/>
            <a:ext cx="713179" cy="61711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0846" y="2202931"/>
            <a:ext cx="713179" cy="617118"/>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8683" y="2202931"/>
            <a:ext cx="713179" cy="617118"/>
          </a:xfrm>
          <a:prstGeom prst="rect">
            <a:avLst/>
          </a:prstGeom>
        </p:spPr>
      </p:pic>
      <p:sp>
        <p:nvSpPr>
          <p:cNvPr id="18" name="Rectangle 17"/>
          <p:cNvSpPr/>
          <p:nvPr/>
        </p:nvSpPr>
        <p:spPr>
          <a:xfrm>
            <a:off x="4137620" y="2413446"/>
            <a:ext cx="545342" cy="276999"/>
          </a:xfrm>
          <a:prstGeom prst="rect">
            <a:avLst/>
          </a:prstGeom>
          <a:solidFill>
            <a:srgbClr val="00529C"/>
          </a:solidFill>
        </p:spPr>
        <p:txBody>
          <a:bodyPr wrap="none">
            <a:spAutoFit/>
          </a:bodyPr>
          <a:lstStyle/>
          <a:p>
            <a:r>
              <a:rPr lang="en-GB" sz="1200" b="1" dirty="0">
                <a:solidFill>
                  <a:schemeClr val="bg1"/>
                </a:solidFill>
              </a:rPr>
              <a:t>Set B</a:t>
            </a:r>
          </a:p>
        </p:txBody>
      </p:sp>
      <p:sp>
        <p:nvSpPr>
          <p:cNvPr id="29" name="Rectangle 28"/>
          <p:cNvSpPr/>
          <p:nvPr/>
        </p:nvSpPr>
        <p:spPr>
          <a:xfrm>
            <a:off x="1838308" y="2413446"/>
            <a:ext cx="551754" cy="276999"/>
          </a:xfrm>
          <a:prstGeom prst="rect">
            <a:avLst/>
          </a:prstGeom>
          <a:solidFill>
            <a:srgbClr val="00529C"/>
          </a:solidFill>
        </p:spPr>
        <p:txBody>
          <a:bodyPr wrap="none">
            <a:spAutoFit/>
          </a:bodyPr>
          <a:lstStyle/>
          <a:p>
            <a:r>
              <a:rPr lang="en-GB" sz="1200" b="1" dirty="0">
                <a:solidFill>
                  <a:schemeClr val="bg1"/>
                </a:solidFill>
              </a:rPr>
              <a:t>Set A</a:t>
            </a:r>
          </a:p>
        </p:txBody>
      </p:sp>
      <p:sp>
        <p:nvSpPr>
          <p:cNvPr id="30" name="Rectangle 29"/>
          <p:cNvSpPr/>
          <p:nvPr/>
        </p:nvSpPr>
        <p:spPr>
          <a:xfrm>
            <a:off x="7660112" y="2413446"/>
            <a:ext cx="545342" cy="276999"/>
          </a:xfrm>
          <a:prstGeom prst="rect">
            <a:avLst/>
          </a:prstGeom>
          <a:solidFill>
            <a:srgbClr val="00529C"/>
          </a:solidFill>
        </p:spPr>
        <p:txBody>
          <a:bodyPr wrap="none">
            <a:spAutoFit/>
          </a:bodyPr>
          <a:lstStyle/>
          <a:p>
            <a:r>
              <a:rPr lang="en-GB" sz="1200" b="1" dirty="0">
                <a:solidFill>
                  <a:schemeClr val="bg1"/>
                </a:solidFill>
              </a:rPr>
              <a:t>Set C</a:t>
            </a:r>
          </a:p>
        </p:txBody>
      </p:sp>
      <p:sp>
        <p:nvSpPr>
          <p:cNvPr id="20" name="Rectangle 19"/>
          <p:cNvSpPr/>
          <p:nvPr/>
        </p:nvSpPr>
        <p:spPr>
          <a:xfrm>
            <a:off x="1125312" y="3023877"/>
            <a:ext cx="3158572" cy="523220"/>
          </a:xfrm>
          <a:prstGeom prst="rect">
            <a:avLst/>
          </a:prstGeom>
        </p:spPr>
        <p:txBody>
          <a:bodyPr wrap="square">
            <a:spAutoFit/>
          </a:bodyPr>
          <a:lstStyle/>
          <a:p>
            <a:pPr algn="ctr"/>
            <a:r>
              <a:rPr lang="en-GB" sz="1400" dirty="0"/>
              <a:t>Julie says, “Combined, the containers have a total capacity of less than 2l.”</a:t>
            </a:r>
          </a:p>
        </p:txBody>
      </p:sp>
      <p:sp>
        <p:nvSpPr>
          <p:cNvPr id="32" name="Rectangle 31"/>
          <p:cNvSpPr/>
          <p:nvPr/>
        </p:nvSpPr>
        <p:spPr>
          <a:xfrm>
            <a:off x="4524394" y="3023877"/>
            <a:ext cx="3745366" cy="523220"/>
          </a:xfrm>
          <a:prstGeom prst="rect">
            <a:avLst/>
          </a:prstGeom>
        </p:spPr>
        <p:txBody>
          <a:bodyPr wrap="square">
            <a:spAutoFit/>
          </a:bodyPr>
          <a:lstStyle/>
          <a:p>
            <a:pPr algn="ctr"/>
            <a:r>
              <a:rPr lang="en-GB" sz="1400" dirty="0"/>
              <a:t>Andrew says, “The volume of my containers is greater than Julie’s but less than 2l.”</a:t>
            </a:r>
          </a:p>
        </p:txBody>
      </p:sp>
      <p:sp>
        <p:nvSpPr>
          <p:cNvPr id="9" name="Rectangle 8"/>
          <p:cNvSpPr/>
          <p:nvPr/>
        </p:nvSpPr>
        <p:spPr>
          <a:xfrm>
            <a:off x="1010825" y="3695899"/>
            <a:ext cx="4572000" cy="1908215"/>
          </a:xfrm>
          <a:prstGeom prst="rect">
            <a:avLst/>
          </a:prstGeom>
        </p:spPr>
        <p:txBody>
          <a:bodyPr>
            <a:spAutoFit/>
          </a:bodyPr>
          <a:lstStyle/>
          <a:p>
            <a:pPr>
              <a:spcAft>
                <a:spcPts val="600"/>
              </a:spcAft>
            </a:pPr>
            <a:r>
              <a:rPr lang="en-GB" sz="1400" dirty="0"/>
              <a:t>Set A has a total capacity of 2l. (1l + 1l)</a:t>
            </a:r>
          </a:p>
          <a:p>
            <a:pPr>
              <a:spcAft>
                <a:spcPts val="600"/>
              </a:spcAft>
            </a:pPr>
            <a:r>
              <a:rPr lang="en-GB" sz="1400" dirty="0"/>
              <a:t>Set B has a total capacity of 1l 500ml. </a:t>
            </a:r>
            <a:br>
              <a:rPr lang="en-GB" sz="1400" dirty="0"/>
            </a:br>
            <a:r>
              <a:rPr lang="en-GB" sz="1400" dirty="0"/>
              <a:t>(500ml + 500ml + 500ml)</a:t>
            </a:r>
          </a:p>
          <a:p>
            <a:pPr>
              <a:spcAft>
                <a:spcPts val="600"/>
              </a:spcAft>
            </a:pPr>
            <a:r>
              <a:rPr lang="en-GB" sz="1400" dirty="0"/>
              <a:t>Set C has a total capacity of 2l 400ml. </a:t>
            </a:r>
            <a:br>
              <a:rPr lang="en-GB" sz="1400" dirty="0"/>
            </a:br>
            <a:r>
              <a:rPr lang="en-GB" sz="1400" dirty="0"/>
              <a:t>(600ml + 600ml + 600ml + 600ml)</a:t>
            </a:r>
          </a:p>
          <a:p>
            <a:pPr>
              <a:spcAft>
                <a:spcPts val="600"/>
              </a:spcAft>
            </a:pPr>
            <a:r>
              <a:rPr lang="en-GB" sz="1400" dirty="0"/>
              <a:t>Set B has a total capacity less than 2l.</a:t>
            </a:r>
          </a:p>
          <a:p>
            <a:pPr>
              <a:spcAft>
                <a:spcPts val="600"/>
              </a:spcAft>
            </a:pPr>
            <a:r>
              <a:rPr lang="en-GB" sz="1400" b="1" dirty="0"/>
              <a:t>Julie is describing Set B.</a:t>
            </a:r>
          </a:p>
        </p:txBody>
      </p:sp>
      <p:sp>
        <p:nvSpPr>
          <p:cNvPr id="31" name="Rectangle 30"/>
          <p:cNvSpPr/>
          <p:nvPr/>
        </p:nvSpPr>
        <p:spPr>
          <a:xfrm>
            <a:off x="4731191" y="3704049"/>
            <a:ext cx="3663868" cy="1831271"/>
          </a:xfrm>
          <a:prstGeom prst="rect">
            <a:avLst/>
          </a:prstGeom>
        </p:spPr>
        <p:txBody>
          <a:bodyPr wrap="square">
            <a:spAutoFit/>
          </a:bodyPr>
          <a:lstStyle/>
          <a:p>
            <a:pPr>
              <a:spcAft>
                <a:spcPts val="600"/>
              </a:spcAft>
            </a:pPr>
            <a:r>
              <a:rPr lang="en-GB" sz="1400" dirty="0"/>
              <a:t>Set A has a volume of 1l 750ml. </a:t>
            </a:r>
            <a:br>
              <a:rPr lang="en-GB" sz="1400" dirty="0"/>
            </a:br>
            <a:r>
              <a:rPr lang="en-GB" sz="1400" dirty="0"/>
              <a:t>(1l + 750ml)</a:t>
            </a:r>
          </a:p>
          <a:p>
            <a:pPr>
              <a:spcAft>
                <a:spcPts val="600"/>
              </a:spcAft>
            </a:pPr>
            <a:r>
              <a:rPr lang="en-GB" sz="1400" dirty="0"/>
              <a:t>Set B has a volume of 1l 350ml. </a:t>
            </a:r>
            <a:br>
              <a:rPr lang="en-GB" sz="1400" dirty="0"/>
            </a:br>
            <a:r>
              <a:rPr lang="en-GB" sz="1400" dirty="0"/>
              <a:t>(500ml + 500ml + 350ml) </a:t>
            </a:r>
          </a:p>
          <a:p>
            <a:pPr>
              <a:spcAft>
                <a:spcPts val="600"/>
              </a:spcAft>
            </a:pPr>
            <a:r>
              <a:rPr lang="en-GB" sz="1400" dirty="0"/>
              <a:t>Set C has a volume of 2l 100ml. </a:t>
            </a:r>
            <a:br>
              <a:rPr lang="en-GB" sz="1400" dirty="0"/>
            </a:br>
            <a:r>
              <a:rPr lang="en-GB" sz="1400" dirty="0"/>
              <a:t>(600ml + 600ml + 600ml + 300ml)</a:t>
            </a:r>
          </a:p>
          <a:p>
            <a:pPr>
              <a:spcAft>
                <a:spcPts val="600"/>
              </a:spcAft>
            </a:pPr>
            <a:r>
              <a:rPr lang="en-GB" sz="1400" b="1" dirty="0"/>
              <a:t>Andrew is describing Set A.</a:t>
            </a:r>
          </a:p>
        </p:txBody>
      </p:sp>
    </p:spTree>
    <p:extLst>
      <p:ext uri="{BB962C8B-B14F-4D97-AF65-F5344CB8AC3E}">
        <p14:creationId xmlns:p14="http://schemas.microsoft.com/office/powerpoint/2010/main" val="301046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fade">
                                      <p:cBhvr>
                                        <p:cTn id="32" dur="500"/>
                                        <p:tgtEl>
                                          <p:spTgt spid="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xEl>
                                              <p:pRg st="1" end="1"/>
                                            </p:txEl>
                                          </p:spTgt>
                                        </p:tgtEl>
                                        <p:attrNameLst>
                                          <p:attrName>style.visibility</p:attrName>
                                        </p:attrNameLst>
                                      </p:cBhvr>
                                      <p:to>
                                        <p:strVal val="visible"/>
                                      </p:to>
                                    </p:set>
                                    <p:animEffect transition="in" filter="fade">
                                      <p:cBhvr>
                                        <p:cTn id="37" dur="500"/>
                                        <p:tgtEl>
                                          <p:spTgt spid="3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xEl>
                                              <p:pRg st="2" end="2"/>
                                            </p:txEl>
                                          </p:spTgt>
                                        </p:tgtEl>
                                        <p:attrNameLst>
                                          <p:attrName>style.visibility</p:attrName>
                                        </p:attrNameLst>
                                      </p:cBhvr>
                                      <p:to>
                                        <p:strVal val="visible"/>
                                      </p:to>
                                    </p:set>
                                    <p:animEffect transition="in" filter="fade">
                                      <p:cBhvr>
                                        <p:cTn id="42" dur="500"/>
                                        <p:tgtEl>
                                          <p:spTgt spid="3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xEl>
                                              <p:pRg st="3" end="3"/>
                                            </p:txEl>
                                          </p:spTgt>
                                        </p:tgtEl>
                                        <p:attrNameLst>
                                          <p:attrName>style.visibility</p:attrName>
                                        </p:attrNameLst>
                                      </p:cBhvr>
                                      <p:to>
                                        <p:strVal val="visible"/>
                                      </p:to>
                                    </p:set>
                                    <p:animEffect transition="in" filter="fade">
                                      <p:cBhvr>
                                        <p:cTn id="47"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1D09E44C-160B-41EF-96E6-5B5067D54444}" vid="{05084B61-F16E-40F7-9B98-4A8B0F7C2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101</TotalTime>
  <Words>626</Words>
  <Application>Microsoft Office PowerPoint</Application>
  <PresentationFormat>On-screen Show (4:3)</PresentationFormat>
  <Paragraphs>115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Tuffy</vt:lpstr>
      <vt:lpstr>Twinkl</vt:lpstr>
      <vt:lpstr>Times New Roman</vt:lpstr>
      <vt:lpstr>Tuffy-TTF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Anderson</dc:creator>
  <cp:lastModifiedBy>Lorraine  Manning</cp:lastModifiedBy>
  <cp:revision>16</cp:revision>
  <dcterms:created xsi:type="dcterms:W3CDTF">2019-06-04T15:57:38Z</dcterms:created>
  <dcterms:modified xsi:type="dcterms:W3CDTF">2020-04-27T06:48:00Z</dcterms:modified>
</cp:coreProperties>
</file>