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9" d="100"/>
          <a:sy n="69" d="100"/>
        </p:scale>
        <p:origin x="564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4951-AAFC-476F-95DB-6AC4C4D6A7C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CE67-177D-47FC-951E-8044B44E0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8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4951-AAFC-476F-95DB-6AC4C4D6A7C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CE67-177D-47FC-951E-8044B44E0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168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4951-AAFC-476F-95DB-6AC4C4D6A7C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CE67-177D-47FC-951E-8044B44E0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350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4951-AAFC-476F-95DB-6AC4C4D6A7C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CE67-177D-47FC-951E-8044B44E0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281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4951-AAFC-476F-95DB-6AC4C4D6A7C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CE67-177D-47FC-951E-8044B44E0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682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4951-AAFC-476F-95DB-6AC4C4D6A7C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CE67-177D-47FC-951E-8044B44E0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34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4951-AAFC-476F-95DB-6AC4C4D6A7C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CE67-177D-47FC-951E-8044B44E0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56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4951-AAFC-476F-95DB-6AC4C4D6A7C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CE67-177D-47FC-951E-8044B44E0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561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4951-AAFC-476F-95DB-6AC4C4D6A7C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CE67-177D-47FC-951E-8044B44E0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05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4951-AAFC-476F-95DB-6AC4C4D6A7C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CE67-177D-47FC-951E-8044B44E0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4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4951-AAFC-476F-95DB-6AC4C4D6A7C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CE67-177D-47FC-951E-8044B44E0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33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54951-AAFC-476F-95DB-6AC4C4D6A7C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4CE67-177D-47FC-951E-8044B44E0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297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320173"/>
              </p:ext>
            </p:extLst>
          </p:nvPr>
        </p:nvGraphicFramePr>
        <p:xfrm>
          <a:off x="190498" y="895156"/>
          <a:ext cx="11811002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8047">
                  <a:extLst>
                    <a:ext uri="{9D8B030D-6E8A-4147-A177-3AD203B41FA5}">
                      <a16:colId xmlns:a16="http://schemas.microsoft.com/office/drawing/2014/main" val="1719401693"/>
                    </a:ext>
                  </a:extLst>
                </a:gridCol>
                <a:gridCol w="1706649">
                  <a:extLst>
                    <a:ext uri="{9D8B030D-6E8A-4147-A177-3AD203B41FA5}">
                      <a16:colId xmlns:a16="http://schemas.microsoft.com/office/drawing/2014/main" val="144948910"/>
                    </a:ext>
                  </a:extLst>
                </a:gridCol>
                <a:gridCol w="2032923">
                  <a:extLst>
                    <a:ext uri="{9D8B030D-6E8A-4147-A177-3AD203B41FA5}">
                      <a16:colId xmlns:a16="http://schemas.microsoft.com/office/drawing/2014/main" val="3338800608"/>
                    </a:ext>
                  </a:extLst>
                </a:gridCol>
                <a:gridCol w="1927938">
                  <a:extLst>
                    <a:ext uri="{9D8B030D-6E8A-4147-A177-3AD203B41FA5}">
                      <a16:colId xmlns:a16="http://schemas.microsoft.com/office/drawing/2014/main" val="2627044016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1436222689"/>
                    </a:ext>
                  </a:extLst>
                </a:gridCol>
                <a:gridCol w="1842039">
                  <a:extLst>
                    <a:ext uri="{9D8B030D-6E8A-4147-A177-3AD203B41FA5}">
                      <a16:colId xmlns:a16="http://schemas.microsoft.com/office/drawing/2014/main" val="1830242210"/>
                    </a:ext>
                  </a:extLst>
                </a:gridCol>
              </a:tblGrid>
              <a:tr h="48080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Rainbows</a:t>
                      </a:r>
                    </a:p>
                    <a:p>
                      <a:pPr algn="ctr"/>
                      <a:r>
                        <a:rPr lang="en-GB" sz="24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ch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Pyramids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ys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Spiradoodles</a:t>
                      </a:r>
                      <a:endParaRPr lang="en-GB" sz="2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tch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Bubbles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dis-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Vowels</a:t>
                      </a:r>
                    </a:p>
                    <a:p>
                      <a:pPr algn="ctr"/>
                      <a:r>
                        <a:rPr lang="en-GB" sz="24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gh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Flowers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Plurals 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118475"/>
                  </a:ext>
                </a:extLst>
              </a:tr>
              <a:tr h="4553787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chaos</a:t>
                      </a:r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character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chemist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choir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Christmas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chrome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chemistry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chemical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chord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chorus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chloroform 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chemotherapy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abbeys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birthdays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boys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chimneys</a:t>
                      </a:r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cowboys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days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donkeys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jerseys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jockeys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keys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moneys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monkeys </a:t>
                      </a:r>
                    </a:p>
                    <a:p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catch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hatch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latch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match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patch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watch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sketch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fetch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stretch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itch</a:t>
                      </a:r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pitch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kitchen </a:t>
                      </a:r>
                      <a:endParaRPr lang="en-GB" sz="2400" dirty="0" smtClean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disable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disagree</a:t>
                      </a:r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disarm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disclose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discover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disease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disgrace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dislike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disobey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disorder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disown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displease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high</a:t>
                      </a:r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bright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brighten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fight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flight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fright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light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might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night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right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slight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tonight </a:t>
                      </a:r>
                      <a:endParaRPr lang="en-GB" sz="2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clocks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cracks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crisps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drums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frogs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gifts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hands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jumps</a:t>
                      </a:r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planks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ponds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songs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spells </a:t>
                      </a:r>
                      <a:endParaRPr lang="en-GB" sz="2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71643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62744" y="219876"/>
            <a:ext cx="56665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Monday 23</a:t>
            </a:r>
            <a:r>
              <a:rPr lang="en-GB" sz="4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rd</a:t>
            </a:r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August 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53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991442"/>
              </p:ext>
            </p:extLst>
          </p:nvPr>
        </p:nvGraphicFramePr>
        <p:xfrm>
          <a:off x="190498" y="895156"/>
          <a:ext cx="11811002" cy="64008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090884">
                  <a:extLst>
                    <a:ext uri="{9D8B030D-6E8A-4147-A177-3AD203B41FA5}">
                      <a16:colId xmlns:a16="http://schemas.microsoft.com/office/drawing/2014/main" val="1719401693"/>
                    </a:ext>
                  </a:extLst>
                </a:gridCol>
                <a:gridCol w="2103812">
                  <a:extLst>
                    <a:ext uri="{9D8B030D-6E8A-4147-A177-3AD203B41FA5}">
                      <a16:colId xmlns:a16="http://schemas.microsoft.com/office/drawing/2014/main" val="144948910"/>
                    </a:ext>
                  </a:extLst>
                </a:gridCol>
                <a:gridCol w="2032923">
                  <a:extLst>
                    <a:ext uri="{9D8B030D-6E8A-4147-A177-3AD203B41FA5}">
                      <a16:colId xmlns:a16="http://schemas.microsoft.com/office/drawing/2014/main" val="3338800608"/>
                    </a:ext>
                  </a:extLst>
                </a:gridCol>
                <a:gridCol w="2042392">
                  <a:extLst>
                    <a:ext uri="{9D8B030D-6E8A-4147-A177-3AD203B41FA5}">
                      <a16:colId xmlns:a16="http://schemas.microsoft.com/office/drawing/2014/main" val="2627044016"/>
                    </a:ext>
                  </a:extLst>
                </a:gridCol>
                <a:gridCol w="1698952">
                  <a:extLst>
                    <a:ext uri="{9D8B030D-6E8A-4147-A177-3AD203B41FA5}">
                      <a16:colId xmlns:a16="http://schemas.microsoft.com/office/drawing/2014/main" val="1436222689"/>
                    </a:ext>
                  </a:extLst>
                </a:gridCol>
                <a:gridCol w="1842039">
                  <a:extLst>
                    <a:ext uri="{9D8B030D-6E8A-4147-A177-3AD203B41FA5}">
                      <a16:colId xmlns:a16="http://schemas.microsoft.com/office/drawing/2014/main" val="1830242210"/>
                    </a:ext>
                  </a:extLst>
                </a:gridCol>
              </a:tblGrid>
              <a:tr h="114266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Rainbows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o/-</a:t>
                      </a:r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iour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Pyramids</a:t>
                      </a:r>
                    </a:p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iest</a:t>
                      </a:r>
                      <a:endParaRPr lang="en-GB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Spiradoodles</a:t>
                      </a:r>
                      <a:endParaRPr lang="en-GB" sz="20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-c-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Bubbles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er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Vowels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ow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Flowers</a:t>
                      </a:r>
                    </a:p>
                    <a:p>
                      <a:pPr algn="ctr"/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ee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118475"/>
                  </a:ext>
                </a:extLst>
              </a:tr>
              <a:tr h="4658546"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operator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predictor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professor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radiator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razor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reflector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sailor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solicitor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tractor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visitor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behaviour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saviour 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hungriest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laziest loneliest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loveliest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luckiest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merriest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nastiest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noisiest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prettiest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rustiest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silliest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tidiest 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face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palace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place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race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space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surface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trace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dice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ice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nice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price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rice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baker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braver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closer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dancer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driver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larger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later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liner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maker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nicer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rider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ruder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bow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allow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brow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how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now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brown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clown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crown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down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town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crowd 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see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deed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feed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need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seed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weed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feel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heel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seem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been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seen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</a:t>
                      </a:r>
                      <a:r>
                        <a:rPr lang="en-GB" sz="2400" baseline="0" smtClean="0">
                          <a:latin typeface="Century Gothic" panose="020B0502020202020204" pitchFamily="34" charset="0"/>
                        </a:rPr>
                        <a:t>eep</a:t>
                      </a:r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1643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926915" y="125715"/>
            <a:ext cx="6338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Monday 1</a:t>
            </a:r>
            <a:r>
              <a:rPr lang="en-GB" sz="4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st</a:t>
            </a:r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November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4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241981"/>
              </p:ext>
            </p:extLst>
          </p:nvPr>
        </p:nvGraphicFramePr>
        <p:xfrm>
          <a:off x="190498" y="895156"/>
          <a:ext cx="11811002" cy="60350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238666">
                  <a:extLst>
                    <a:ext uri="{9D8B030D-6E8A-4147-A177-3AD203B41FA5}">
                      <a16:colId xmlns:a16="http://schemas.microsoft.com/office/drawing/2014/main" val="1719401693"/>
                    </a:ext>
                  </a:extLst>
                </a:gridCol>
                <a:gridCol w="1956030">
                  <a:extLst>
                    <a:ext uri="{9D8B030D-6E8A-4147-A177-3AD203B41FA5}">
                      <a16:colId xmlns:a16="http://schemas.microsoft.com/office/drawing/2014/main" val="144948910"/>
                    </a:ext>
                  </a:extLst>
                </a:gridCol>
                <a:gridCol w="2032923">
                  <a:extLst>
                    <a:ext uri="{9D8B030D-6E8A-4147-A177-3AD203B41FA5}">
                      <a16:colId xmlns:a16="http://schemas.microsoft.com/office/drawing/2014/main" val="3338800608"/>
                    </a:ext>
                  </a:extLst>
                </a:gridCol>
                <a:gridCol w="2042392">
                  <a:extLst>
                    <a:ext uri="{9D8B030D-6E8A-4147-A177-3AD203B41FA5}">
                      <a16:colId xmlns:a16="http://schemas.microsoft.com/office/drawing/2014/main" val="2627044016"/>
                    </a:ext>
                  </a:extLst>
                </a:gridCol>
                <a:gridCol w="1698952">
                  <a:extLst>
                    <a:ext uri="{9D8B030D-6E8A-4147-A177-3AD203B41FA5}">
                      <a16:colId xmlns:a16="http://schemas.microsoft.com/office/drawing/2014/main" val="1436222689"/>
                    </a:ext>
                  </a:extLst>
                </a:gridCol>
                <a:gridCol w="1842039">
                  <a:extLst>
                    <a:ext uri="{9D8B030D-6E8A-4147-A177-3AD203B41FA5}">
                      <a16:colId xmlns:a16="http://schemas.microsoft.com/office/drawing/2014/main" val="1830242210"/>
                    </a:ext>
                  </a:extLst>
                </a:gridCol>
              </a:tblGrid>
              <a:tr h="114266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Rainbows</a:t>
                      </a:r>
                    </a:p>
                    <a:p>
                      <a:pPr algn="ctr"/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ure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Pyramids</a:t>
                      </a:r>
                    </a:p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Drop e/-</a:t>
                      </a:r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ing</a:t>
                      </a:r>
                      <a:endParaRPr lang="en-GB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Spiradoodles</a:t>
                      </a:r>
                      <a:endParaRPr lang="en-GB" sz="20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g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Bubbles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est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Vowels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aw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Flowers</a:t>
                      </a:r>
                    </a:p>
                    <a:p>
                      <a:pPr algn="ctr"/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ee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118475"/>
                  </a:ext>
                </a:extLst>
              </a:tr>
              <a:tr h="4658546"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adventure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capture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creature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figure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furniture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future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manufacture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mixture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nature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picture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puncture 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signature 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bouncing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calculating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celebrating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competing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composing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damaging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dancing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deciding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decreasing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exploring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imagining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including 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giant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ginger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giraffe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general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genius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gentle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geometry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gesture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gymnasium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gypsy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damage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danger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brightest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fastest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kindest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neatest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slowest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strongest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weakest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wildest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bravest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closest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largest rudest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claw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draw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flaw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in-law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jaw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law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outlaw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paw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raw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saw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straw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yawn 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free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three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tree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bleed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speed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cheek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steel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between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green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queen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sheep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sheet 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1643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926915" y="125715"/>
            <a:ext cx="6338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Monday 8</a:t>
            </a:r>
            <a:r>
              <a:rPr lang="en-GB" sz="4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</a:t>
            </a:r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November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70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253378"/>
              </p:ext>
            </p:extLst>
          </p:nvPr>
        </p:nvGraphicFramePr>
        <p:xfrm>
          <a:off x="190498" y="895156"/>
          <a:ext cx="11811002" cy="60350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238666">
                  <a:extLst>
                    <a:ext uri="{9D8B030D-6E8A-4147-A177-3AD203B41FA5}">
                      <a16:colId xmlns:a16="http://schemas.microsoft.com/office/drawing/2014/main" val="1719401693"/>
                    </a:ext>
                  </a:extLst>
                </a:gridCol>
                <a:gridCol w="1956030">
                  <a:extLst>
                    <a:ext uri="{9D8B030D-6E8A-4147-A177-3AD203B41FA5}">
                      <a16:colId xmlns:a16="http://schemas.microsoft.com/office/drawing/2014/main" val="144948910"/>
                    </a:ext>
                  </a:extLst>
                </a:gridCol>
                <a:gridCol w="2032923">
                  <a:extLst>
                    <a:ext uri="{9D8B030D-6E8A-4147-A177-3AD203B41FA5}">
                      <a16:colId xmlns:a16="http://schemas.microsoft.com/office/drawing/2014/main" val="3338800608"/>
                    </a:ext>
                  </a:extLst>
                </a:gridCol>
                <a:gridCol w="2042392">
                  <a:extLst>
                    <a:ext uri="{9D8B030D-6E8A-4147-A177-3AD203B41FA5}">
                      <a16:colId xmlns:a16="http://schemas.microsoft.com/office/drawing/2014/main" val="2627044016"/>
                    </a:ext>
                  </a:extLst>
                </a:gridCol>
                <a:gridCol w="1698952">
                  <a:extLst>
                    <a:ext uri="{9D8B030D-6E8A-4147-A177-3AD203B41FA5}">
                      <a16:colId xmlns:a16="http://schemas.microsoft.com/office/drawing/2014/main" val="1436222689"/>
                    </a:ext>
                  </a:extLst>
                </a:gridCol>
                <a:gridCol w="1842039">
                  <a:extLst>
                    <a:ext uri="{9D8B030D-6E8A-4147-A177-3AD203B41FA5}">
                      <a16:colId xmlns:a16="http://schemas.microsoft.com/office/drawing/2014/main" val="1830242210"/>
                    </a:ext>
                  </a:extLst>
                </a:gridCol>
              </a:tblGrid>
              <a:tr h="114266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Rainbows</a:t>
                      </a:r>
                      <a:endParaRPr lang="en-GB" sz="2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tion</a:t>
                      </a:r>
                      <a:endParaRPr lang="en-GB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Pyramids</a:t>
                      </a:r>
                    </a:p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Drop e/-</a:t>
                      </a:r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ing</a:t>
                      </a:r>
                      <a:endParaRPr lang="en-GB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Spiradoodles</a:t>
                      </a:r>
                      <a:endParaRPr lang="en-GB" sz="20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g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Bubbles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s/</a:t>
                      </a:r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es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Vowels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ew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Flowers</a:t>
                      </a:r>
                    </a:p>
                    <a:p>
                      <a:pPr algn="ctr"/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oo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118475"/>
                  </a:ext>
                </a:extLst>
              </a:tr>
              <a:tr h="4658546"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action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addition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addiction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ambition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attention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competition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condition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devotion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education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fiction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fraction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information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increasing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measuring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pausing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preserving 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puncturing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traipsing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whistling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wrestling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wriggling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writing 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angel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digest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emergency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energy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engineer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imagine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intelligent legend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magic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register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stranger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tragic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addresses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angles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bubbles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churches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diseases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farmers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flowers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horses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houses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markets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nights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nurses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blew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crew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drew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flew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grew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renew screw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threw 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too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food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mood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roof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cool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fool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pool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room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broom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spoon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moon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shoot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1643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53347" y="125715"/>
            <a:ext cx="70853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Monday 15</a:t>
            </a:r>
            <a:r>
              <a:rPr lang="en-GB" sz="4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</a:t>
            </a:r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November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89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253378"/>
              </p:ext>
            </p:extLst>
          </p:nvPr>
        </p:nvGraphicFramePr>
        <p:xfrm>
          <a:off x="190498" y="895156"/>
          <a:ext cx="11811002" cy="60350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238666">
                  <a:extLst>
                    <a:ext uri="{9D8B030D-6E8A-4147-A177-3AD203B41FA5}">
                      <a16:colId xmlns:a16="http://schemas.microsoft.com/office/drawing/2014/main" val="1719401693"/>
                    </a:ext>
                  </a:extLst>
                </a:gridCol>
                <a:gridCol w="1956030">
                  <a:extLst>
                    <a:ext uri="{9D8B030D-6E8A-4147-A177-3AD203B41FA5}">
                      <a16:colId xmlns:a16="http://schemas.microsoft.com/office/drawing/2014/main" val="144948910"/>
                    </a:ext>
                  </a:extLst>
                </a:gridCol>
                <a:gridCol w="2032923">
                  <a:extLst>
                    <a:ext uri="{9D8B030D-6E8A-4147-A177-3AD203B41FA5}">
                      <a16:colId xmlns:a16="http://schemas.microsoft.com/office/drawing/2014/main" val="3338800608"/>
                    </a:ext>
                  </a:extLst>
                </a:gridCol>
                <a:gridCol w="2042392">
                  <a:extLst>
                    <a:ext uri="{9D8B030D-6E8A-4147-A177-3AD203B41FA5}">
                      <a16:colId xmlns:a16="http://schemas.microsoft.com/office/drawing/2014/main" val="2627044016"/>
                    </a:ext>
                  </a:extLst>
                </a:gridCol>
                <a:gridCol w="1698952">
                  <a:extLst>
                    <a:ext uri="{9D8B030D-6E8A-4147-A177-3AD203B41FA5}">
                      <a16:colId xmlns:a16="http://schemas.microsoft.com/office/drawing/2014/main" val="1436222689"/>
                    </a:ext>
                  </a:extLst>
                </a:gridCol>
                <a:gridCol w="1842039">
                  <a:extLst>
                    <a:ext uri="{9D8B030D-6E8A-4147-A177-3AD203B41FA5}">
                      <a16:colId xmlns:a16="http://schemas.microsoft.com/office/drawing/2014/main" val="1830242210"/>
                    </a:ext>
                  </a:extLst>
                </a:gridCol>
              </a:tblGrid>
              <a:tr h="114266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Rainbows</a:t>
                      </a:r>
                      <a:endParaRPr lang="en-GB" sz="2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tion</a:t>
                      </a:r>
                      <a:endParaRPr lang="en-GB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Pyramids</a:t>
                      </a:r>
                    </a:p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Drop e/-</a:t>
                      </a:r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ing</a:t>
                      </a:r>
                      <a:endParaRPr lang="en-GB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Spiradoodles</a:t>
                      </a:r>
                      <a:endParaRPr lang="en-GB" sz="20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g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Bubbles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s/</a:t>
                      </a:r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es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Vowels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ew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Flowers</a:t>
                      </a:r>
                    </a:p>
                    <a:p>
                      <a:pPr algn="ctr"/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oo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118475"/>
                  </a:ext>
                </a:extLst>
              </a:tr>
              <a:tr h="4658546"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action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addition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addiction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ambition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attention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competition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condition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devotion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education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fiction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fraction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information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increasing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measuring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pausing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preserving 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puncturing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traipsing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whistling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wrestling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wriggling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writing 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angel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digest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emergency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energy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engineer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imagine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intelligent legend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magic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register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stranger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tragic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addresses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angles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bubbles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churches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diseases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farmers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flowers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horses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houses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markets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nights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nurses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blew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crew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drew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flew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grew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renew screw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threw 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too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food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mood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roof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cool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fool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pool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room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broom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spoon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moon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shoot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1643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53347" y="125715"/>
            <a:ext cx="70853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Monday 22</a:t>
            </a:r>
            <a:r>
              <a:rPr lang="en-GB" sz="4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nd</a:t>
            </a:r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November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66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740119"/>
              </p:ext>
            </p:extLst>
          </p:nvPr>
        </p:nvGraphicFramePr>
        <p:xfrm>
          <a:off x="190498" y="895156"/>
          <a:ext cx="11811002" cy="60350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238666">
                  <a:extLst>
                    <a:ext uri="{9D8B030D-6E8A-4147-A177-3AD203B41FA5}">
                      <a16:colId xmlns:a16="http://schemas.microsoft.com/office/drawing/2014/main" val="1719401693"/>
                    </a:ext>
                  </a:extLst>
                </a:gridCol>
                <a:gridCol w="1956030">
                  <a:extLst>
                    <a:ext uri="{9D8B030D-6E8A-4147-A177-3AD203B41FA5}">
                      <a16:colId xmlns:a16="http://schemas.microsoft.com/office/drawing/2014/main" val="144948910"/>
                    </a:ext>
                  </a:extLst>
                </a:gridCol>
                <a:gridCol w="2274224">
                  <a:extLst>
                    <a:ext uri="{9D8B030D-6E8A-4147-A177-3AD203B41FA5}">
                      <a16:colId xmlns:a16="http://schemas.microsoft.com/office/drawing/2014/main" val="3338800608"/>
                    </a:ext>
                  </a:extLst>
                </a:gridCol>
                <a:gridCol w="1948873">
                  <a:extLst>
                    <a:ext uri="{9D8B030D-6E8A-4147-A177-3AD203B41FA5}">
                      <a16:colId xmlns:a16="http://schemas.microsoft.com/office/drawing/2014/main" val="2627044016"/>
                    </a:ext>
                  </a:extLst>
                </a:gridCol>
                <a:gridCol w="1551170">
                  <a:extLst>
                    <a:ext uri="{9D8B030D-6E8A-4147-A177-3AD203B41FA5}">
                      <a16:colId xmlns:a16="http://schemas.microsoft.com/office/drawing/2014/main" val="1436222689"/>
                    </a:ext>
                  </a:extLst>
                </a:gridCol>
                <a:gridCol w="1842039">
                  <a:extLst>
                    <a:ext uri="{9D8B030D-6E8A-4147-A177-3AD203B41FA5}">
                      <a16:colId xmlns:a16="http://schemas.microsoft.com/office/drawing/2014/main" val="1830242210"/>
                    </a:ext>
                  </a:extLst>
                </a:gridCol>
              </a:tblGrid>
              <a:tr h="114266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Rainbows</a:t>
                      </a:r>
                      <a:endParaRPr lang="en-GB" sz="2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tion</a:t>
                      </a:r>
                      <a:endParaRPr lang="en-GB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Pyramids</a:t>
                      </a:r>
                    </a:p>
                    <a:p>
                      <a:pPr algn="ctr"/>
                      <a:endParaRPr lang="en-GB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Spiradoodles</a:t>
                      </a:r>
                      <a:endParaRPr lang="en-GB" sz="20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oi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Bubbles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ing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Vowels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er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Flowers</a:t>
                      </a:r>
                    </a:p>
                    <a:p>
                      <a:pPr algn="ctr"/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oo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118475"/>
                  </a:ext>
                </a:extLst>
              </a:tr>
              <a:tr h="4658546"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affection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caution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celebration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circulation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composition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conservation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conversation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description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direction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examination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exhibition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indigestion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beginning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chatting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clapping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cutting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digging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dragging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dropping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flapping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getting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grabbing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hopping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hugging 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choice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voice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rejoice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android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avoid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spoil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toilet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ointment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point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appointment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disappoint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noise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burning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counting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discovering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disturbing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drawing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filtering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gleaming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hurting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parking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returning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starting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watering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her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after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paper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water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herb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verb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term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stern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verse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under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over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never 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good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stood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wood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book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brook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cook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hook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look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shook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took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foot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</a:t>
                      </a:r>
                      <a:r>
                        <a:rPr lang="en-GB" sz="2400" baseline="0" smtClean="0">
                          <a:latin typeface="Century Gothic" panose="020B0502020202020204" pitchFamily="34" charset="0"/>
                        </a:rPr>
                        <a:t>oot </a:t>
                      </a:r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1643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53347" y="125715"/>
            <a:ext cx="70853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Monday 29</a:t>
            </a:r>
            <a:r>
              <a:rPr lang="en-GB" sz="4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</a:t>
            </a:r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November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6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121901"/>
              </p:ext>
            </p:extLst>
          </p:nvPr>
        </p:nvGraphicFramePr>
        <p:xfrm>
          <a:off x="190498" y="895156"/>
          <a:ext cx="11811002" cy="64008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238666">
                  <a:extLst>
                    <a:ext uri="{9D8B030D-6E8A-4147-A177-3AD203B41FA5}">
                      <a16:colId xmlns:a16="http://schemas.microsoft.com/office/drawing/2014/main" val="1719401693"/>
                    </a:ext>
                  </a:extLst>
                </a:gridCol>
                <a:gridCol w="1956030">
                  <a:extLst>
                    <a:ext uri="{9D8B030D-6E8A-4147-A177-3AD203B41FA5}">
                      <a16:colId xmlns:a16="http://schemas.microsoft.com/office/drawing/2014/main" val="144948910"/>
                    </a:ext>
                  </a:extLst>
                </a:gridCol>
                <a:gridCol w="2080261">
                  <a:extLst>
                    <a:ext uri="{9D8B030D-6E8A-4147-A177-3AD203B41FA5}">
                      <a16:colId xmlns:a16="http://schemas.microsoft.com/office/drawing/2014/main" val="3338800608"/>
                    </a:ext>
                  </a:extLst>
                </a:gridCol>
                <a:gridCol w="2004290">
                  <a:extLst>
                    <a:ext uri="{9D8B030D-6E8A-4147-A177-3AD203B41FA5}">
                      <a16:colId xmlns:a16="http://schemas.microsoft.com/office/drawing/2014/main" val="2627044016"/>
                    </a:ext>
                  </a:extLst>
                </a:gridCol>
                <a:gridCol w="1689716">
                  <a:extLst>
                    <a:ext uri="{9D8B030D-6E8A-4147-A177-3AD203B41FA5}">
                      <a16:colId xmlns:a16="http://schemas.microsoft.com/office/drawing/2014/main" val="1436222689"/>
                    </a:ext>
                  </a:extLst>
                </a:gridCol>
                <a:gridCol w="1842039">
                  <a:extLst>
                    <a:ext uri="{9D8B030D-6E8A-4147-A177-3AD203B41FA5}">
                      <a16:colId xmlns:a16="http://schemas.microsoft.com/office/drawing/2014/main" val="1830242210"/>
                    </a:ext>
                  </a:extLst>
                </a:gridCol>
              </a:tblGrid>
              <a:tr h="114266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Diamonds</a:t>
                      </a:r>
                      <a:endParaRPr lang="en-GB" sz="2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-aw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ew</a:t>
                      </a:r>
                      <a:endParaRPr lang="en-GB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Pearls</a:t>
                      </a:r>
                      <a:endParaRPr lang="en-GB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er</a:t>
                      </a:r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/-</a:t>
                      </a:r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est</a:t>
                      </a:r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/-P*s</a:t>
                      </a:r>
                    </a:p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Rubies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-a-e/-</a:t>
                      </a:r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</a:t>
                      </a:r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-e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Sapphires</a:t>
                      </a:r>
                    </a:p>
                    <a:p>
                      <a:pPr algn="ctr"/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sn</a:t>
                      </a:r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/</a:t>
                      </a:r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sp</a:t>
                      </a:r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118475"/>
                  </a:ext>
                </a:extLst>
              </a:tr>
              <a:tr h="4658546"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yawn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awkward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awful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blew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chew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crew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dew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drew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few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flew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grew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Jew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wider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wiser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coldest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longest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oldest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richest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smallest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sweetest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bravest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safest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boats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books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fare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share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square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stare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tide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wide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bike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hike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like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time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fine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snag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snip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snap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snug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spam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span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spat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spell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spill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spin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spit</a:t>
                      </a:r>
                    </a:p>
                    <a:p>
                      <a:r>
                        <a:rPr lang="en-GB" sz="2400" baseline="0" smtClean="0">
                          <a:latin typeface="Century Gothic" panose="020B0502020202020204" pitchFamily="34" charset="0"/>
                        </a:rPr>
                        <a:t>spot</a:t>
                      </a:r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1643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53347" y="125715"/>
            <a:ext cx="77803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Monday 17</a:t>
            </a:r>
            <a:r>
              <a:rPr lang="en-GB" sz="4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</a:t>
            </a:r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January 2022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76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721770"/>
              </p:ext>
            </p:extLst>
          </p:nvPr>
        </p:nvGraphicFramePr>
        <p:xfrm>
          <a:off x="190498" y="895156"/>
          <a:ext cx="11811002" cy="598898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488047">
                  <a:extLst>
                    <a:ext uri="{9D8B030D-6E8A-4147-A177-3AD203B41FA5}">
                      <a16:colId xmlns:a16="http://schemas.microsoft.com/office/drawing/2014/main" val="1719401693"/>
                    </a:ext>
                  </a:extLst>
                </a:gridCol>
                <a:gridCol w="1706649">
                  <a:extLst>
                    <a:ext uri="{9D8B030D-6E8A-4147-A177-3AD203B41FA5}">
                      <a16:colId xmlns:a16="http://schemas.microsoft.com/office/drawing/2014/main" val="144948910"/>
                    </a:ext>
                  </a:extLst>
                </a:gridCol>
                <a:gridCol w="2032923">
                  <a:extLst>
                    <a:ext uri="{9D8B030D-6E8A-4147-A177-3AD203B41FA5}">
                      <a16:colId xmlns:a16="http://schemas.microsoft.com/office/drawing/2014/main" val="3338800608"/>
                    </a:ext>
                  </a:extLst>
                </a:gridCol>
                <a:gridCol w="1927938">
                  <a:extLst>
                    <a:ext uri="{9D8B030D-6E8A-4147-A177-3AD203B41FA5}">
                      <a16:colId xmlns:a16="http://schemas.microsoft.com/office/drawing/2014/main" val="2627044016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1436222689"/>
                    </a:ext>
                  </a:extLst>
                </a:gridCol>
                <a:gridCol w="1842039">
                  <a:extLst>
                    <a:ext uri="{9D8B030D-6E8A-4147-A177-3AD203B41FA5}">
                      <a16:colId xmlns:a16="http://schemas.microsoft.com/office/drawing/2014/main" val="1830242210"/>
                    </a:ext>
                  </a:extLst>
                </a:gridCol>
              </a:tblGrid>
              <a:tr h="114266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Rainbows</a:t>
                      </a:r>
                    </a:p>
                    <a:p>
                      <a:pPr algn="ctr"/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ch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Pyramids</a:t>
                      </a:r>
                    </a:p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</a:t>
                      </a:r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ies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Spiradoodles</a:t>
                      </a:r>
                      <a:endParaRPr lang="en-GB" sz="20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wh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Bubbles</a:t>
                      </a:r>
                    </a:p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un-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Vowels</a:t>
                      </a:r>
                    </a:p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s-r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Flowers</a:t>
                      </a:r>
                    </a:p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</a:t>
                      </a:r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ing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118475"/>
                  </a:ext>
                </a:extLst>
              </a:tr>
              <a:tr h="4658546">
                <a:tc>
                  <a:txBody>
                    <a:bodyPr/>
                    <a:lstStyle/>
                    <a:p>
                      <a:r>
                        <a:rPr lang="en-GB" sz="2400" baseline="0" dirty="0" smtClean="0"/>
                        <a:t>chromosomes </a:t>
                      </a:r>
                    </a:p>
                    <a:p>
                      <a:r>
                        <a:rPr lang="en-GB" sz="2400" baseline="0" dirty="0" smtClean="0"/>
                        <a:t>chronic </a:t>
                      </a:r>
                    </a:p>
                    <a:p>
                      <a:r>
                        <a:rPr lang="en-GB" sz="2400" baseline="0" dirty="0" smtClean="0"/>
                        <a:t>ache </a:t>
                      </a:r>
                    </a:p>
                    <a:p>
                      <a:r>
                        <a:rPr lang="en-GB" sz="2400" baseline="0" dirty="0" smtClean="0"/>
                        <a:t>anchor </a:t>
                      </a:r>
                    </a:p>
                    <a:p>
                      <a:r>
                        <a:rPr lang="en-GB" sz="2400" baseline="0" dirty="0" smtClean="0"/>
                        <a:t>architect </a:t>
                      </a:r>
                    </a:p>
                    <a:p>
                      <a:r>
                        <a:rPr lang="en-GB" sz="2400" baseline="0" dirty="0" smtClean="0"/>
                        <a:t>echo </a:t>
                      </a:r>
                    </a:p>
                    <a:p>
                      <a:r>
                        <a:rPr lang="en-GB" sz="2400" baseline="0" dirty="0" smtClean="0"/>
                        <a:t>mechanic </a:t>
                      </a:r>
                    </a:p>
                    <a:p>
                      <a:r>
                        <a:rPr lang="en-GB" sz="2400" baseline="0" dirty="0" smtClean="0"/>
                        <a:t>orchestra </a:t>
                      </a:r>
                    </a:p>
                    <a:p>
                      <a:r>
                        <a:rPr lang="en-GB" sz="2400" baseline="0" dirty="0" smtClean="0"/>
                        <a:t>scheme </a:t>
                      </a:r>
                    </a:p>
                    <a:p>
                      <a:r>
                        <a:rPr lang="en-GB" sz="2400" baseline="0" dirty="0" smtClean="0"/>
                        <a:t>school </a:t>
                      </a:r>
                    </a:p>
                    <a:p>
                      <a:r>
                        <a:rPr lang="en-GB" sz="2400" baseline="0" dirty="0" smtClean="0"/>
                        <a:t>stomach </a:t>
                      </a:r>
                    </a:p>
                    <a:p>
                      <a:r>
                        <a:rPr lang="en-GB" sz="2400" baseline="0" dirty="0" smtClean="0"/>
                        <a:t>technology </a:t>
                      </a:r>
                    </a:p>
                    <a:p>
                      <a:r>
                        <a:rPr lang="en-GB" sz="2400" baseline="0" dirty="0" smtClean="0"/>
                        <a:t> </a:t>
                      </a:r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armie</a:t>
                      </a:r>
                      <a:r>
                        <a:rPr lang="en-GB" sz="2400" baseline="0" dirty="0" smtClean="0"/>
                        <a:t>s</a:t>
                      </a:r>
                    </a:p>
                    <a:p>
                      <a:r>
                        <a:rPr lang="en-GB" sz="2400" baseline="0" dirty="0" smtClean="0"/>
                        <a:t>babies </a:t>
                      </a:r>
                    </a:p>
                    <a:p>
                      <a:r>
                        <a:rPr lang="en-GB" sz="2400" baseline="0" dirty="0" smtClean="0"/>
                        <a:t>berries </a:t>
                      </a:r>
                    </a:p>
                    <a:p>
                      <a:r>
                        <a:rPr lang="en-GB" sz="2400" baseline="0" dirty="0" smtClean="0"/>
                        <a:t>buggies </a:t>
                      </a:r>
                    </a:p>
                    <a:p>
                      <a:r>
                        <a:rPr lang="en-GB" sz="2400" baseline="0" dirty="0" smtClean="0"/>
                        <a:t>centuries </a:t>
                      </a:r>
                    </a:p>
                    <a:p>
                      <a:r>
                        <a:rPr lang="en-GB" sz="2400" baseline="0" dirty="0" smtClean="0"/>
                        <a:t>cities </a:t>
                      </a:r>
                    </a:p>
                    <a:p>
                      <a:r>
                        <a:rPr lang="en-GB" sz="2400" baseline="0" dirty="0" smtClean="0"/>
                        <a:t>countries </a:t>
                      </a:r>
                    </a:p>
                    <a:p>
                      <a:r>
                        <a:rPr lang="en-GB" sz="2400" baseline="0" dirty="0" smtClean="0"/>
                        <a:t>diaries </a:t>
                      </a:r>
                    </a:p>
                    <a:p>
                      <a:r>
                        <a:rPr lang="en-GB" sz="2400" baseline="0" dirty="0" smtClean="0"/>
                        <a:t>enemies </a:t>
                      </a:r>
                    </a:p>
                    <a:p>
                      <a:r>
                        <a:rPr lang="en-GB" sz="2400" baseline="0" dirty="0" smtClean="0"/>
                        <a:t>factories </a:t>
                      </a:r>
                    </a:p>
                    <a:p>
                      <a:r>
                        <a:rPr lang="en-GB" sz="2400" baseline="0" dirty="0" smtClean="0"/>
                        <a:t>fairies </a:t>
                      </a:r>
                    </a:p>
                    <a:p>
                      <a:r>
                        <a:rPr lang="en-GB" sz="2400" baseline="0" dirty="0" smtClean="0"/>
                        <a:t>families </a:t>
                      </a:r>
                    </a:p>
                    <a:p>
                      <a:endParaRPr lang="en-GB" sz="2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whale </a:t>
                      </a:r>
                    </a:p>
                    <a:p>
                      <a:r>
                        <a:rPr lang="en-GB" sz="2400" dirty="0" smtClean="0"/>
                        <a:t>what </a:t>
                      </a:r>
                    </a:p>
                    <a:p>
                      <a:r>
                        <a:rPr lang="en-GB" sz="2400" dirty="0" smtClean="0"/>
                        <a:t>wheat </a:t>
                      </a:r>
                    </a:p>
                    <a:p>
                      <a:r>
                        <a:rPr lang="en-GB" sz="2400" dirty="0" smtClean="0"/>
                        <a:t>whe</a:t>
                      </a:r>
                      <a:r>
                        <a:rPr lang="en-GB" sz="2400" baseline="0" dirty="0" smtClean="0"/>
                        <a:t>n </a:t>
                      </a:r>
                    </a:p>
                    <a:p>
                      <a:r>
                        <a:rPr lang="en-GB" sz="2400" baseline="0" dirty="0" smtClean="0"/>
                        <a:t>where </a:t>
                      </a:r>
                    </a:p>
                    <a:p>
                      <a:r>
                        <a:rPr lang="en-GB" sz="2400" baseline="0" dirty="0" smtClean="0"/>
                        <a:t>whether </a:t>
                      </a:r>
                    </a:p>
                    <a:p>
                      <a:r>
                        <a:rPr lang="en-GB" sz="2400" baseline="0" dirty="0" smtClean="0"/>
                        <a:t>which </a:t>
                      </a:r>
                    </a:p>
                    <a:p>
                      <a:r>
                        <a:rPr lang="en-GB" sz="2400" baseline="0" dirty="0" smtClean="0"/>
                        <a:t>while </a:t>
                      </a:r>
                    </a:p>
                    <a:p>
                      <a:r>
                        <a:rPr lang="en-GB" sz="2400" baseline="0" dirty="0" smtClean="0"/>
                        <a:t>whine </a:t>
                      </a:r>
                    </a:p>
                    <a:p>
                      <a:r>
                        <a:rPr lang="en-GB" sz="2400" baseline="0" dirty="0" smtClean="0"/>
                        <a:t>whisker </a:t>
                      </a:r>
                    </a:p>
                    <a:p>
                      <a:r>
                        <a:rPr lang="en-GB" sz="2400" baseline="0" dirty="0" smtClean="0"/>
                        <a:t>whisper </a:t>
                      </a:r>
                    </a:p>
                    <a:p>
                      <a:r>
                        <a:rPr lang="en-GB" sz="2400" baseline="0" dirty="0" smtClean="0"/>
                        <a:t>whistle </a:t>
                      </a:r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unable </a:t>
                      </a:r>
                    </a:p>
                    <a:p>
                      <a:r>
                        <a:rPr lang="en-GB" sz="2400" baseline="0" dirty="0" smtClean="0"/>
                        <a:t>unbeaten unblock </a:t>
                      </a:r>
                    </a:p>
                    <a:p>
                      <a:r>
                        <a:rPr lang="en-GB" sz="2400" baseline="0" dirty="0" smtClean="0"/>
                        <a:t>uncover </a:t>
                      </a:r>
                    </a:p>
                    <a:p>
                      <a:r>
                        <a:rPr lang="en-GB" sz="2400" baseline="0" dirty="0" smtClean="0"/>
                        <a:t>uncut </a:t>
                      </a:r>
                    </a:p>
                    <a:p>
                      <a:r>
                        <a:rPr lang="en-GB" sz="2400" baseline="0" dirty="0" smtClean="0"/>
                        <a:t>undo </a:t>
                      </a:r>
                    </a:p>
                    <a:p>
                      <a:r>
                        <a:rPr lang="en-GB" sz="2400" baseline="0" dirty="0" smtClean="0"/>
                        <a:t>unfair </a:t>
                      </a:r>
                    </a:p>
                    <a:p>
                      <a:r>
                        <a:rPr lang="en-GB" sz="2400" baseline="0" dirty="0" smtClean="0"/>
                        <a:t>unfit </a:t>
                      </a:r>
                    </a:p>
                    <a:p>
                      <a:r>
                        <a:rPr lang="en-GB" sz="2400" baseline="0" dirty="0" smtClean="0"/>
                        <a:t>unfold </a:t>
                      </a:r>
                    </a:p>
                    <a:p>
                      <a:r>
                        <a:rPr lang="en-GB" sz="2400" baseline="0" dirty="0" smtClean="0"/>
                        <a:t>unhappy </a:t>
                      </a:r>
                    </a:p>
                    <a:p>
                      <a:r>
                        <a:rPr lang="en-GB" sz="2400" baseline="0" dirty="0" smtClean="0"/>
                        <a:t>unkind </a:t>
                      </a:r>
                    </a:p>
                    <a:p>
                      <a:r>
                        <a:rPr lang="en-GB" sz="2400" baseline="0" dirty="0" smtClean="0"/>
                        <a:t>unload </a:t>
                      </a:r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scrap</a:t>
                      </a:r>
                      <a:r>
                        <a:rPr lang="en-GB" sz="2400" baseline="0" dirty="0" smtClean="0"/>
                        <a:t> </a:t>
                      </a:r>
                    </a:p>
                    <a:p>
                      <a:r>
                        <a:rPr lang="en-GB" sz="2400" baseline="0" dirty="0" smtClean="0"/>
                        <a:t>scrape </a:t>
                      </a:r>
                    </a:p>
                    <a:p>
                      <a:r>
                        <a:rPr lang="en-GB" sz="2400" baseline="0" dirty="0" smtClean="0"/>
                        <a:t>shrimp </a:t>
                      </a:r>
                    </a:p>
                    <a:p>
                      <a:r>
                        <a:rPr lang="en-GB" sz="2400" baseline="0" dirty="0" smtClean="0"/>
                        <a:t>shrink </a:t>
                      </a:r>
                    </a:p>
                    <a:p>
                      <a:r>
                        <a:rPr lang="en-GB" sz="2400" baseline="0" dirty="0" smtClean="0"/>
                        <a:t>shrug </a:t>
                      </a:r>
                    </a:p>
                    <a:p>
                      <a:r>
                        <a:rPr lang="en-GB" sz="2400" baseline="0" dirty="0" smtClean="0"/>
                        <a:t>shred </a:t>
                      </a:r>
                    </a:p>
                    <a:p>
                      <a:r>
                        <a:rPr lang="en-GB" sz="2400" baseline="0" dirty="0" smtClean="0"/>
                        <a:t>splash </a:t>
                      </a:r>
                    </a:p>
                    <a:p>
                      <a:r>
                        <a:rPr lang="en-GB" sz="2400" baseline="0" dirty="0" smtClean="0"/>
                        <a:t>spring </a:t>
                      </a:r>
                    </a:p>
                    <a:p>
                      <a:r>
                        <a:rPr lang="en-GB" sz="2400" baseline="0" dirty="0" smtClean="0"/>
                        <a:t>straight </a:t>
                      </a:r>
                    </a:p>
                    <a:p>
                      <a:r>
                        <a:rPr lang="en-GB" sz="2400" baseline="0" dirty="0" smtClean="0"/>
                        <a:t>stream </a:t>
                      </a:r>
                    </a:p>
                    <a:p>
                      <a:r>
                        <a:rPr lang="en-GB" sz="2400" baseline="0" dirty="0" smtClean="0"/>
                        <a:t>string </a:t>
                      </a:r>
                    </a:p>
                    <a:p>
                      <a:r>
                        <a:rPr lang="en-GB" sz="2400" baseline="0" dirty="0" smtClean="0"/>
                        <a:t>strip </a:t>
                      </a:r>
                      <a:endParaRPr lang="en-GB" sz="2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calling</a:t>
                      </a:r>
                    </a:p>
                    <a:p>
                      <a:r>
                        <a:rPr lang="en-GB" sz="2400" dirty="0" smtClean="0"/>
                        <a:t>camping </a:t>
                      </a:r>
                    </a:p>
                    <a:p>
                      <a:r>
                        <a:rPr lang="en-GB" sz="2400" dirty="0" smtClean="0"/>
                        <a:t>crossing </a:t>
                      </a:r>
                    </a:p>
                    <a:p>
                      <a:r>
                        <a:rPr lang="en-GB" sz="2400" dirty="0" smtClean="0"/>
                        <a:t>dressing </a:t>
                      </a:r>
                    </a:p>
                    <a:p>
                      <a:r>
                        <a:rPr lang="en-GB" sz="2400" dirty="0" smtClean="0"/>
                        <a:t>filling</a:t>
                      </a:r>
                      <a:r>
                        <a:rPr lang="en-GB" sz="2400" baseline="0" dirty="0" smtClean="0"/>
                        <a:t> </a:t>
                      </a:r>
                    </a:p>
                    <a:p>
                      <a:r>
                        <a:rPr lang="en-GB" sz="2400" baseline="0" dirty="0" smtClean="0"/>
                        <a:t>helping </a:t>
                      </a:r>
                    </a:p>
                    <a:p>
                      <a:r>
                        <a:rPr lang="en-GB" sz="2400" baseline="0" dirty="0" smtClean="0"/>
                        <a:t>jumping </a:t>
                      </a:r>
                    </a:p>
                    <a:p>
                      <a:r>
                        <a:rPr lang="en-GB" sz="2400" baseline="0" dirty="0" smtClean="0"/>
                        <a:t>kicking</a:t>
                      </a:r>
                    </a:p>
                    <a:p>
                      <a:r>
                        <a:rPr lang="en-GB" sz="2400" baseline="0" dirty="0" smtClean="0"/>
                        <a:t>kissing </a:t>
                      </a:r>
                    </a:p>
                    <a:p>
                      <a:r>
                        <a:rPr lang="en-GB" sz="2400" baseline="0" dirty="0" smtClean="0"/>
                        <a:t>nesting </a:t>
                      </a:r>
                    </a:p>
                    <a:p>
                      <a:r>
                        <a:rPr lang="en-GB" sz="2400" baseline="0" dirty="0" smtClean="0"/>
                        <a:t>packing </a:t>
                      </a:r>
                    </a:p>
                    <a:p>
                      <a:r>
                        <a:rPr lang="en-GB" sz="2400" baseline="0" dirty="0" smtClean="0"/>
                        <a:t>pecking </a:t>
                      </a:r>
                      <a:endParaRPr lang="en-GB" sz="2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1643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62744" y="219876"/>
            <a:ext cx="56665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Monday 30</a:t>
            </a:r>
            <a:r>
              <a:rPr lang="en-GB" sz="4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</a:t>
            </a:r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August 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72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55517"/>
              </p:ext>
            </p:extLst>
          </p:nvPr>
        </p:nvGraphicFramePr>
        <p:xfrm>
          <a:off x="190498" y="895156"/>
          <a:ext cx="11811002" cy="598898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090884">
                  <a:extLst>
                    <a:ext uri="{9D8B030D-6E8A-4147-A177-3AD203B41FA5}">
                      <a16:colId xmlns:a16="http://schemas.microsoft.com/office/drawing/2014/main" val="1719401693"/>
                    </a:ext>
                  </a:extLst>
                </a:gridCol>
                <a:gridCol w="2103812">
                  <a:extLst>
                    <a:ext uri="{9D8B030D-6E8A-4147-A177-3AD203B41FA5}">
                      <a16:colId xmlns:a16="http://schemas.microsoft.com/office/drawing/2014/main" val="144948910"/>
                    </a:ext>
                  </a:extLst>
                </a:gridCol>
                <a:gridCol w="2032923">
                  <a:extLst>
                    <a:ext uri="{9D8B030D-6E8A-4147-A177-3AD203B41FA5}">
                      <a16:colId xmlns:a16="http://schemas.microsoft.com/office/drawing/2014/main" val="3338800608"/>
                    </a:ext>
                  </a:extLst>
                </a:gridCol>
                <a:gridCol w="1927938">
                  <a:extLst>
                    <a:ext uri="{9D8B030D-6E8A-4147-A177-3AD203B41FA5}">
                      <a16:colId xmlns:a16="http://schemas.microsoft.com/office/drawing/2014/main" val="2627044016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1436222689"/>
                    </a:ext>
                  </a:extLst>
                </a:gridCol>
                <a:gridCol w="1842039">
                  <a:extLst>
                    <a:ext uri="{9D8B030D-6E8A-4147-A177-3AD203B41FA5}">
                      <a16:colId xmlns:a16="http://schemas.microsoft.com/office/drawing/2014/main" val="1830242210"/>
                    </a:ext>
                  </a:extLst>
                </a:gridCol>
              </a:tblGrid>
              <a:tr h="114266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Rainbows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ex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Pyramids</a:t>
                      </a:r>
                    </a:p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ies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Spiradoodles</a:t>
                      </a:r>
                      <a:endParaRPr lang="en-GB" sz="20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wa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Bubbles</a:t>
                      </a:r>
                    </a:p>
                    <a:p>
                      <a:pPr algn="ctr"/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mis</a:t>
                      </a:r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Vowels</a:t>
                      </a:r>
                    </a:p>
                    <a:p>
                      <a:pPr algn="ctr"/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dbls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Flowers</a:t>
                      </a:r>
                    </a:p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118475"/>
                  </a:ext>
                </a:extLst>
              </a:tr>
              <a:tr h="4658546"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exam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examine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example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exchange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exclaim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exercise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exhale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exhume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exile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exit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expel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expire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gypsies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hobbies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injuries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jellies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ladies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libraries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lollies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lorries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memories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parties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photocopies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puppies </a:t>
                      </a:r>
                    </a:p>
                    <a:p>
                      <a:endParaRPr lang="en-GB" sz="20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wad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wallet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wand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wander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want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was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wash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watch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swallow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swamp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swan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swat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misbehave</a:t>
                      </a:r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misdeal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misfire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mishear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mislead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misplace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misread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misspell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mistake </a:t>
                      </a:r>
                    </a:p>
                    <a:p>
                      <a:r>
                        <a:rPr lang="en-GB" sz="1800" baseline="0" dirty="0" smtClean="0">
                          <a:latin typeface="Century Gothic" panose="020B0502020202020204" pitchFamily="34" charset="0"/>
                        </a:rPr>
                        <a:t>misunderstand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misuse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address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better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butter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button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collect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common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daddy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dinner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hammer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happy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ladder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letter </a:t>
                      </a:r>
                      <a:endParaRPr lang="en-GB" sz="2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asked</a:t>
                      </a:r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blocked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called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camped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crossed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dumped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killed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packed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passed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pecked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picked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pressed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1643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68862" y="125715"/>
            <a:ext cx="70542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Monday </a:t>
            </a:r>
            <a:r>
              <a:rPr lang="en-GB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6</a:t>
            </a:r>
            <a:r>
              <a:rPr lang="en-GB" sz="4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</a:t>
            </a:r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September 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07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746151"/>
              </p:ext>
            </p:extLst>
          </p:nvPr>
        </p:nvGraphicFramePr>
        <p:xfrm>
          <a:off x="190498" y="895156"/>
          <a:ext cx="11811002" cy="598898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090884">
                  <a:extLst>
                    <a:ext uri="{9D8B030D-6E8A-4147-A177-3AD203B41FA5}">
                      <a16:colId xmlns:a16="http://schemas.microsoft.com/office/drawing/2014/main" val="1719401693"/>
                    </a:ext>
                  </a:extLst>
                </a:gridCol>
                <a:gridCol w="2103812">
                  <a:extLst>
                    <a:ext uri="{9D8B030D-6E8A-4147-A177-3AD203B41FA5}">
                      <a16:colId xmlns:a16="http://schemas.microsoft.com/office/drawing/2014/main" val="144948910"/>
                    </a:ext>
                  </a:extLst>
                </a:gridCol>
                <a:gridCol w="2032923">
                  <a:extLst>
                    <a:ext uri="{9D8B030D-6E8A-4147-A177-3AD203B41FA5}">
                      <a16:colId xmlns:a16="http://schemas.microsoft.com/office/drawing/2014/main" val="3338800608"/>
                    </a:ext>
                  </a:extLst>
                </a:gridCol>
                <a:gridCol w="1927938">
                  <a:extLst>
                    <a:ext uri="{9D8B030D-6E8A-4147-A177-3AD203B41FA5}">
                      <a16:colId xmlns:a16="http://schemas.microsoft.com/office/drawing/2014/main" val="2627044016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1436222689"/>
                    </a:ext>
                  </a:extLst>
                </a:gridCol>
                <a:gridCol w="1842039">
                  <a:extLst>
                    <a:ext uri="{9D8B030D-6E8A-4147-A177-3AD203B41FA5}">
                      <a16:colId xmlns:a16="http://schemas.microsoft.com/office/drawing/2014/main" val="1830242210"/>
                    </a:ext>
                  </a:extLst>
                </a:gridCol>
              </a:tblGrid>
              <a:tr h="114266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Rainbows</a:t>
                      </a:r>
                    </a:p>
                    <a:p>
                      <a:pPr algn="ctr"/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dge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Pyramids</a:t>
                      </a:r>
                    </a:p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Spiradoodles</a:t>
                      </a:r>
                      <a:endParaRPr lang="en-GB" sz="20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k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Bubbles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-y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Vowels</a:t>
                      </a:r>
                    </a:p>
                    <a:p>
                      <a:pPr algn="ctr"/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dbls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Flowers</a:t>
                      </a:r>
                    </a:p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118475"/>
                  </a:ext>
                </a:extLst>
              </a:tr>
              <a:tr h="4658546"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badge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badger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edge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hedge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ledge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sledge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bridge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ridge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lodger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budget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fudge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nudge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comfortably</a:t>
                      </a:r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cuddly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gently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grumbly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horribly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miserably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possibly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probably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simply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sparkly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terribly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wriggly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knee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kneel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knew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knickers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knight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knit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knives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knob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knock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knot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know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knuckle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bony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flaky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greasy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lazy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nosy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prickly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rosy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scary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shiny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slimy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sparkly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smoky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lolly </a:t>
                      </a:r>
                    </a:p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lorry</a:t>
                      </a:r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mummy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puppet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puppy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rabbit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rubber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sudden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Summer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supper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tennis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bubble </a:t>
                      </a:r>
                      <a:endParaRPr lang="en-GB" sz="2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puffed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rocked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sacked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sniffed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tricked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walked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dented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dusted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ended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funded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grunted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handed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1643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68862" y="125715"/>
            <a:ext cx="70542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Monday 13</a:t>
            </a:r>
            <a:r>
              <a:rPr lang="en-GB" sz="4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</a:t>
            </a:r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September 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61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256978"/>
              </p:ext>
            </p:extLst>
          </p:nvPr>
        </p:nvGraphicFramePr>
        <p:xfrm>
          <a:off x="190498" y="895156"/>
          <a:ext cx="11811002" cy="60350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090884">
                  <a:extLst>
                    <a:ext uri="{9D8B030D-6E8A-4147-A177-3AD203B41FA5}">
                      <a16:colId xmlns:a16="http://schemas.microsoft.com/office/drawing/2014/main" val="1719401693"/>
                    </a:ext>
                  </a:extLst>
                </a:gridCol>
                <a:gridCol w="2103812">
                  <a:extLst>
                    <a:ext uri="{9D8B030D-6E8A-4147-A177-3AD203B41FA5}">
                      <a16:colId xmlns:a16="http://schemas.microsoft.com/office/drawing/2014/main" val="144948910"/>
                    </a:ext>
                  </a:extLst>
                </a:gridCol>
                <a:gridCol w="2032923">
                  <a:extLst>
                    <a:ext uri="{9D8B030D-6E8A-4147-A177-3AD203B41FA5}">
                      <a16:colId xmlns:a16="http://schemas.microsoft.com/office/drawing/2014/main" val="3338800608"/>
                    </a:ext>
                  </a:extLst>
                </a:gridCol>
                <a:gridCol w="1927938">
                  <a:extLst>
                    <a:ext uri="{9D8B030D-6E8A-4147-A177-3AD203B41FA5}">
                      <a16:colId xmlns:a16="http://schemas.microsoft.com/office/drawing/2014/main" val="2627044016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1436222689"/>
                    </a:ext>
                  </a:extLst>
                </a:gridCol>
                <a:gridCol w="1842039">
                  <a:extLst>
                    <a:ext uri="{9D8B030D-6E8A-4147-A177-3AD203B41FA5}">
                      <a16:colId xmlns:a16="http://schemas.microsoft.com/office/drawing/2014/main" val="1830242210"/>
                    </a:ext>
                  </a:extLst>
                </a:gridCol>
              </a:tblGrid>
              <a:tr h="114266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Rainbows</a:t>
                      </a:r>
                    </a:p>
                    <a:p>
                      <a:pPr algn="ctr"/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ph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Pyramids</a:t>
                      </a:r>
                    </a:p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ily</a:t>
                      </a:r>
                      <a:endParaRPr lang="en-GB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Spiradoodles</a:t>
                      </a:r>
                      <a:endParaRPr lang="en-GB" sz="20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b/h/t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Bubbles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ly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Vowels</a:t>
                      </a:r>
                    </a:p>
                    <a:p>
                      <a:pPr algn="ctr"/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dbls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Flowers</a:t>
                      </a:r>
                    </a:p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118475"/>
                  </a:ext>
                </a:extLst>
              </a:tr>
              <a:tr h="4658546"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alphabet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autograph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biography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cellophane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elephant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geography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graph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nephew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paragraph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phase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photocopy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photograph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angrily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clumsily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easily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happily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heavily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hungrily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lazily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luckily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merrily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noisily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speedily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steadily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bomb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dumb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lamb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numb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thumb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debt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doubt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rhubarb rhyme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castle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whistle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blindly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bravely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correctly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fairly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hardly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kindly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lively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lonely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loudly proudly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sadly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</a:t>
                      </a:r>
                      <a:r>
                        <a:rPr lang="en-GB" sz="2400" baseline="0" smtClean="0">
                          <a:latin typeface="Century Gothic" panose="020B0502020202020204" pitchFamily="34" charset="0"/>
                        </a:rPr>
                        <a:t>hyly </a:t>
                      </a:r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scribble</a:t>
                      </a:r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cuddle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daddy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middle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muddle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paddle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puddle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riddle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saddle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juggle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smuggle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apple 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dented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dusted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ended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funded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grunted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handed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hunted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landed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lifted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listed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melted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mended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1643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68862" y="125715"/>
            <a:ext cx="70542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Monday 20</a:t>
            </a:r>
            <a:r>
              <a:rPr lang="en-GB" sz="4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</a:t>
            </a:r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September 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46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086774"/>
              </p:ext>
            </p:extLst>
          </p:nvPr>
        </p:nvGraphicFramePr>
        <p:xfrm>
          <a:off x="190498" y="895156"/>
          <a:ext cx="11811002" cy="64008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090884">
                  <a:extLst>
                    <a:ext uri="{9D8B030D-6E8A-4147-A177-3AD203B41FA5}">
                      <a16:colId xmlns:a16="http://schemas.microsoft.com/office/drawing/2014/main" val="1719401693"/>
                    </a:ext>
                  </a:extLst>
                </a:gridCol>
                <a:gridCol w="2103812">
                  <a:extLst>
                    <a:ext uri="{9D8B030D-6E8A-4147-A177-3AD203B41FA5}">
                      <a16:colId xmlns:a16="http://schemas.microsoft.com/office/drawing/2014/main" val="144948910"/>
                    </a:ext>
                  </a:extLst>
                </a:gridCol>
                <a:gridCol w="2032923">
                  <a:extLst>
                    <a:ext uri="{9D8B030D-6E8A-4147-A177-3AD203B41FA5}">
                      <a16:colId xmlns:a16="http://schemas.microsoft.com/office/drawing/2014/main" val="3338800608"/>
                    </a:ext>
                  </a:extLst>
                </a:gridCol>
                <a:gridCol w="1927938">
                  <a:extLst>
                    <a:ext uri="{9D8B030D-6E8A-4147-A177-3AD203B41FA5}">
                      <a16:colId xmlns:a16="http://schemas.microsoft.com/office/drawing/2014/main" val="2627044016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1436222689"/>
                    </a:ext>
                  </a:extLst>
                </a:gridCol>
                <a:gridCol w="1842039">
                  <a:extLst>
                    <a:ext uri="{9D8B030D-6E8A-4147-A177-3AD203B41FA5}">
                      <a16:colId xmlns:a16="http://schemas.microsoft.com/office/drawing/2014/main" val="1830242210"/>
                    </a:ext>
                  </a:extLst>
                </a:gridCol>
              </a:tblGrid>
              <a:tr h="114266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Rainbows</a:t>
                      </a:r>
                    </a:p>
                    <a:p>
                      <a:pPr algn="ctr"/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gh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Pyramids</a:t>
                      </a:r>
                    </a:p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dbl</a:t>
                      </a:r>
                      <a:endParaRPr lang="en-GB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Spiradoodles</a:t>
                      </a:r>
                      <a:endParaRPr lang="en-GB" sz="20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w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Bubbles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ful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Vowels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-le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Flowers</a:t>
                      </a:r>
                    </a:p>
                    <a:p>
                      <a:pPr algn="ctr"/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ch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118475"/>
                  </a:ext>
                </a:extLst>
              </a:tr>
              <a:tr h="4658546"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bought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brought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caught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daughter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fought naughty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slaughter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plough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though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although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thought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tough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fatter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planner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shredder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winner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spinner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skipper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swimmer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beginner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thinner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fitter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robber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chopper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wrap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wrapper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wreck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wriggle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wrestle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wrinkle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wrist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write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wrong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answer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sword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whole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boastful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careful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faithful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forgetful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grateful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handful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harmful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hateful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helpful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hopeful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painful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powerful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Battle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Bottle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Kettle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Little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Dazzle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Drizzle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Puzzle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Bible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Bundle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Candle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Dawdle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Handle 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chap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chat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chess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chicken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chill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arch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bench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drench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rich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much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lunch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1643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68862" y="125715"/>
            <a:ext cx="70542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Monday 27</a:t>
            </a:r>
            <a:r>
              <a:rPr lang="en-GB" sz="4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</a:t>
            </a:r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September 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63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981339"/>
              </p:ext>
            </p:extLst>
          </p:nvPr>
        </p:nvGraphicFramePr>
        <p:xfrm>
          <a:off x="190498" y="895156"/>
          <a:ext cx="11811002" cy="64008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090884">
                  <a:extLst>
                    <a:ext uri="{9D8B030D-6E8A-4147-A177-3AD203B41FA5}">
                      <a16:colId xmlns:a16="http://schemas.microsoft.com/office/drawing/2014/main" val="1719401693"/>
                    </a:ext>
                  </a:extLst>
                </a:gridCol>
                <a:gridCol w="2103812">
                  <a:extLst>
                    <a:ext uri="{9D8B030D-6E8A-4147-A177-3AD203B41FA5}">
                      <a16:colId xmlns:a16="http://schemas.microsoft.com/office/drawing/2014/main" val="144948910"/>
                    </a:ext>
                  </a:extLst>
                </a:gridCol>
                <a:gridCol w="2032923">
                  <a:extLst>
                    <a:ext uri="{9D8B030D-6E8A-4147-A177-3AD203B41FA5}">
                      <a16:colId xmlns:a16="http://schemas.microsoft.com/office/drawing/2014/main" val="3338800608"/>
                    </a:ext>
                  </a:extLst>
                </a:gridCol>
                <a:gridCol w="1927938">
                  <a:extLst>
                    <a:ext uri="{9D8B030D-6E8A-4147-A177-3AD203B41FA5}">
                      <a16:colId xmlns:a16="http://schemas.microsoft.com/office/drawing/2014/main" val="2627044016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1436222689"/>
                    </a:ext>
                  </a:extLst>
                </a:gridCol>
                <a:gridCol w="1842039">
                  <a:extLst>
                    <a:ext uri="{9D8B030D-6E8A-4147-A177-3AD203B41FA5}">
                      <a16:colId xmlns:a16="http://schemas.microsoft.com/office/drawing/2014/main" val="1830242210"/>
                    </a:ext>
                  </a:extLst>
                </a:gridCol>
              </a:tblGrid>
              <a:tr h="114266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Rainbows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Pyramids</a:t>
                      </a:r>
                    </a:p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ier</a:t>
                      </a:r>
                      <a:endParaRPr lang="en-GB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Spiradoodles</a:t>
                      </a:r>
                      <a:endParaRPr lang="en-GB" sz="20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n/l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Bubbles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-less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Vowels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-le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Flowers</a:t>
                      </a:r>
                    </a:p>
                    <a:p>
                      <a:pPr algn="ctr"/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sh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118475"/>
                  </a:ext>
                </a:extLst>
              </a:tr>
              <a:tr h="4658546"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celebrate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celebrity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cemetery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centigrade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centimetres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certificate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cigarette </a:t>
                      </a:r>
                    </a:p>
                    <a:p>
                      <a:r>
                        <a:rPr lang="en-GB" sz="2000" baseline="0" dirty="0" smtClean="0">
                          <a:latin typeface="Century Gothic" panose="020B0502020202020204" pitchFamily="34" charset="0"/>
                        </a:rPr>
                        <a:t>coincidence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concert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cylinder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cynical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absence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angrier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busier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chillier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clumsier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cosier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crazier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dirtier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dustier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funnier happier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healthier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heavier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gnarled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gnat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gnaw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gnomes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sign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calf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half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calm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salmon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folk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yolk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ageless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careless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endless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fearless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helpless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homeless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hopeless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lifeless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painless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powerless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shameless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speechless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needle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noodle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poodle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chuckle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prickle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tickle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grumble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able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cable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table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sample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simple 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shaft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shed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shell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shift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shin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ship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shock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shop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shot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shun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shut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shy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1643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92135" y="125715"/>
            <a:ext cx="59193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Monday </a:t>
            </a:r>
            <a:r>
              <a:rPr lang="en-GB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4</a:t>
            </a:r>
            <a:r>
              <a:rPr lang="en-GB" sz="4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</a:t>
            </a:r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October 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87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054624"/>
              </p:ext>
            </p:extLst>
          </p:nvPr>
        </p:nvGraphicFramePr>
        <p:xfrm>
          <a:off x="190498" y="895156"/>
          <a:ext cx="11811002" cy="64008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090884">
                  <a:extLst>
                    <a:ext uri="{9D8B030D-6E8A-4147-A177-3AD203B41FA5}">
                      <a16:colId xmlns:a16="http://schemas.microsoft.com/office/drawing/2014/main" val="1719401693"/>
                    </a:ext>
                  </a:extLst>
                </a:gridCol>
                <a:gridCol w="2103812">
                  <a:extLst>
                    <a:ext uri="{9D8B030D-6E8A-4147-A177-3AD203B41FA5}">
                      <a16:colId xmlns:a16="http://schemas.microsoft.com/office/drawing/2014/main" val="144948910"/>
                    </a:ext>
                  </a:extLst>
                </a:gridCol>
                <a:gridCol w="2032923">
                  <a:extLst>
                    <a:ext uri="{9D8B030D-6E8A-4147-A177-3AD203B41FA5}">
                      <a16:colId xmlns:a16="http://schemas.microsoft.com/office/drawing/2014/main" val="3338800608"/>
                    </a:ext>
                  </a:extLst>
                </a:gridCol>
                <a:gridCol w="2042392">
                  <a:extLst>
                    <a:ext uri="{9D8B030D-6E8A-4147-A177-3AD203B41FA5}">
                      <a16:colId xmlns:a16="http://schemas.microsoft.com/office/drawing/2014/main" val="2627044016"/>
                    </a:ext>
                  </a:extLst>
                </a:gridCol>
                <a:gridCol w="1698952">
                  <a:extLst>
                    <a:ext uri="{9D8B030D-6E8A-4147-A177-3AD203B41FA5}">
                      <a16:colId xmlns:a16="http://schemas.microsoft.com/office/drawing/2014/main" val="1436222689"/>
                    </a:ext>
                  </a:extLst>
                </a:gridCol>
                <a:gridCol w="1842039">
                  <a:extLst>
                    <a:ext uri="{9D8B030D-6E8A-4147-A177-3AD203B41FA5}">
                      <a16:colId xmlns:a16="http://schemas.microsoft.com/office/drawing/2014/main" val="1830242210"/>
                    </a:ext>
                  </a:extLst>
                </a:gridCol>
              </a:tblGrid>
              <a:tr h="114266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Rainbows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Pyramids</a:t>
                      </a:r>
                    </a:p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ier</a:t>
                      </a:r>
                      <a:endParaRPr lang="en-GB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Spiradoodles</a:t>
                      </a:r>
                      <a:endParaRPr lang="en-GB" sz="20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qu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Bubbles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-ness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Vowels</a:t>
                      </a:r>
                    </a:p>
                    <a:p>
                      <a:pPr algn="ctr"/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ou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Flowers</a:t>
                      </a:r>
                    </a:p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sh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118475"/>
                  </a:ext>
                </a:extLst>
              </a:tr>
              <a:tr h="4658546"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advance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apprentice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capacity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deceased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difference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distance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electricity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innocent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practice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recent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specimen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vacancy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hungrier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lazier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lonelier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lovelier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luckier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merrier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nastier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noisier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prettier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rustier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sillier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tidier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quality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quantity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quarter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queen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quench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query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question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quick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squabble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squash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squeak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squeeze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braveness</a:t>
                      </a:r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childishness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darkness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fairness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foolishness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kindness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lateness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suddenness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wickedness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willingness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cloud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proud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around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round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ground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pound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round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sound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surround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wound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count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flour 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ash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cash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crash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flash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slash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mash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rash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smash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dish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fish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wish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</a:t>
                      </a:r>
                      <a:r>
                        <a:rPr lang="en-GB" sz="2400" baseline="0" smtClean="0">
                          <a:latin typeface="Century Gothic" panose="020B0502020202020204" pitchFamily="34" charset="0"/>
                        </a:rPr>
                        <a:t>ush </a:t>
                      </a:r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1643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979302" y="125715"/>
            <a:ext cx="62333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Monday 18</a:t>
            </a:r>
            <a:r>
              <a:rPr lang="en-GB" sz="4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</a:t>
            </a:r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October 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02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690321"/>
              </p:ext>
            </p:extLst>
          </p:nvPr>
        </p:nvGraphicFramePr>
        <p:xfrm>
          <a:off x="190498" y="895156"/>
          <a:ext cx="11811002" cy="60350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090884">
                  <a:extLst>
                    <a:ext uri="{9D8B030D-6E8A-4147-A177-3AD203B41FA5}">
                      <a16:colId xmlns:a16="http://schemas.microsoft.com/office/drawing/2014/main" val="1719401693"/>
                    </a:ext>
                  </a:extLst>
                </a:gridCol>
                <a:gridCol w="2103812">
                  <a:extLst>
                    <a:ext uri="{9D8B030D-6E8A-4147-A177-3AD203B41FA5}">
                      <a16:colId xmlns:a16="http://schemas.microsoft.com/office/drawing/2014/main" val="144948910"/>
                    </a:ext>
                  </a:extLst>
                </a:gridCol>
                <a:gridCol w="2032923">
                  <a:extLst>
                    <a:ext uri="{9D8B030D-6E8A-4147-A177-3AD203B41FA5}">
                      <a16:colId xmlns:a16="http://schemas.microsoft.com/office/drawing/2014/main" val="3338800608"/>
                    </a:ext>
                  </a:extLst>
                </a:gridCol>
                <a:gridCol w="2042392">
                  <a:extLst>
                    <a:ext uri="{9D8B030D-6E8A-4147-A177-3AD203B41FA5}">
                      <a16:colId xmlns:a16="http://schemas.microsoft.com/office/drawing/2014/main" val="2627044016"/>
                    </a:ext>
                  </a:extLst>
                </a:gridCol>
                <a:gridCol w="1698952">
                  <a:extLst>
                    <a:ext uri="{9D8B030D-6E8A-4147-A177-3AD203B41FA5}">
                      <a16:colId xmlns:a16="http://schemas.microsoft.com/office/drawing/2014/main" val="1436222689"/>
                    </a:ext>
                  </a:extLst>
                </a:gridCol>
                <a:gridCol w="1842039">
                  <a:extLst>
                    <a:ext uri="{9D8B030D-6E8A-4147-A177-3AD203B41FA5}">
                      <a16:colId xmlns:a16="http://schemas.microsoft.com/office/drawing/2014/main" val="1830242210"/>
                    </a:ext>
                  </a:extLst>
                </a:gridCol>
              </a:tblGrid>
              <a:tr h="114266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Rainbows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o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Pyramids</a:t>
                      </a:r>
                    </a:p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iest</a:t>
                      </a:r>
                      <a:endParaRPr lang="en-GB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Spiradoodles</a:t>
                      </a:r>
                      <a:endParaRPr lang="en-GB" sz="20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Bubbles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er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Vowels</a:t>
                      </a:r>
                    </a:p>
                    <a:p>
                      <a:pPr algn="ctr"/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ou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Flowers</a:t>
                      </a:r>
                    </a:p>
                    <a:p>
                      <a:pPr algn="ctr"/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th</a:t>
                      </a:r>
                      <a:r>
                        <a:rPr lang="en-GB" sz="24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-/-</a:t>
                      </a:r>
                      <a:r>
                        <a:rPr lang="en-GB" sz="24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th</a:t>
                      </a:r>
                      <a:endParaRPr lang="en-GB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118475"/>
                  </a:ext>
                </a:extLst>
              </a:tr>
              <a:tr h="4658546"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author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calculator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collector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conductor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dictator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director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doctor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horror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inspector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inventor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mirror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navigator 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angriest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busier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chilliest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clumsiest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cosiest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craziest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dirtiest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dustiest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funniest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happiest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healthiest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heaviest 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cinema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circle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circuit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circular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circus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citizen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city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cease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cell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cellar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cement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brighter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farmer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faster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fighter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lighter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neater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prouder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reader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slower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starter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stronger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weaker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hour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our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sour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house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mouse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out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outside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about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shout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mouth south </a:t>
                      </a:r>
                    </a:p>
                    <a:p>
                      <a:endParaRPr lang="en-GB" sz="2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entury Gothic" panose="020B0502020202020204" pitchFamily="34" charset="0"/>
                        </a:rPr>
                        <a:t>than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that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the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them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then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there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bath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bath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with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both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cloth </a:t>
                      </a:r>
                    </a:p>
                    <a:p>
                      <a:r>
                        <a:rPr lang="en-GB" sz="2400" baseline="0" dirty="0" smtClean="0">
                          <a:latin typeface="Century Gothic" panose="020B0502020202020204" pitchFamily="34" charset="0"/>
                        </a:rPr>
                        <a:t>clothes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1643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01032" y="125715"/>
            <a:ext cx="71899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Monday 25</a:t>
            </a:r>
            <a:r>
              <a:rPr lang="en-GB" sz="4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</a:t>
            </a:r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October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25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24157</TotalTime>
  <Words>1332</Words>
  <Application>Microsoft Office PowerPoint</Application>
  <PresentationFormat>Widescreen</PresentationFormat>
  <Paragraphs>1231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Dobson</dc:creator>
  <cp:lastModifiedBy>Jade Leishman</cp:lastModifiedBy>
  <cp:revision>61</cp:revision>
  <cp:lastPrinted>2021-08-23T09:58:22Z</cp:lastPrinted>
  <dcterms:created xsi:type="dcterms:W3CDTF">2021-08-15T18:26:34Z</dcterms:created>
  <dcterms:modified xsi:type="dcterms:W3CDTF">2022-01-17T13:36:26Z</dcterms:modified>
</cp:coreProperties>
</file>