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8" r:id="rId3"/>
    <p:sldId id="288" r:id="rId4"/>
    <p:sldId id="278" r:id="rId5"/>
    <p:sldId id="289" r:id="rId6"/>
    <p:sldId id="290" r:id="rId7"/>
    <p:sldId id="283" r:id="rId8"/>
    <p:sldId id="286" r:id="rId9"/>
    <p:sldId id="291" r:id="rId10"/>
    <p:sldId id="295" r:id="rId11"/>
    <p:sldId id="296" r:id="rId12"/>
    <p:sldId id="297" r:id="rId13"/>
    <p:sldId id="287" r:id="rId14"/>
    <p:sldId id="267" r:id="rId15"/>
  </p:sldIdLst>
  <p:sldSz cx="9144000" cy="6858000" type="screen4x3"/>
  <p:notesSz cx="6858000" cy="9144000"/>
  <p:embeddedFontLst>
    <p:embeddedFont>
      <p:font typeface="Sassoon Infant Md" panose="02000603050000020003" charset="0"/>
      <p:regular r:id="rId18"/>
    </p:embeddedFont>
    <p:embeddedFont>
      <p:font typeface="BPreplay" panose="02000503000000020004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  <p:embeddedFont>
      <p:font typeface="Idolwi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assoon Infant Rg" panose="02000503030000020003" charset="0"/>
      <p:regular r:id="rId30"/>
      <p:bold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orient="horz" pos="436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57">
          <p15:clr>
            <a:srgbClr val="A4A3A4"/>
          </p15:clr>
        </p15:guide>
        <p15:guide id="7" pos="317">
          <p15:clr>
            <a:srgbClr val="A4A3A4"/>
          </p15:clr>
        </p15:guide>
        <p15:guide id="8" pos="5420">
          <p15:clr>
            <a:srgbClr val="A4A3A4"/>
          </p15:clr>
        </p15:guide>
        <p15:guide id="9" pos="476">
          <p15:clr>
            <a:srgbClr val="A4A3A4"/>
          </p15:clr>
        </p15:guide>
        <p15:guide id="10" pos="52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A4C"/>
    <a:srgbClr val="7BCAFB"/>
    <a:srgbClr val="F8E39E"/>
    <a:srgbClr val="21A6F9"/>
    <a:srgbClr val="FF72DA"/>
    <a:srgbClr val="80C1EB"/>
    <a:srgbClr val="ACDDFC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66" y="45"/>
      </p:cViewPr>
      <p:guideLst>
        <p:guide orient="horz" pos="2160"/>
        <p:guide orient="horz" pos="3997"/>
        <p:guide orient="horz" pos="323"/>
        <p:guide orient="horz" pos="436"/>
        <p:guide orient="horz" pos="3838"/>
        <p:guide pos="2857"/>
        <p:guide pos="317"/>
        <p:guide pos="5420"/>
        <p:guide pos="476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83DF16-3115-4727-819E-02B85F94F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CCEFF-80FF-4FDE-B40A-1D6E35132B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57B074-9401-4A15-BF16-562F8DBA2DE0}" type="datetimeFigureOut">
              <a:rPr lang="en-GB"/>
              <a:pPr>
                <a:defRPr/>
              </a:pPr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78868-6586-4A3C-A631-B6A95E2F9D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97DCF-44EA-4A74-A5A6-F47E7CEF73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B68A3ED-37E1-435C-B4D9-D9C8514233F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A98E16-C69F-4E12-AFF1-F89F2180FF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E8ED9-FC48-4AB7-95EC-34FEDB5885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C9CEBC-B53F-47D9-A16C-0B3794249E6F}" type="datetimeFigureOut">
              <a:rPr lang="en-GB"/>
              <a:pPr>
                <a:defRPr/>
              </a:pPr>
              <a:t>10/02/2021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1832A79-B988-449A-9D8C-DDF9C5F4C4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F78178-E701-4A24-9D1E-BC127361F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C1975-A93A-4694-88FD-FB30962243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2AB00-BD82-4E57-82FB-70D6BAF46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9501239-1A00-4B3B-8AA7-891CF688518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09AE35C6-9FA7-42A1-BF44-623AA6DF397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873C7119-DEC2-45C2-8362-2371B383AAF7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1DF9AAA-50CE-4814-8055-DE22DD4EA47D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3EE703C9-A5FD-4923-B09B-5F5E36664985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BB7BD532-83BE-4D90-87C4-89AD19EA3C03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FBB61DB1-E9D6-42E7-BAC2-EB6245902AF2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B0334E9E-DEBE-4A0C-A5F9-1FD6FCEB2164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09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F54CDB48-CC9A-4D29-9AE0-79A45324182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1955C3-2E92-4DEE-81CA-C75599D613C8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5F6644-C04C-476F-AFFB-E4CFAE827CCF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701876-474F-4DA0-B071-BBB3905E7379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8587EC-0B6A-429E-AEB8-2C30EA18AC53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5A5453-93F8-41E6-A276-24DC11462032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6337DB-66F8-4ED3-BA46-E40B7AEB8C16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11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BE4CD05-6793-47DD-B612-1235B231DC97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E5569D4-3BE1-4405-8B85-ED9BBAAB7730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41135D-5F0D-402B-BF47-0E6AFC7BB08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058F2C-E145-4867-85EF-F6A0B225D5B3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FE41E304-591E-40EA-90C3-6B4267BAA2F7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63999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0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9ADA00-702A-4B07-A9B0-BB174ADBA72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0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BFBD99-2AF1-470B-8AEA-049997A8149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51DC0-06D2-405B-9374-6EA297731827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54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BFCA90C-6716-48A4-9BFE-F0F6EB0E4A9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CC8E81-D44A-48F3-9A03-7DA60131247B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E1B47C11-DA42-4DB0-91F0-D689668BE23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5FE0E38-D413-4306-B1FC-7B451E981E73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996C9A-7D64-49DD-BB60-0E0FB4816F4A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896685A-83DF-40E8-9F69-99B4B984FB0E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EF7C0DE-A64D-4B25-BE49-64A59F70A713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49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FE79BEA0-5D1A-4804-8747-4F49933D5CA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A31DE0-C66D-4E3D-B5F4-D53F50B3C762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46298-C39D-4447-9314-B0E12A28F590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9AE33-B9D2-4DB3-AF2D-D8FF86FAF53C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1AF504-2484-42D7-BB47-05CEED4611F1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C5E510-2D57-4CC0-80C9-256A5AC1800A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11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09196B1-452B-4B4A-B103-94C869AF80B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E52E1-3CC3-42C9-92A0-D0BD72051199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E8A3CE-7AAC-451B-859E-2C342E7FAEFC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5007D6-F657-4616-BF2E-9247BCE2220A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3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E0EB69F9-5C33-424E-96BF-19F76F327D9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5F9554-7601-4AE6-9E7C-49382EB602D5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9462A-7C17-4046-8FC0-89EE8DE8B411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4E82AD-B384-4168-977A-53B5FD236CAA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1D2CD3-84C5-4798-A919-2D00C61CD742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0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C2BFAEBD-9A8A-44DE-A677-C1DBECCCA02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B5A959-471F-4273-A3F1-DCC08DC1F2DB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36591F-D069-4E45-A6DE-4099E27F199A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C3D758-45F6-4DDA-9CDF-D859AD21523E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6850C0-10A0-4D1B-B636-121C6D40419F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42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8CC91DB-F02A-4B21-BD95-28678A91A36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585C5-25E1-4ABE-A12B-A53C21FBD73B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56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9F5081-5967-499B-B609-0702EB6589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F3F83F1-A679-4D57-B951-71A6D0440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68603A-27DD-41EE-9FB3-64C7162FAFBB}"/>
              </a:ext>
            </a:extLst>
          </p:cNvPr>
          <p:cNvSpPr/>
          <p:nvPr/>
        </p:nvSpPr>
        <p:spPr>
          <a:xfrm>
            <a:off x="-168275" y="512763"/>
            <a:ext cx="9480550" cy="196056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/>
          </a:p>
        </p:txBody>
      </p:sp>
      <p:sp>
        <p:nvSpPr>
          <p:cNvPr id="17411" name="Content Placeholder 15">
            <a:extLst>
              <a:ext uri="{FF2B5EF4-FFF2-40B4-BE49-F238E27FC236}">
                <a16:creationId xmlns:a16="http://schemas.microsoft.com/office/drawing/2014/main" id="{1042401D-1109-4703-A104-653511DBDD78}"/>
              </a:ext>
            </a:extLst>
          </p:cNvPr>
          <p:cNvSpPr>
            <a:spLocks/>
          </p:cNvSpPr>
          <p:nvPr/>
        </p:nvSpPr>
        <p:spPr bwMode="auto">
          <a:xfrm>
            <a:off x="4763" y="698500"/>
            <a:ext cx="9144000" cy="18192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5400" b="1">
                <a:solidFill>
                  <a:srgbClr val="FFC000"/>
                </a:solidFill>
                <a:latin typeface="Twinkl" pitchFamily="2" charset="0"/>
              </a:rPr>
              <a:t>All About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5400" b="1">
                <a:solidFill>
                  <a:srgbClr val="FFC000"/>
                </a:solidFill>
                <a:latin typeface="Twinkl" pitchFamily="2" charset="0"/>
              </a:rPr>
              <a:t>Pancake Day</a:t>
            </a: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0735519A-ED56-4DE9-9B7E-CF9AB769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935288"/>
            <a:ext cx="30575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472B91-DE1D-4257-A273-192C56E47354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D37F39-F696-42AB-AF40-87C2069A56FA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Mr. GunnText4 (@flickr.com) - granted under creative commons licence - attribution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D10272C-FEF2-4E3D-B8B0-DF8157D6A7C4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0EF4E5D1-F635-4E2E-9880-20F47B9AA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2968625"/>
            <a:ext cx="243046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Pancake Day is called ‘Mardi Gras’ here as well as many other catholic and Protestant countries.</a:t>
            </a:r>
          </a:p>
        </p:txBody>
      </p:sp>
      <p:pic>
        <p:nvPicPr>
          <p:cNvPr id="26630" name="Picture 4">
            <a:extLst>
              <a:ext uri="{FF2B5EF4-FFF2-40B4-BE49-F238E27FC236}">
                <a16:creationId xmlns:a16="http://schemas.microsoft.com/office/drawing/2014/main" id="{C2E49234-B59D-4754-9838-7889D8240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5488"/>
            <a:ext cx="901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10">
            <a:extLst>
              <a:ext uri="{FF2B5EF4-FFF2-40B4-BE49-F238E27FC236}">
                <a16:creationId xmlns:a16="http://schemas.microsoft.com/office/drawing/2014/main" id="{7B11C4A3-BBCA-4FB7-BB65-608BFAD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688975"/>
            <a:ext cx="1435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Brazil</a:t>
            </a:r>
          </a:p>
        </p:txBody>
      </p:sp>
      <p:pic>
        <p:nvPicPr>
          <p:cNvPr id="13" name="Picture 2" descr="C:\Users\Twinkl\Desktop\bulkr\Mardi Gras 2007_392400368_o.jpg">
            <a:extLst>
              <a:ext uri="{FF2B5EF4-FFF2-40B4-BE49-F238E27FC236}">
                <a16:creationId xmlns:a16="http://schemas.microsoft.com/office/drawing/2014/main" id="{E6088547-FB30-44D4-8086-8C5D349AB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/>
        </p:blipFill>
        <p:spPr bwMode="auto">
          <a:xfrm>
            <a:off x="3501962" y="2039713"/>
            <a:ext cx="4886387" cy="3216236"/>
          </a:xfrm>
          <a:prstGeom prst="roundRect">
            <a:avLst>
              <a:gd name="adj" fmla="val 7689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80BC82-A907-49DC-B70D-D83CE9ACA1CF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4EBA03-CCF2-4B1F-AB53-9D4CD387662F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</a:t>
            </a:r>
            <a:r>
              <a:rPr lang="en-GB" sz="600" dirty="0" err="1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awkward.aardwolf</a:t>
            </a: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154248C-75E3-4775-983A-251CC3DF5976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FEA2D5AE-A7A2-4A7A-9754-F53CF2FC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46388"/>
            <a:ext cx="259238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Pancake Day is ‘Laskiainen’ in Estonia and they eat pea soup along with cream buns called ‘Vastlakukkel’.</a:t>
            </a:r>
          </a:p>
        </p:txBody>
      </p:sp>
      <p:pic>
        <p:nvPicPr>
          <p:cNvPr id="27654" name="Picture 3">
            <a:extLst>
              <a:ext uri="{FF2B5EF4-FFF2-40B4-BE49-F238E27FC236}">
                <a16:creationId xmlns:a16="http://schemas.microsoft.com/office/drawing/2014/main" id="{A7F37448-7C2A-4219-B544-4D046CFEE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2313"/>
            <a:ext cx="9445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E118E3B6-124F-4308-8F37-9DCB45B51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" b="6084"/>
          <a:stretch/>
        </p:blipFill>
        <p:spPr bwMode="auto">
          <a:xfrm>
            <a:off x="3501962" y="2022211"/>
            <a:ext cx="4910022" cy="3233737"/>
          </a:xfrm>
          <a:prstGeom prst="roundRect">
            <a:avLst>
              <a:gd name="adj" fmla="val 8234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16">
            <a:extLst>
              <a:ext uri="{FF2B5EF4-FFF2-40B4-BE49-F238E27FC236}">
                <a16:creationId xmlns:a16="http://schemas.microsoft.com/office/drawing/2014/main" id="{9427621A-31CA-4F7E-AC11-1F1DF48FC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688975"/>
            <a:ext cx="174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Estonia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2B155B-C1BD-4FA0-87D9-1D2E0161863E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AEF8DC-9941-4494-A780-80A8C4091455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</a:t>
            </a:r>
            <a:r>
              <a:rPr lang="en-GB" sz="600" dirty="0" err="1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subtle_devices</a:t>
            </a: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C5AA5A-10FE-4AB9-96DB-E8C750792ADB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2203FB85-5F58-4C39-AFE1-377FE0C97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2717800"/>
            <a:ext cx="21717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Iceland call their Pancake Day ‘Sprengidagur’, which means ‘Bursting Day’. They eat salted meats and peas. </a:t>
            </a:r>
          </a:p>
        </p:txBody>
      </p:sp>
      <p:sp>
        <p:nvSpPr>
          <p:cNvPr id="28678" name="Rectangle 16">
            <a:extLst>
              <a:ext uri="{FF2B5EF4-FFF2-40B4-BE49-F238E27FC236}">
                <a16:creationId xmlns:a16="http://schemas.microsoft.com/office/drawing/2014/main" id="{32BDDA48-DF00-433A-BF62-4A5F8038F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688975"/>
            <a:ext cx="1743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Iceland</a:t>
            </a:r>
          </a:p>
        </p:txBody>
      </p:sp>
      <p:pic>
        <p:nvPicPr>
          <p:cNvPr id="28679" name="Picture 3">
            <a:extLst>
              <a:ext uri="{FF2B5EF4-FFF2-40B4-BE49-F238E27FC236}">
                <a16:creationId xmlns:a16="http://schemas.microsoft.com/office/drawing/2014/main" id="{C0B57D80-0B32-4AB7-B088-79401F7A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17550"/>
            <a:ext cx="95091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Twinkl\Desktop\bulkr\Tapas - Cured Meats_510473569_o.jpg">
            <a:extLst>
              <a:ext uri="{FF2B5EF4-FFF2-40B4-BE49-F238E27FC236}">
                <a16:creationId xmlns:a16="http://schemas.microsoft.com/office/drawing/2014/main" id="{0B2C3ADA-3B8B-4B88-9334-DB4B397A5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" b="3662"/>
          <a:stretch/>
        </p:blipFill>
        <p:spPr bwMode="auto">
          <a:xfrm>
            <a:off x="3501962" y="2022211"/>
            <a:ext cx="4910022" cy="3233737"/>
          </a:xfrm>
          <a:prstGeom prst="roundRect">
            <a:avLst>
              <a:gd name="adj" fmla="val 6249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>
            <a:extLst>
              <a:ext uri="{FF2B5EF4-FFF2-40B4-BE49-F238E27FC236}">
                <a16:creationId xmlns:a16="http://schemas.microsoft.com/office/drawing/2014/main" id="{02D9584B-6212-42A9-B98E-056913A2CE40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335088"/>
            <a:ext cx="7596188" cy="731837"/>
            <a:chOff x="1254990" y="3511868"/>
            <a:chExt cx="3004119" cy="7315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AF43CBD-1DEA-42B0-A254-A93A27349233}"/>
                </a:ext>
              </a:extLst>
            </p:cNvPr>
            <p:cNvSpPr/>
            <p:nvPr/>
          </p:nvSpPr>
          <p:spPr>
            <a:xfrm>
              <a:off x="1254990" y="3511868"/>
              <a:ext cx="3004119" cy="73152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704" name="TextBox 2">
              <a:extLst>
                <a:ext uri="{FF2B5EF4-FFF2-40B4-BE49-F238E27FC236}">
                  <a16:creationId xmlns:a16="http://schemas.microsoft.com/office/drawing/2014/main" id="{0296C756-9421-4132-9700-29DF09ABE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941" y="3616598"/>
              <a:ext cx="2650656" cy="52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/>
              <a:r>
                <a:rPr lang="en-GB" altLang="en-US" sz="2800">
                  <a:latin typeface="Twinkl" pitchFamily="2" charset="0"/>
                </a:rPr>
                <a:t>Did you know...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CB53757-85AA-47D3-B1AA-813D523CD96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233613"/>
            <a:ext cx="5260975" cy="3752850"/>
            <a:chOff x="1905126" y="2232970"/>
            <a:chExt cx="5260724" cy="3753493"/>
          </a:xfrm>
        </p:grpSpPr>
        <p:pic>
          <p:nvPicPr>
            <p:cNvPr id="29701" name="Picture 4">
              <a:extLst>
                <a:ext uri="{FF2B5EF4-FFF2-40B4-BE49-F238E27FC236}">
                  <a16:creationId xmlns:a16="http://schemas.microsoft.com/office/drawing/2014/main" id="{06C67DEB-7706-48D7-82EE-BF2D014E1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126" y="2232970"/>
              <a:ext cx="5260724" cy="375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TextBox 5">
              <a:extLst>
                <a:ext uri="{FF2B5EF4-FFF2-40B4-BE49-F238E27FC236}">
                  <a16:creationId xmlns:a16="http://schemas.microsoft.com/office/drawing/2014/main" id="{E2742A27-DA9F-4DF9-B6A0-D1080D3CF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133" y="3209449"/>
              <a:ext cx="3474872" cy="181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/>
              <a:r>
                <a:rPr lang="en-GB" altLang="en-US" sz="2800">
                  <a:latin typeface="Twinkl" pitchFamily="2" charset="0"/>
                </a:rPr>
                <a:t>...the biggest pancake in the world measured over 15 metres long!</a:t>
              </a:r>
            </a:p>
          </p:txBody>
        </p:sp>
      </p:grpSp>
      <p:sp>
        <p:nvSpPr>
          <p:cNvPr id="29700" name="Rectangle 10">
            <a:extLst>
              <a:ext uri="{FF2B5EF4-FFF2-40B4-BE49-F238E27FC236}">
                <a16:creationId xmlns:a16="http://schemas.microsoft.com/office/drawing/2014/main" id="{8A62397F-F56B-4D3C-B233-DD417F410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688975"/>
            <a:ext cx="1993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Fun Fact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16188-8072-429A-9C73-1F7BA884A005}"/>
              </a:ext>
            </a:extLst>
          </p:cNvPr>
          <p:cNvSpPr/>
          <p:nvPr/>
        </p:nvSpPr>
        <p:spPr>
          <a:xfrm>
            <a:off x="4219575" y="5549900"/>
            <a:ext cx="1314450" cy="1187450"/>
          </a:xfrm>
          <a:prstGeom prst="rect">
            <a:avLst/>
          </a:prstGeom>
          <a:solidFill>
            <a:srgbClr val="F3C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F28EBF-322E-48B4-9A87-25671CDEE799}"/>
              </a:ext>
            </a:extLst>
          </p:cNvPr>
          <p:cNvSpPr/>
          <p:nvPr/>
        </p:nvSpPr>
        <p:spPr>
          <a:xfrm>
            <a:off x="755650" y="1331913"/>
            <a:ext cx="7632700" cy="4591050"/>
          </a:xfrm>
          <a:prstGeom prst="roundRect">
            <a:avLst>
              <a:gd name="adj" fmla="val 3896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5" name="Title 20">
            <a:extLst>
              <a:ext uri="{FF2B5EF4-FFF2-40B4-BE49-F238E27FC236}">
                <a16:creationId xmlns:a16="http://schemas.microsoft.com/office/drawing/2014/main" id="{0BD2B053-AF4A-465E-A3E2-1C118BC8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55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What Is Pancake Day?</a:t>
            </a:r>
          </a:p>
        </p:txBody>
      </p:sp>
      <p:grpSp>
        <p:nvGrpSpPr>
          <p:cNvPr id="18436" name="Group 10">
            <a:extLst>
              <a:ext uri="{FF2B5EF4-FFF2-40B4-BE49-F238E27FC236}">
                <a16:creationId xmlns:a16="http://schemas.microsoft.com/office/drawing/2014/main" id="{6B6BDA94-D342-4B99-B430-7F9F063BE93C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1525588"/>
            <a:ext cx="2244725" cy="1601787"/>
            <a:chOff x="1016877" y="1473199"/>
            <a:chExt cx="2244592" cy="160063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FB7BEF9-F5F6-43D7-B7DC-11E62694CD9C}"/>
                </a:ext>
              </a:extLst>
            </p:cNvPr>
            <p:cNvSpPr/>
            <p:nvPr/>
          </p:nvSpPr>
          <p:spPr>
            <a:xfrm>
              <a:off x="1020052" y="1473199"/>
              <a:ext cx="2241417" cy="1600631"/>
            </a:xfrm>
            <a:prstGeom prst="roundRect">
              <a:avLst>
                <a:gd name="adj" fmla="val 69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8" name="Rectangle 2">
              <a:extLst>
                <a:ext uri="{FF2B5EF4-FFF2-40B4-BE49-F238E27FC236}">
                  <a16:creationId xmlns:a16="http://schemas.microsoft.com/office/drawing/2014/main" id="{21755453-6C1B-4E01-9F4C-7141D2240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877" y="1748959"/>
              <a:ext cx="2241876" cy="104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Pancake Day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is also called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Shrove Tuesday.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C04891-D4F8-4AD9-939B-F9B6EA5F7685}"/>
              </a:ext>
            </a:extLst>
          </p:cNvPr>
          <p:cNvGrpSpPr>
            <a:grpSpLocks/>
          </p:cNvGrpSpPr>
          <p:nvPr/>
        </p:nvGrpSpPr>
        <p:grpSpPr bwMode="auto">
          <a:xfrm>
            <a:off x="3455988" y="1525588"/>
            <a:ext cx="2241550" cy="1601787"/>
            <a:chOff x="3407978" y="1473198"/>
            <a:chExt cx="2241875" cy="160063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C741D26-CE1E-4279-8CC8-40A0A388B911}"/>
                </a:ext>
              </a:extLst>
            </p:cNvPr>
            <p:cNvSpPr/>
            <p:nvPr/>
          </p:nvSpPr>
          <p:spPr>
            <a:xfrm>
              <a:off x="3407978" y="1473198"/>
              <a:ext cx="2241875" cy="1600631"/>
            </a:xfrm>
            <a:prstGeom prst="roundRect">
              <a:avLst>
                <a:gd name="adj" fmla="val 69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6" name="Rectangle 6">
              <a:extLst>
                <a:ext uri="{FF2B5EF4-FFF2-40B4-BE49-F238E27FC236}">
                  <a16:creationId xmlns:a16="http://schemas.microsoft.com/office/drawing/2014/main" id="{A52F61F1-98C9-4DA8-A6BB-AC99517FB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978" y="1811847"/>
              <a:ext cx="22418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It is celebrated on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 Tuesday before Lent begins.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DEEFED-6EEA-4A2B-ABD4-A5CCDD281BCA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1525588"/>
            <a:ext cx="2241550" cy="1601787"/>
            <a:chOff x="5882531" y="1473197"/>
            <a:chExt cx="2241875" cy="160063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5CBB94C-5693-41E2-838C-73EB2782F230}"/>
                </a:ext>
              </a:extLst>
            </p:cNvPr>
            <p:cNvSpPr/>
            <p:nvPr/>
          </p:nvSpPr>
          <p:spPr>
            <a:xfrm>
              <a:off x="5882531" y="1473197"/>
              <a:ext cx="2241875" cy="1600631"/>
            </a:xfrm>
            <a:prstGeom prst="roundRect">
              <a:avLst>
                <a:gd name="adj" fmla="val 69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4" name="Rectangle 7">
              <a:extLst>
                <a:ext uri="{FF2B5EF4-FFF2-40B4-BE49-F238E27FC236}">
                  <a16:creationId xmlns:a16="http://schemas.microsoft.com/office/drawing/2014/main" id="{0796FA04-C71A-41B4-B29C-972519509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081" y="1748957"/>
              <a:ext cx="2213325" cy="119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Lent is a time when Christians are getting ready for Easter.</a:t>
              </a:r>
            </a:p>
          </p:txBody>
        </p:sp>
      </p:grpSp>
      <p:grpSp>
        <p:nvGrpSpPr>
          <p:cNvPr id="18439" name="Group 5">
            <a:extLst>
              <a:ext uri="{FF2B5EF4-FFF2-40B4-BE49-F238E27FC236}">
                <a16:creationId xmlns:a16="http://schemas.microsoft.com/office/drawing/2014/main" id="{49A0578F-7952-4FA8-AC2D-37EA36723E18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2576513"/>
            <a:ext cx="7823200" cy="3346450"/>
            <a:chOff x="660400" y="2576513"/>
            <a:chExt cx="7823200" cy="3346450"/>
          </a:xfrm>
        </p:grpSpPr>
        <p:pic>
          <p:nvPicPr>
            <p:cNvPr id="18440" name="Picture 1">
              <a:extLst>
                <a:ext uri="{FF2B5EF4-FFF2-40B4-BE49-F238E27FC236}">
                  <a16:creationId xmlns:a16="http://schemas.microsoft.com/office/drawing/2014/main" id="{5CCB8076-B8A6-440A-A4A4-B7A35997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68"/>
            <a:stretch>
              <a:fillRect/>
            </a:stretch>
          </p:blipFill>
          <p:spPr bwMode="auto">
            <a:xfrm>
              <a:off x="660400" y="2576513"/>
              <a:ext cx="7823200" cy="3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2">
              <a:extLst>
                <a:ext uri="{FF2B5EF4-FFF2-40B4-BE49-F238E27FC236}">
                  <a16:creationId xmlns:a16="http://schemas.microsoft.com/office/drawing/2014/main" id="{BD6175C9-41C2-46E7-A98C-72B15882E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9717">
              <a:off x="5821902" y="3718916"/>
              <a:ext cx="756391" cy="65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3">
              <a:extLst>
                <a:ext uri="{FF2B5EF4-FFF2-40B4-BE49-F238E27FC236}">
                  <a16:creationId xmlns:a16="http://schemas.microsoft.com/office/drawing/2014/main" id="{CCB63232-7C76-4745-AF5A-C7AC438E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9705">
              <a:off x="5818466" y="3827120"/>
              <a:ext cx="760200" cy="21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D5FDF2E9-ABA8-422B-A5AC-D23142AE2880}"/>
              </a:ext>
            </a:extLst>
          </p:cNvPr>
          <p:cNvSpPr>
            <a:spLocks/>
          </p:cNvSpPr>
          <p:nvPr/>
        </p:nvSpPr>
        <p:spPr bwMode="auto">
          <a:xfrm>
            <a:off x="457200" y="749300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Why Do People Eat Pancakes on Shrove Tuesday?</a:t>
            </a:r>
            <a:endParaRPr lang="en-GB" altLang="en-US" sz="3600" b="1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19459" name="Group 17">
            <a:extLst>
              <a:ext uri="{FF2B5EF4-FFF2-40B4-BE49-F238E27FC236}">
                <a16:creationId xmlns:a16="http://schemas.microsoft.com/office/drawing/2014/main" id="{61785454-0078-4B79-B0D1-843E41A1A81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954213"/>
            <a:ext cx="2459038" cy="3835400"/>
            <a:chOff x="755651" y="1976983"/>
            <a:chExt cx="2459421" cy="383434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DA5BCA7-CAA9-423C-BA08-744D811ABA91}"/>
                </a:ext>
              </a:extLst>
            </p:cNvPr>
            <p:cNvSpPr/>
            <p:nvPr/>
          </p:nvSpPr>
          <p:spPr>
            <a:xfrm>
              <a:off x="755651" y="2418186"/>
              <a:ext cx="2459421" cy="3393141"/>
            </a:xfrm>
            <a:prstGeom prst="roundRect">
              <a:avLst>
                <a:gd name="adj" fmla="val 6855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9472" name="Group 1">
              <a:extLst>
                <a:ext uri="{FF2B5EF4-FFF2-40B4-BE49-F238E27FC236}">
                  <a16:creationId xmlns:a16="http://schemas.microsoft.com/office/drawing/2014/main" id="{893EA6C6-25FA-4091-A16A-F635DE9A2D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2314" y="1976983"/>
              <a:ext cx="1766094" cy="1681994"/>
              <a:chOff x="1244601" y="3783807"/>
              <a:chExt cx="1866900" cy="1778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A393E2D-61AE-49DA-9A2C-7F2F6562EFA8}"/>
                  </a:ext>
                </a:extLst>
              </p:cNvPr>
              <p:cNvSpPr/>
              <p:nvPr/>
            </p:nvSpPr>
            <p:spPr>
              <a:xfrm>
                <a:off x="1289353" y="3783807"/>
                <a:ext cx="1779076" cy="1778310"/>
              </a:xfrm>
              <a:prstGeom prst="ellipse">
                <a:avLst/>
              </a:prstGeom>
              <a:solidFill>
                <a:srgbClr val="7BC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9475" name="Picture 3">
                <a:extLst>
                  <a:ext uri="{FF2B5EF4-FFF2-40B4-BE49-F238E27FC236}">
                    <a16:creationId xmlns:a16="http://schemas.microsoft.com/office/drawing/2014/main" id="{2169C572-6C9C-43A2-9DEA-792B7CDF6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4601" y="4098132"/>
                <a:ext cx="1866900" cy="107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73" name="Rectangle 6">
              <a:extLst>
                <a:ext uri="{FF2B5EF4-FFF2-40B4-BE49-F238E27FC236}">
                  <a16:creationId xmlns:a16="http://schemas.microsoft.com/office/drawing/2014/main" id="{6E062550-EB66-4B1D-B72A-69881B79F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1" y="3584962"/>
              <a:ext cx="2459421" cy="119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In the past, people gave up food like eggs, milk and sugar at Lent.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759862-C7E0-4AF6-A03D-9031394AE471}"/>
              </a:ext>
            </a:extLst>
          </p:cNvPr>
          <p:cNvGrpSpPr>
            <a:grpSpLocks/>
          </p:cNvGrpSpPr>
          <p:nvPr/>
        </p:nvGrpSpPr>
        <p:grpSpPr bwMode="auto">
          <a:xfrm>
            <a:off x="3324225" y="1954213"/>
            <a:ext cx="2459038" cy="3835400"/>
            <a:chOff x="3324035" y="1976982"/>
            <a:chExt cx="2459421" cy="3834344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ABA8EAF-6751-4AAC-9C7A-5B82B51940AB}"/>
                </a:ext>
              </a:extLst>
            </p:cNvPr>
            <p:cNvSpPr/>
            <p:nvPr/>
          </p:nvSpPr>
          <p:spPr>
            <a:xfrm>
              <a:off x="3324035" y="2418185"/>
              <a:ext cx="2459421" cy="3393141"/>
            </a:xfrm>
            <a:prstGeom prst="roundRect">
              <a:avLst>
                <a:gd name="adj" fmla="val 6855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ABF360-5DE3-4DD6-BF26-89E2777E40D2}"/>
                </a:ext>
              </a:extLst>
            </p:cNvPr>
            <p:cNvSpPr/>
            <p:nvPr/>
          </p:nvSpPr>
          <p:spPr bwMode="auto">
            <a:xfrm>
              <a:off x="3689217" y="1976982"/>
              <a:ext cx="1681425" cy="1682287"/>
            </a:xfrm>
            <a:prstGeom prst="ellipse">
              <a:avLst/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470" name="Rectangle 7">
              <a:extLst>
                <a:ext uri="{FF2B5EF4-FFF2-40B4-BE49-F238E27FC236}">
                  <a16:creationId xmlns:a16="http://schemas.microsoft.com/office/drawing/2014/main" id="{C839443A-6530-4156-A1D3-59DC5D11D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035" y="3584630"/>
              <a:ext cx="245942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 day before Lent began, they would use up all these foods by making pancakes.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AB62BD-B410-45DB-A904-C1F7C41D6C54}"/>
              </a:ext>
            </a:extLst>
          </p:cNvPr>
          <p:cNvGrpSpPr>
            <a:grpSpLocks/>
          </p:cNvGrpSpPr>
          <p:nvPr/>
        </p:nvGrpSpPr>
        <p:grpSpPr bwMode="auto">
          <a:xfrm>
            <a:off x="5892800" y="1954213"/>
            <a:ext cx="2459038" cy="3833812"/>
            <a:chOff x="5892418" y="1976983"/>
            <a:chExt cx="2459421" cy="38337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8E4C681-5D07-4DED-AE35-3E99F8084F5B}"/>
                </a:ext>
              </a:extLst>
            </p:cNvPr>
            <p:cNvSpPr/>
            <p:nvPr/>
          </p:nvSpPr>
          <p:spPr>
            <a:xfrm>
              <a:off x="5892418" y="2416715"/>
              <a:ext cx="2459421" cy="3394037"/>
            </a:xfrm>
            <a:prstGeom prst="roundRect">
              <a:avLst>
                <a:gd name="adj" fmla="val 6855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9464" name="Group 3">
              <a:extLst>
                <a:ext uri="{FF2B5EF4-FFF2-40B4-BE49-F238E27FC236}">
                  <a16:creationId xmlns:a16="http://schemas.microsoft.com/office/drawing/2014/main" id="{C25F1C25-F702-4328-9FE9-C7D1E60F0A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1131" y="1976983"/>
              <a:ext cx="1681994" cy="1681994"/>
              <a:chOff x="6035675" y="4330700"/>
              <a:chExt cx="1778000" cy="17780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8B7DC99-27A9-436B-9DCB-EE809EE3FFB1}"/>
                  </a:ext>
                </a:extLst>
              </p:cNvPr>
              <p:cNvSpPr/>
              <p:nvPr/>
            </p:nvSpPr>
            <p:spPr>
              <a:xfrm>
                <a:off x="6035977" y="4330700"/>
                <a:ext cx="1777397" cy="1778779"/>
              </a:xfrm>
              <a:prstGeom prst="ellipse">
                <a:avLst/>
              </a:prstGeom>
              <a:solidFill>
                <a:srgbClr val="7BC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9467" name="Picture 7">
                <a:extLst>
                  <a:ext uri="{FF2B5EF4-FFF2-40B4-BE49-F238E27FC236}">
                    <a16:creationId xmlns:a16="http://schemas.microsoft.com/office/drawing/2014/main" id="{13AE5E1D-A194-48C5-BD68-776C403E2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3938" y="4557713"/>
                <a:ext cx="1687512" cy="128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65" name="Content Placeholder 21">
              <a:extLst>
                <a:ext uri="{FF2B5EF4-FFF2-40B4-BE49-F238E27FC236}">
                  <a16:creationId xmlns:a16="http://schemas.microsoft.com/office/drawing/2014/main" id="{BCEDC9CB-429A-420E-8D45-6896C2562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253" y="3675232"/>
              <a:ext cx="2005749" cy="761623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That is why </a:t>
              </a:r>
              <a:b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</a:b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people eat pancakes on Pancake Day!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9462" name="Picture 7">
            <a:extLst>
              <a:ext uri="{FF2B5EF4-FFF2-40B4-BE49-F238E27FC236}">
                <a16:creationId xmlns:a16="http://schemas.microsoft.com/office/drawing/2014/main" id="{F618C25A-0CB2-4409-BC73-4E43AFAB3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1981200"/>
            <a:ext cx="9826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CCF0D89-5359-46F6-B6BE-A0F777ED3A85}"/>
              </a:ext>
            </a:extLst>
          </p:cNvPr>
          <p:cNvSpPr/>
          <p:nvPr/>
        </p:nvSpPr>
        <p:spPr>
          <a:xfrm>
            <a:off x="758825" y="1377950"/>
            <a:ext cx="7593013" cy="568325"/>
          </a:xfrm>
          <a:prstGeom prst="roundRect">
            <a:avLst>
              <a:gd name="adj" fmla="val 18945"/>
            </a:avLst>
          </a:prstGeom>
          <a:solidFill>
            <a:srgbClr val="F8E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483" name="Title 20">
            <a:extLst>
              <a:ext uri="{FF2B5EF4-FFF2-40B4-BE49-F238E27FC236}">
                <a16:creationId xmlns:a16="http://schemas.microsoft.com/office/drawing/2014/main" id="{51647109-3302-453B-9874-8793AE58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1488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b="1">
                <a:latin typeface="Twinkl" pitchFamily="2" charset="0"/>
              </a:rPr>
              <a:t>What Are Pancakes Made From?</a:t>
            </a:r>
            <a:endParaRPr lang="en-GB" altLang="en-US" sz="3600" b="1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0540DE0F-2230-4688-920E-C5846333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79550"/>
            <a:ext cx="759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Pancakes are made from batter. The batter is made using: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B69566-0772-443F-9BF0-1086E43C99D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852738"/>
            <a:ext cx="2435225" cy="1879600"/>
            <a:chOff x="755650" y="2059123"/>
            <a:chExt cx="2434478" cy="188015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467F917-7970-452E-95FE-45B65098D130}"/>
                </a:ext>
              </a:extLst>
            </p:cNvPr>
            <p:cNvSpPr/>
            <p:nvPr/>
          </p:nvSpPr>
          <p:spPr>
            <a:xfrm>
              <a:off x="755650" y="2071827"/>
              <a:ext cx="2434478" cy="1867446"/>
            </a:xfrm>
            <a:prstGeom prst="roundRect">
              <a:avLst>
                <a:gd name="adj" fmla="val 9356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5" name="Picture 6">
              <a:extLst>
                <a:ext uri="{FF2B5EF4-FFF2-40B4-BE49-F238E27FC236}">
                  <a16:creationId xmlns:a16="http://schemas.microsoft.com/office/drawing/2014/main" id="{BCC66113-C869-4A38-B996-835E3544E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040" y="2059123"/>
              <a:ext cx="1167558" cy="141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Rectangle 14">
              <a:extLst>
                <a:ext uri="{FF2B5EF4-FFF2-40B4-BE49-F238E27FC236}">
                  <a16:creationId xmlns:a16="http://schemas.microsoft.com/office/drawing/2014/main" id="{C612C2BE-B2F4-4939-962A-51FB9DC80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3503709"/>
              <a:ext cx="24216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flour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B39EA8-0C0B-4BE2-8F16-F86FD0162603}"/>
              </a:ext>
            </a:extLst>
          </p:cNvPr>
          <p:cNvGrpSpPr>
            <a:grpSpLocks/>
          </p:cNvGrpSpPr>
          <p:nvPr/>
        </p:nvGrpSpPr>
        <p:grpSpPr bwMode="auto">
          <a:xfrm>
            <a:off x="3305175" y="2884488"/>
            <a:ext cx="2497138" cy="1866900"/>
            <a:chOff x="3305919" y="2090083"/>
            <a:chExt cx="2495646" cy="186810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0A9883D-EE4A-4A0E-B7BD-31819B6C9C82}"/>
                </a:ext>
              </a:extLst>
            </p:cNvPr>
            <p:cNvSpPr/>
            <p:nvPr/>
          </p:nvSpPr>
          <p:spPr>
            <a:xfrm>
              <a:off x="3305919" y="2090083"/>
              <a:ext cx="2495646" cy="1868101"/>
            </a:xfrm>
            <a:prstGeom prst="roundRect">
              <a:avLst>
                <a:gd name="adj" fmla="val 9356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2" name="Picture 13">
              <a:extLst>
                <a:ext uri="{FF2B5EF4-FFF2-40B4-BE49-F238E27FC236}">
                  <a16:creationId xmlns:a16="http://schemas.microsoft.com/office/drawing/2014/main" id="{3664D55B-7625-4488-84B2-52B9F905E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015" y="2212126"/>
              <a:ext cx="2306289" cy="133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Rectangle 29">
              <a:extLst>
                <a:ext uri="{FF2B5EF4-FFF2-40B4-BE49-F238E27FC236}">
                  <a16:creationId xmlns:a16="http://schemas.microsoft.com/office/drawing/2014/main" id="{EF91B13C-F698-4DF5-8563-AA6B78347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919" y="3502283"/>
              <a:ext cx="24216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eggs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6E07DD-AEEF-4A82-AFA7-8DDED8C04EAC}"/>
              </a:ext>
            </a:extLst>
          </p:cNvPr>
          <p:cNvGrpSpPr>
            <a:grpSpLocks/>
          </p:cNvGrpSpPr>
          <p:nvPr/>
        </p:nvGrpSpPr>
        <p:grpSpPr bwMode="auto">
          <a:xfrm>
            <a:off x="5929313" y="2714625"/>
            <a:ext cx="2422525" cy="2036763"/>
            <a:chOff x="5929030" y="1920278"/>
            <a:chExt cx="2422808" cy="203790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A46C9F8-A221-4F3A-B260-7D16C8814097}"/>
                </a:ext>
              </a:extLst>
            </p:cNvPr>
            <p:cNvSpPr/>
            <p:nvPr/>
          </p:nvSpPr>
          <p:spPr>
            <a:xfrm>
              <a:off x="5930617" y="2090236"/>
              <a:ext cx="2421221" cy="1867947"/>
            </a:xfrm>
            <a:prstGeom prst="roundRect">
              <a:avLst>
                <a:gd name="adj" fmla="val 9356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89" name="Picture 7">
              <a:extLst>
                <a:ext uri="{FF2B5EF4-FFF2-40B4-BE49-F238E27FC236}">
                  <a16:creationId xmlns:a16="http://schemas.microsoft.com/office/drawing/2014/main" id="{D44FC1BC-99BC-48A2-928B-A45E20A3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604" y="1920278"/>
              <a:ext cx="1101675" cy="162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Rectangle 30">
              <a:extLst>
                <a:ext uri="{FF2B5EF4-FFF2-40B4-BE49-F238E27FC236}">
                  <a16:creationId xmlns:a16="http://schemas.microsoft.com/office/drawing/2014/main" id="{0739BF22-9A7B-42F5-B6BA-89C1D927D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030" y="3502197"/>
              <a:ext cx="24216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milk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E3AE205-F064-493B-9298-540DCA4B150F}"/>
              </a:ext>
            </a:extLst>
          </p:cNvPr>
          <p:cNvSpPr/>
          <p:nvPr/>
        </p:nvSpPr>
        <p:spPr>
          <a:xfrm>
            <a:off x="1185863" y="1531938"/>
            <a:ext cx="3302000" cy="4197350"/>
          </a:xfrm>
          <a:prstGeom prst="roundRect">
            <a:avLst>
              <a:gd name="adj" fmla="val 9356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BA4B45-D3C5-4DE9-AB09-7ED7AB7E715D}"/>
              </a:ext>
            </a:extLst>
          </p:cNvPr>
          <p:cNvSpPr/>
          <p:nvPr/>
        </p:nvSpPr>
        <p:spPr>
          <a:xfrm>
            <a:off x="4670425" y="1531938"/>
            <a:ext cx="3303588" cy="4197350"/>
          </a:xfrm>
          <a:prstGeom prst="roundRect">
            <a:avLst>
              <a:gd name="adj" fmla="val 9356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08" name="Title 20">
            <a:extLst>
              <a:ext uri="{FF2B5EF4-FFF2-40B4-BE49-F238E27FC236}">
                <a16:creationId xmlns:a16="http://schemas.microsoft.com/office/drawing/2014/main" id="{4F0644AC-F841-4785-A5B1-DFDE562B66E6}"/>
              </a:ext>
            </a:extLst>
          </p:cNvPr>
          <p:cNvSpPr>
            <a:spLocks/>
          </p:cNvSpPr>
          <p:nvPr/>
        </p:nvSpPr>
        <p:spPr bwMode="auto">
          <a:xfrm>
            <a:off x="461963" y="449263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How Do We Make Pancakes?</a:t>
            </a:r>
            <a:endParaRPr lang="en-GB" altLang="en-US" sz="3600" b="1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1509" name="TextBox 2">
            <a:extLst>
              <a:ext uri="{FF2B5EF4-FFF2-40B4-BE49-F238E27FC236}">
                <a16:creationId xmlns:a16="http://schemas.microsoft.com/office/drawing/2014/main" id="{1C593C7B-1FBB-41D2-A355-44144C647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4681538"/>
            <a:ext cx="26939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We mix all these ingredients together.</a:t>
            </a:r>
          </a:p>
        </p:txBody>
      </p:sp>
      <p:sp>
        <p:nvSpPr>
          <p:cNvPr id="21510" name="TextBox 8">
            <a:extLst>
              <a:ext uri="{FF2B5EF4-FFF2-40B4-BE49-F238E27FC236}">
                <a16:creationId xmlns:a16="http://schemas.microsoft.com/office/drawing/2014/main" id="{B3BF0EA8-E358-4C87-A63C-80CA4111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681538"/>
            <a:ext cx="29273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Then we put the batter in a frying pan and cook it. </a:t>
            </a: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3A20C8E8-5435-443C-A4FB-ECF67858C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4160"/>
          <a:stretch>
            <a:fillRect/>
          </a:stretch>
        </p:blipFill>
        <p:spPr bwMode="auto">
          <a:xfrm>
            <a:off x="1452563" y="2051050"/>
            <a:ext cx="2770187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>
            <a:extLst>
              <a:ext uri="{FF2B5EF4-FFF2-40B4-BE49-F238E27FC236}">
                <a16:creationId xmlns:a16="http://schemas.microsoft.com/office/drawing/2014/main" id="{4A7A6452-4A5E-4D6E-AB5A-CE49FB1A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20242"/>
          <a:stretch>
            <a:fillRect/>
          </a:stretch>
        </p:blipFill>
        <p:spPr bwMode="auto">
          <a:xfrm>
            <a:off x="4792663" y="1752600"/>
            <a:ext cx="30591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5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A9F838A-4023-468C-92B0-D6FFDE5A36A0}"/>
              </a:ext>
            </a:extLst>
          </p:cNvPr>
          <p:cNvSpPr/>
          <p:nvPr/>
        </p:nvSpPr>
        <p:spPr>
          <a:xfrm>
            <a:off x="758825" y="3657600"/>
            <a:ext cx="4916488" cy="1685925"/>
          </a:xfrm>
          <a:prstGeom prst="wedgeRoundRectCallout">
            <a:avLst>
              <a:gd name="adj1" fmla="val 65324"/>
              <a:gd name="adj2" fmla="val 17029"/>
              <a:gd name="adj3" fmla="val 16667"/>
            </a:avLst>
          </a:prstGeom>
          <a:solidFill>
            <a:srgbClr val="F8E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54B2F6-4A15-4A8F-B701-F63FFAA40297}"/>
              </a:ext>
            </a:extLst>
          </p:cNvPr>
          <p:cNvSpPr/>
          <p:nvPr/>
        </p:nvSpPr>
        <p:spPr>
          <a:xfrm>
            <a:off x="4643438" y="1535113"/>
            <a:ext cx="1778000" cy="1778000"/>
          </a:xfrm>
          <a:prstGeom prst="ellipse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9D5137-3E7C-4570-8543-29EEE92E45CC}"/>
              </a:ext>
            </a:extLst>
          </p:cNvPr>
          <p:cNvSpPr/>
          <p:nvPr/>
        </p:nvSpPr>
        <p:spPr>
          <a:xfrm>
            <a:off x="2700338" y="1535113"/>
            <a:ext cx="1778000" cy="1778000"/>
          </a:xfrm>
          <a:prstGeom prst="ellipse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2533" name="Group 3">
            <a:extLst>
              <a:ext uri="{FF2B5EF4-FFF2-40B4-BE49-F238E27FC236}">
                <a16:creationId xmlns:a16="http://schemas.microsoft.com/office/drawing/2014/main" id="{70A5F971-0963-4C34-B538-FE802EB25A0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535113"/>
            <a:ext cx="1778000" cy="1778000"/>
            <a:chOff x="909638" y="2486025"/>
            <a:chExt cx="1778000" cy="177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8AD93F-EA6E-4A88-B2D3-8B7D62BC4560}"/>
                </a:ext>
              </a:extLst>
            </p:cNvPr>
            <p:cNvSpPr/>
            <p:nvPr/>
          </p:nvSpPr>
          <p:spPr>
            <a:xfrm>
              <a:off x="909638" y="2486025"/>
              <a:ext cx="1778000" cy="1778000"/>
            </a:xfrm>
            <a:prstGeom prst="ellipse">
              <a:avLst/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6" name="Picture 4">
              <a:extLst>
                <a:ext uri="{FF2B5EF4-FFF2-40B4-BE49-F238E27FC236}">
                  <a16:creationId xmlns:a16="http://schemas.microsoft.com/office/drawing/2014/main" id="{E8C74DF2-EFC2-4BA9-B131-345B0B20B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813" y="2808288"/>
              <a:ext cx="1263650" cy="101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5">
            <a:extLst>
              <a:ext uri="{FF2B5EF4-FFF2-40B4-BE49-F238E27FC236}">
                <a16:creationId xmlns:a16="http://schemas.microsoft.com/office/drawing/2014/main" id="{9F4F4886-5D1D-48CF-A813-ADAD84DBE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141538"/>
            <a:ext cx="12112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>
            <a:extLst>
              <a:ext uri="{FF2B5EF4-FFF2-40B4-BE49-F238E27FC236}">
                <a16:creationId xmlns:a16="http://schemas.microsoft.com/office/drawing/2014/main" id="{8E2B234D-2665-4BB1-9520-32AA7010E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112">
            <a:off x="4886325" y="2105025"/>
            <a:ext cx="12922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">
            <a:extLst>
              <a:ext uri="{FF2B5EF4-FFF2-40B4-BE49-F238E27FC236}">
                <a16:creationId xmlns:a16="http://schemas.microsoft.com/office/drawing/2014/main" id="{19D32708-16EC-48CC-B1AB-9FBF15C16B14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535113"/>
            <a:ext cx="1778000" cy="1778000"/>
            <a:chOff x="6486525" y="3248025"/>
            <a:chExt cx="1778000" cy="177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C75FFA-7E7B-4D24-8D8D-8E9F2DF68786}"/>
                </a:ext>
              </a:extLst>
            </p:cNvPr>
            <p:cNvSpPr/>
            <p:nvPr/>
          </p:nvSpPr>
          <p:spPr>
            <a:xfrm>
              <a:off x="6486525" y="3248025"/>
              <a:ext cx="1778000" cy="1778000"/>
            </a:xfrm>
            <a:prstGeom prst="ellipse">
              <a:avLst/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4" name="Picture 7">
              <a:extLst>
                <a:ext uri="{FF2B5EF4-FFF2-40B4-BE49-F238E27FC236}">
                  <a16:creationId xmlns:a16="http://schemas.microsoft.com/office/drawing/2014/main" id="{B658E55A-FC8A-4C08-B54B-18ED0A437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219" y="3698873"/>
              <a:ext cx="836612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7" name="Rectangle 1">
            <a:extLst>
              <a:ext uri="{FF2B5EF4-FFF2-40B4-BE49-F238E27FC236}">
                <a16:creationId xmlns:a16="http://schemas.microsoft.com/office/drawing/2014/main" id="{66276432-8A1E-4829-95E9-B5FF965A1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739775"/>
            <a:ext cx="5778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How Do We Eat Pancakes?</a:t>
            </a:r>
          </a:p>
        </p:txBody>
      </p:sp>
      <p:sp>
        <p:nvSpPr>
          <p:cNvPr id="22538" name="Rectangle 4">
            <a:extLst>
              <a:ext uri="{FF2B5EF4-FFF2-40B4-BE49-F238E27FC236}">
                <a16:creationId xmlns:a16="http://schemas.microsoft.com/office/drawing/2014/main" id="{BDAE239D-FE41-4B9A-9DC3-5270D433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3757613"/>
            <a:ext cx="47879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When the pancake is cooked, we serve it with our favourite toppings, like lemon juice and sugar.</a:t>
            </a:r>
            <a:br>
              <a:rPr lang="en-GB" altLang="en-US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</a:br>
            <a:endParaRPr lang="en-GB" altLang="en-US" b="1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What is your favourite topping?</a:t>
            </a:r>
            <a:endParaRPr lang="en-GB" altLang="en-US" b="1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22539" name="Group 3">
            <a:extLst>
              <a:ext uri="{FF2B5EF4-FFF2-40B4-BE49-F238E27FC236}">
                <a16:creationId xmlns:a16="http://schemas.microsoft.com/office/drawing/2014/main" id="{4081B4AF-E17D-4300-81A0-027A2E021EE4}"/>
              </a:ext>
            </a:extLst>
          </p:cNvPr>
          <p:cNvGrpSpPr>
            <a:grpSpLocks/>
          </p:cNvGrpSpPr>
          <p:nvPr/>
        </p:nvGrpSpPr>
        <p:grpSpPr bwMode="auto">
          <a:xfrm>
            <a:off x="6115050" y="3460750"/>
            <a:ext cx="2724150" cy="2965450"/>
            <a:chOff x="6115050" y="3460750"/>
            <a:chExt cx="2724150" cy="2965450"/>
          </a:xfrm>
        </p:grpSpPr>
        <p:pic>
          <p:nvPicPr>
            <p:cNvPr id="22540" name="Picture 5">
              <a:extLst>
                <a:ext uri="{FF2B5EF4-FFF2-40B4-BE49-F238E27FC236}">
                  <a16:creationId xmlns:a16="http://schemas.microsoft.com/office/drawing/2014/main" id="{5421C4E0-D267-4D46-8D28-B8D188789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57"/>
            <a:stretch>
              <a:fillRect/>
            </a:stretch>
          </p:blipFill>
          <p:spPr bwMode="auto">
            <a:xfrm>
              <a:off x="6115050" y="3460750"/>
              <a:ext cx="2724150" cy="296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">
              <a:extLst>
                <a:ext uri="{FF2B5EF4-FFF2-40B4-BE49-F238E27FC236}">
                  <a16:creationId xmlns:a16="http://schemas.microsoft.com/office/drawing/2014/main" id="{E7A4F730-EBA6-488E-B219-60C83937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106" y="4299835"/>
              <a:ext cx="625314" cy="163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2">
              <a:extLst>
                <a:ext uri="{FF2B5EF4-FFF2-40B4-BE49-F238E27FC236}">
                  <a16:creationId xmlns:a16="http://schemas.microsoft.com/office/drawing/2014/main" id="{2921A31E-7A13-4848-9034-12D331751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885" y="4219662"/>
              <a:ext cx="549140" cy="8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1">
            <a:extLst>
              <a:ext uri="{FF2B5EF4-FFF2-40B4-BE49-F238E27FC236}">
                <a16:creationId xmlns:a16="http://schemas.microsoft.com/office/drawing/2014/main" id="{8C8E181C-E14D-4BBB-9CC2-D02BAA05C75B}"/>
              </a:ext>
            </a:extLst>
          </p:cNvPr>
          <p:cNvSpPr>
            <a:spLocks/>
          </p:cNvSpPr>
          <p:nvPr/>
        </p:nvSpPr>
        <p:spPr bwMode="auto">
          <a:xfrm>
            <a:off x="4887913" y="6345238"/>
            <a:ext cx="2814637" cy="32480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GB" altLang="en-US" b="1">
              <a:solidFill>
                <a:srgbClr val="FFC000"/>
              </a:solidFill>
            </a:endParaRPr>
          </a:p>
        </p:txBody>
      </p:sp>
      <p:grpSp>
        <p:nvGrpSpPr>
          <p:cNvPr id="23555" name="Group 7">
            <a:extLst>
              <a:ext uri="{FF2B5EF4-FFF2-40B4-BE49-F238E27FC236}">
                <a16:creationId xmlns:a16="http://schemas.microsoft.com/office/drawing/2014/main" id="{DFDB7573-2C91-4E29-A653-97B27E01D7F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416050"/>
            <a:ext cx="7596188" cy="4541838"/>
            <a:chOff x="645871" y="1200153"/>
            <a:chExt cx="7813301" cy="467298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969A6F2-68C1-4311-B207-AB89A6DBC22C}"/>
                </a:ext>
              </a:extLst>
            </p:cNvPr>
            <p:cNvSpPr/>
            <p:nvPr/>
          </p:nvSpPr>
          <p:spPr>
            <a:xfrm>
              <a:off x="645871" y="1200153"/>
              <a:ext cx="7813301" cy="4672989"/>
            </a:xfrm>
            <a:prstGeom prst="roundRect">
              <a:avLst>
                <a:gd name="adj" fmla="val 3488"/>
              </a:avLst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81EFFF0-C458-4E0C-B910-935C0619557B}"/>
                </a:ext>
              </a:extLst>
            </p:cNvPr>
            <p:cNvSpPr/>
            <p:nvPr/>
          </p:nvSpPr>
          <p:spPr>
            <a:xfrm>
              <a:off x="866309" y="1410854"/>
              <a:ext cx="3620080" cy="1295239"/>
            </a:xfrm>
            <a:prstGeom prst="roundRect">
              <a:avLst>
                <a:gd name="adj" fmla="val 121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3C65DA8-407F-4D61-A788-84184455A9E9}"/>
                </a:ext>
              </a:extLst>
            </p:cNvPr>
            <p:cNvSpPr/>
            <p:nvPr/>
          </p:nvSpPr>
          <p:spPr>
            <a:xfrm>
              <a:off x="866309" y="2889028"/>
              <a:ext cx="3620080" cy="1295240"/>
            </a:xfrm>
            <a:prstGeom prst="roundRect">
              <a:avLst>
                <a:gd name="adj" fmla="val 110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F004933-B2C4-40FB-9D36-6735E347C504}"/>
                </a:ext>
              </a:extLst>
            </p:cNvPr>
            <p:cNvSpPr/>
            <p:nvPr/>
          </p:nvSpPr>
          <p:spPr>
            <a:xfrm>
              <a:off x="866309" y="4359034"/>
              <a:ext cx="3620080" cy="1295240"/>
            </a:xfrm>
            <a:prstGeom prst="roundRect">
              <a:avLst>
                <a:gd name="adj" fmla="val 13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3562" name="Group 1">
              <a:extLst>
                <a:ext uri="{FF2B5EF4-FFF2-40B4-BE49-F238E27FC236}">
                  <a16:creationId xmlns:a16="http://schemas.microsoft.com/office/drawing/2014/main" id="{F6CD9EE7-0E90-4F08-BD43-9A5EC7EA7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1764" y="2756383"/>
              <a:ext cx="2002677" cy="2455875"/>
              <a:chOff x="4799287" y="4373735"/>
              <a:chExt cx="1375872" cy="1687512"/>
            </a:xfrm>
          </p:grpSpPr>
          <p:pic>
            <p:nvPicPr>
              <p:cNvPr id="23567" name="Picture 8">
                <a:extLst>
                  <a:ext uri="{FF2B5EF4-FFF2-40B4-BE49-F238E27FC236}">
                    <a16:creationId xmlns:a16="http://schemas.microsoft.com/office/drawing/2014/main" id="{FD276319-0D54-4233-850F-EB39AC214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84625">
                <a:off x="4835309" y="4373735"/>
                <a:ext cx="1339850" cy="1687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Content Placeholder 21">
                <a:extLst>
                  <a:ext uri="{FF2B5EF4-FFF2-40B4-BE49-F238E27FC236}">
                    <a16:creationId xmlns:a16="http://schemas.microsoft.com/office/drawing/2014/main" id="{52434216-7DAC-42A0-8D81-92B350AFDF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738272">
                <a:off x="4799380" y="5712902"/>
                <a:ext cx="1094888" cy="316495"/>
              </a:xfrm>
              <a:prstGeom prst="roundRect">
                <a:avLst>
                  <a:gd name="adj" fmla="val 258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rmAutofit/>
              </a:bodyPr>
              <a:lstStyle>
                <a:lvl1pPr marL="0" indent="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ern="1200" baseline="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Aft>
                    <a:spcPts val="0"/>
                  </a:spcAft>
                  <a:defRPr/>
                </a:pPr>
                <a:r>
                  <a:rPr lang="en-GB" altLang="en-US" sz="2800" dirty="0">
                    <a:solidFill>
                      <a:schemeClr val="tx1"/>
                    </a:solidFill>
                    <a:latin typeface="Idolwild" panose="00000400000000000000" pitchFamily="2" charset="0"/>
                    <a:cs typeface="Arial" panose="020B0604020202020204" pitchFamily="34" charset="0"/>
                  </a:rPr>
                  <a:t>winner</a:t>
                </a:r>
                <a:endParaRPr lang="en-GB" sz="2800" b="1" dirty="0">
                  <a:solidFill>
                    <a:srgbClr val="FFC000"/>
                  </a:solidFill>
                  <a:latin typeface="Idolwild" panose="00000400000000000000" pitchFamily="2" charset="0"/>
                  <a:cs typeface="+mn-cs"/>
                </a:endParaRPr>
              </a:p>
            </p:txBody>
          </p:sp>
        </p:grpSp>
        <p:sp>
          <p:nvSpPr>
            <p:cNvPr id="23563" name="Rectangle 3">
              <a:extLst>
                <a:ext uri="{FF2B5EF4-FFF2-40B4-BE49-F238E27FC236}">
                  <a16:creationId xmlns:a16="http://schemas.microsoft.com/office/drawing/2014/main" id="{59957380-0F90-4D64-B98C-A909B80CF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588" y="1689483"/>
              <a:ext cx="3604511" cy="79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People often have pancake races.</a:t>
              </a:r>
            </a:p>
          </p:txBody>
        </p:sp>
        <p:sp>
          <p:nvSpPr>
            <p:cNvPr id="23564" name="Rectangle 4">
              <a:extLst>
                <a:ext uri="{FF2B5EF4-FFF2-40B4-BE49-F238E27FC236}">
                  <a16:creationId xmlns:a16="http://schemas.microsoft.com/office/drawing/2014/main" id="{F2069F1A-29CF-4368-BBAC-E11BD5D97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086" y="2856731"/>
              <a:ext cx="3633384" cy="136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They run, sometimes in fancy dress, whilst tossing a cooked pancake in a frying pan at the same time.</a:t>
              </a:r>
            </a:p>
          </p:txBody>
        </p:sp>
        <p:sp>
          <p:nvSpPr>
            <p:cNvPr id="23565" name="Rectangle 5">
              <a:extLst>
                <a:ext uri="{FF2B5EF4-FFF2-40B4-BE49-F238E27FC236}">
                  <a16:creationId xmlns:a16="http://schemas.microsoft.com/office/drawing/2014/main" id="{DCECEC06-FE79-4CDC-8CC6-AC3CBC753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959" y="4618404"/>
              <a:ext cx="3625073" cy="79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solidFill>
                    <a:schemeClr val="tx1"/>
                  </a:solidFill>
                  <a:latin typeface="Twinkl" pitchFamily="2" charset="0"/>
                  <a:cs typeface="Arial" panose="020B0604020202020204" pitchFamily="34" charset="0"/>
                </a:rPr>
                <a:t>The first person to cross the finish line is the winner!</a:t>
              </a:r>
              <a:endParaRPr lang="en-GB" altLang="en-US" b="1">
                <a:solidFill>
                  <a:srgbClr val="FFC000"/>
                </a:solidFill>
                <a:latin typeface="Twinkl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382149D-2BC2-48FE-89D7-11858FD16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80" r="20990"/>
            <a:stretch/>
          </p:blipFill>
          <p:spPr bwMode="auto">
            <a:xfrm>
              <a:off x="4693685" y="1418925"/>
              <a:ext cx="3553304" cy="4235444"/>
            </a:xfrm>
            <a:prstGeom prst="roundRect">
              <a:avLst>
                <a:gd name="adj" fmla="val 538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Rectangle 6">
            <a:extLst>
              <a:ext uri="{FF2B5EF4-FFF2-40B4-BE49-F238E27FC236}">
                <a16:creationId xmlns:a16="http://schemas.microsoft.com/office/drawing/2014/main" id="{F9D71FA4-4E77-4F02-8CA7-1E63635B6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263" y="65087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Pancake Racing</a:t>
            </a:r>
          </a:p>
        </p:txBody>
      </p:sp>
      <p:sp>
        <p:nvSpPr>
          <p:cNvPr id="23557" name="TextBox 22">
            <a:extLst>
              <a:ext uri="{FF2B5EF4-FFF2-40B4-BE49-F238E27FC236}">
                <a16:creationId xmlns:a16="http://schemas.microsoft.com/office/drawing/2014/main" id="{620EBDF2-A2F6-4C8E-A0C5-A2D9AD44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521450"/>
            <a:ext cx="3927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BPreplay" panose="02000503000000020004" pitchFamily="50" charset="0"/>
              </a:rPr>
              <a:t>Photo courtesy of robinmyerscough (@flickr.com) - granted under creative commons licence - attribution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ABDFC0-7590-428A-8A0D-7F4997D97B05}"/>
              </a:ext>
            </a:extLst>
          </p:cNvPr>
          <p:cNvSpPr/>
          <p:nvPr/>
        </p:nvSpPr>
        <p:spPr>
          <a:xfrm>
            <a:off x="768350" y="1982788"/>
            <a:ext cx="7596188" cy="3965575"/>
          </a:xfrm>
          <a:prstGeom prst="roundRect">
            <a:avLst>
              <a:gd name="adj" fmla="val 2815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A3A01B5-3498-4963-A5C4-78DCB4C9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2190750"/>
            <a:ext cx="327977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">
            <a:extLst>
              <a:ext uri="{FF2B5EF4-FFF2-40B4-BE49-F238E27FC236}">
                <a16:creationId xmlns:a16="http://schemas.microsoft.com/office/drawing/2014/main" id="{B5360139-37E4-43AA-8116-BB3DBCE3A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28663"/>
            <a:ext cx="7596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How Do Other Countries </a:t>
            </a:r>
            <a:b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Celebrate Pancake Day?</a:t>
            </a:r>
          </a:p>
        </p:txBody>
      </p:sp>
      <p:grpSp>
        <p:nvGrpSpPr>
          <p:cNvPr id="24581" name="Group 5">
            <a:extLst>
              <a:ext uri="{FF2B5EF4-FFF2-40B4-BE49-F238E27FC236}">
                <a16:creationId xmlns:a16="http://schemas.microsoft.com/office/drawing/2014/main" id="{84D65C63-C582-4A2B-BEB5-7149BC8751DC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3630613"/>
            <a:ext cx="5418138" cy="2317750"/>
            <a:chOff x="660400" y="2576513"/>
            <a:chExt cx="7823200" cy="3346450"/>
          </a:xfrm>
        </p:grpSpPr>
        <p:pic>
          <p:nvPicPr>
            <p:cNvPr id="24582" name="Picture 1">
              <a:extLst>
                <a:ext uri="{FF2B5EF4-FFF2-40B4-BE49-F238E27FC236}">
                  <a16:creationId xmlns:a16="http://schemas.microsoft.com/office/drawing/2014/main" id="{FB05FDAF-B200-4F1E-8539-B6F384712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68"/>
            <a:stretch>
              <a:fillRect/>
            </a:stretch>
          </p:blipFill>
          <p:spPr bwMode="auto">
            <a:xfrm>
              <a:off x="660400" y="2576513"/>
              <a:ext cx="7823200" cy="3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8">
              <a:extLst>
                <a:ext uri="{FF2B5EF4-FFF2-40B4-BE49-F238E27FC236}">
                  <a16:creationId xmlns:a16="http://schemas.microsoft.com/office/drawing/2014/main" id="{31F28C9A-CB66-46FE-B17A-592D9B128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9717">
              <a:off x="5821902" y="3718916"/>
              <a:ext cx="756391" cy="65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9">
              <a:extLst>
                <a:ext uri="{FF2B5EF4-FFF2-40B4-BE49-F238E27FC236}">
                  <a16:creationId xmlns:a16="http://schemas.microsoft.com/office/drawing/2014/main" id="{D5C508AD-3F72-4B67-A46A-B74138081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9705">
              <a:off x="5818466" y="3827120"/>
              <a:ext cx="760200" cy="21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A25E20-9BF4-45D4-9F02-FFDD881E821C}"/>
              </a:ext>
            </a:extLst>
          </p:cNvPr>
          <p:cNvSpPr/>
          <p:nvPr/>
        </p:nvSpPr>
        <p:spPr>
          <a:xfrm>
            <a:off x="447675" y="1557338"/>
            <a:ext cx="8255000" cy="4164012"/>
          </a:xfrm>
          <a:prstGeom prst="rect">
            <a:avLst/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6628" name="Picture 2" descr="C:\Users\Twinkl\Desktop\bulkr\Semla_4316026900_o.jpg">
            <a:extLst>
              <a:ext uri="{FF2B5EF4-FFF2-40B4-BE49-F238E27FC236}">
                <a16:creationId xmlns:a16="http://schemas.microsoft.com/office/drawing/2014/main" id="{EA1548D5-1E90-4C73-805B-676EE33CC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022211"/>
            <a:ext cx="4892675" cy="3233737"/>
          </a:xfrm>
          <a:prstGeom prst="roundRect">
            <a:avLst>
              <a:gd name="adj" fmla="val 7519"/>
            </a:avLst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10D3F6A-EFA2-4DD0-8CFF-FCF3A8704236}"/>
              </a:ext>
            </a:extLst>
          </p:cNvPr>
          <p:cNvSpPr txBox="1">
            <a:spLocks/>
          </p:cNvSpPr>
          <p:nvPr/>
        </p:nvSpPr>
        <p:spPr>
          <a:xfrm>
            <a:off x="827088" y="6426200"/>
            <a:ext cx="7489825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Photo courtesy of </a:t>
            </a:r>
            <a:r>
              <a:rPr lang="en-GB" sz="600" dirty="0" err="1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hepp</a:t>
            </a:r>
            <a:r>
              <a:rPr lang="en-GB" sz="600" dirty="0">
                <a:solidFill>
                  <a:schemeClr val="bg1"/>
                </a:solidFill>
                <a:latin typeface="BPreplay" panose="02000503000000020004" pitchFamily="50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sp>
        <p:nvSpPr>
          <p:cNvPr id="25605" name="Rectangle 1">
            <a:extLst>
              <a:ext uri="{FF2B5EF4-FFF2-40B4-BE49-F238E27FC236}">
                <a16:creationId xmlns:a16="http://schemas.microsoft.com/office/drawing/2014/main" id="{8932FED8-51F9-43DB-865F-681010CF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688975"/>
            <a:ext cx="179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" pitchFamily="2" charset="0"/>
              </a:rPr>
              <a:t>Sweden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C02841-22D7-44A1-AEAC-215BB5CDEEC2}"/>
              </a:ext>
            </a:extLst>
          </p:cNvPr>
          <p:cNvSpPr/>
          <p:nvPr/>
        </p:nvSpPr>
        <p:spPr>
          <a:xfrm>
            <a:off x="755650" y="2022475"/>
            <a:ext cx="2592388" cy="3233738"/>
          </a:xfrm>
          <a:prstGeom prst="roundRect">
            <a:avLst>
              <a:gd name="adj" fmla="val 8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CAF0AF69-9091-4B10-A95F-2B9BBABDE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698750"/>
            <a:ext cx="23558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The Swedish call Pancake Day ‘Fettsdagen’, which means ‘Fat Tuesday’. They eat a pastry called Semla instead of pancakes.</a:t>
            </a:r>
          </a:p>
        </p:txBody>
      </p:sp>
      <p:pic>
        <p:nvPicPr>
          <p:cNvPr id="25608" name="Picture 3">
            <a:extLst>
              <a:ext uri="{FF2B5EF4-FFF2-40B4-BE49-F238E27FC236}">
                <a16:creationId xmlns:a16="http://schemas.microsoft.com/office/drawing/2014/main" id="{9F658CC8-D7AF-49C3-9695-6242A08F7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728663"/>
            <a:ext cx="874713" cy="566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413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Sassoon Infant Md</vt:lpstr>
      <vt:lpstr>BPreplay</vt:lpstr>
      <vt:lpstr>Twinkl</vt:lpstr>
      <vt:lpstr>Arial</vt:lpstr>
      <vt:lpstr>Idolwild</vt:lpstr>
      <vt:lpstr>Calibri</vt:lpstr>
      <vt:lpstr>Sassoon Infant Rg</vt:lpstr>
      <vt:lpstr>Office Theme</vt:lpstr>
      <vt:lpstr>PowerPoint Presentation</vt:lpstr>
      <vt:lpstr>What Is Pancake Day?</vt:lpstr>
      <vt:lpstr>PowerPoint Presentation</vt:lpstr>
      <vt:lpstr>What Are Pancakes Made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Lorna Conway</cp:lastModifiedBy>
  <cp:revision>171</cp:revision>
  <dcterms:created xsi:type="dcterms:W3CDTF">2014-10-01T16:09:27Z</dcterms:created>
  <dcterms:modified xsi:type="dcterms:W3CDTF">2021-02-10T16:17:45Z</dcterms:modified>
</cp:coreProperties>
</file>