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5"/>
  </p:notesMasterIdLst>
  <p:sldIdLst>
    <p:sldId id="260" r:id="rId2"/>
    <p:sldId id="257" r:id="rId3"/>
    <p:sldId id="258" r:id="rId4"/>
    <p:sldId id="287" r:id="rId5"/>
    <p:sldId id="288" r:id="rId6"/>
    <p:sldId id="264" r:id="rId7"/>
    <p:sldId id="292" r:id="rId8"/>
    <p:sldId id="289" r:id="rId9"/>
    <p:sldId id="293" r:id="rId10"/>
    <p:sldId id="295" r:id="rId11"/>
    <p:sldId id="296" r:id="rId12"/>
    <p:sldId id="294" r:id="rId13"/>
    <p:sldId id="291" r:id="rId14"/>
  </p:sldIdLst>
  <p:sldSz cx="9144000" cy="5143500" type="screen16x9"/>
  <p:notesSz cx="6858000" cy="9144000"/>
  <p:embeddedFontLst>
    <p:embeddedFont>
      <p:font typeface="Bebas Neue" panose="020B0604020202020204" charset="0"/>
      <p:regular r:id="rId16"/>
    </p:embeddedFont>
    <p:embeddedFont>
      <p:font typeface="IBM Plex Sans Condensed" panose="020B060402020202020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D324052-9DC2-47AB-B169-21AE27A76450}">
  <a:tblStyle styleId="{7D324052-9DC2-47AB-B169-21AE27A7645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65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579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74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6465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099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" name="Google Shape;50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784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gradFill>
          <a:gsLst>
            <a:gs pos="0">
              <a:srgbClr val="FFE659"/>
            </a:gs>
            <a:gs pos="58000">
              <a:schemeClr val="accent4"/>
            </a:gs>
            <a:gs pos="100000">
              <a:schemeClr val="accent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/>
          <p:nvPr/>
        </p:nvSpPr>
        <p:spPr>
          <a:xfrm>
            <a:off x="781775" y="768275"/>
            <a:ext cx="6652425" cy="3622950"/>
          </a:xfrm>
          <a:custGeom>
            <a:avLst/>
            <a:gdLst/>
            <a:ahLst/>
            <a:cxnLst/>
            <a:rect l="l" t="t" r="r" b="b"/>
            <a:pathLst>
              <a:path w="266097" h="144918" extrusionOk="0">
                <a:moveTo>
                  <a:pt x="0" y="153"/>
                </a:moveTo>
                <a:lnTo>
                  <a:pt x="249225" y="0"/>
                </a:lnTo>
                <a:lnTo>
                  <a:pt x="249225" y="34949"/>
                </a:lnTo>
                <a:lnTo>
                  <a:pt x="266097" y="50315"/>
                </a:lnTo>
                <a:lnTo>
                  <a:pt x="248923" y="47415"/>
                </a:lnTo>
                <a:lnTo>
                  <a:pt x="248924" y="144918"/>
                </a:lnTo>
                <a:lnTo>
                  <a:pt x="63" y="144918"/>
                </a:ln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lt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57150" dist="19050" dir="5400000" algn="bl" rotWithShape="0">
              <a:schemeClr val="dk1">
                <a:alpha val="30000"/>
              </a:schemeClr>
            </a:outerShdw>
          </a:effectLst>
        </p:spPr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286575" y="1250325"/>
            <a:ext cx="4844700" cy="265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▪"/>
              <a:defRPr sz="3000" i="1"/>
            </a:lvl1pPr>
            <a:lvl2pPr marL="914400" lvl="1" indent="-419100" rtl="0">
              <a:spcBef>
                <a:spcPts val="800"/>
              </a:spcBef>
              <a:spcAft>
                <a:spcPts val="0"/>
              </a:spcAft>
              <a:buSzPts val="3000"/>
              <a:buChar char="▫"/>
              <a:defRPr sz="3000" i="1"/>
            </a:lvl2pPr>
            <a:lvl3pPr marL="1371600" lvl="2" indent="-419100" rtl="0">
              <a:spcBef>
                <a:spcPts val="800"/>
              </a:spcBef>
              <a:spcAft>
                <a:spcPts val="0"/>
              </a:spcAft>
              <a:buSzPts val="3000"/>
              <a:buChar char="⬝"/>
              <a:defRPr sz="3000" i="1"/>
            </a:lvl3pPr>
            <a:lvl4pPr marL="1828800" lvl="3" indent="-419100" rtl="0">
              <a:spcBef>
                <a:spcPts val="800"/>
              </a:spcBef>
              <a:spcAft>
                <a:spcPts val="0"/>
              </a:spcAft>
              <a:buSzPts val="3000"/>
              <a:buChar char="⬞"/>
              <a:defRPr sz="3000" i="1"/>
            </a:lvl4pPr>
            <a:lvl5pPr marL="2286000" lvl="4" indent="-419100" rtl="0">
              <a:spcBef>
                <a:spcPts val="800"/>
              </a:spcBef>
              <a:spcAft>
                <a:spcPts val="0"/>
              </a:spcAft>
              <a:buSzPts val="3000"/>
              <a:buChar char="○"/>
              <a:defRPr sz="3000" i="1"/>
            </a:lvl5pPr>
            <a:lvl6pPr marL="2743200" lvl="5" indent="-419100" rtl="0">
              <a:spcBef>
                <a:spcPts val="800"/>
              </a:spcBef>
              <a:spcAft>
                <a:spcPts val="0"/>
              </a:spcAft>
              <a:buSzPts val="3000"/>
              <a:buChar char="■"/>
              <a:defRPr sz="3000" i="1"/>
            </a:lvl6pPr>
            <a:lvl7pPr marL="3200400" lvl="6" indent="-419100" rtl="0">
              <a:spcBef>
                <a:spcPts val="800"/>
              </a:spcBef>
              <a:spcAft>
                <a:spcPts val="0"/>
              </a:spcAft>
              <a:buSzPts val="3000"/>
              <a:buChar char="●"/>
              <a:defRPr sz="3000" i="1"/>
            </a:lvl7pPr>
            <a:lvl8pPr marL="3657600" lvl="7" indent="-419100" rtl="0">
              <a:spcBef>
                <a:spcPts val="800"/>
              </a:spcBef>
              <a:spcAft>
                <a:spcPts val="0"/>
              </a:spcAft>
              <a:buSzPts val="3000"/>
              <a:buChar char="○"/>
              <a:defRPr sz="3000" i="1"/>
            </a:lvl8pPr>
            <a:lvl9pPr marL="4114800" lvl="8" indent="-419100" rtl="0">
              <a:spcBef>
                <a:spcPts val="800"/>
              </a:spcBef>
              <a:spcAft>
                <a:spcPts val="800"/>
              </a:spcAft>
              <a:buSzPts val="3000"/>
              <a:buChar char="■"/>
              <a:defRPr sz="3000" i="1"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04375" y="4643093"/>
            <a:ext cx="548700" cy="31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gradFill>
          <a:gsLst>
            <a:gs pos="0">
              <a:srgbClr val="9FFAFF"/>
            </a:gs>
            <a:gs pos="58000">
              <a:schemeClr val="accent1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779100" y="759800"/>
            <a:ext cx="759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body" idx="1"/>
          </p:nvPr>
        </p:nvSpPr>
        <p:spPr>
          <a:xfrm>
            <a:off x="779100" y="1353950"/>
            <a:ext cx="23247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⬝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⬞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2"/>
          </p:nvPr>
        </p:nvSpPr>
        <p:spPr>
          <a:xfrm>
            <a:off x="3429910" y="1353950"/>
            <a:ext cx="23247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▪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▫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⬝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⬞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8404375" y="4643093"/>
            <a:ext cx="548700" cy="31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gradFill>
          <a:gsLst>
            <a:gs pos="0">
              <a:srgbClr val="F4FC68"/>
            </a:gs>
            <a:gs pos="58000">
              <a:schemeClr val="accent2"/>
            </a:gs>
            <a:gs pos="100000">
              <a:schemeClr val="accen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779100" y="759800"/>
            <a:ext cx="759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779100" y="1353950"/>
            <a:ext cx="18786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⬝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⬞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2"/>
          </p:nvPr>
        </p:nvSpPr>
        <p:spPr>
          <a:xfrm>
            <a:off x="2854792" y="1353950"/>
            <a:ext cx="18786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⬝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⬞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3"/>
          </p:nvPr>
        </p:nvSpPr>
        <p:spPr>
          <a:xfrm>
            <a:off x="4930485" y="1353950"/>
            <a:ext cx="187860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⬝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⬞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04375" y="4643093"/>
            <a:ext cx="548700" cy="31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gradFill>
          <a:gsLst>
            <a:gs pos="0">
              <a:srgbClr val="44506E"/>
            </a:gs>
            <a:gs pos="58000">
              <a:schemeClr val="dk1"/>
            </a:gs>
            <a:gs pos="100000">
              <a:schemeClr val="dk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8404375" y="4643093"/>
            <a:ext cx="548700" cy="31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rgbClr val="9FFAFF"/>
            </a:gs>
            <a:gs pos="58000">
              <a:schemeClr val="accent1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79100" y="759800"/>
            <a:ext cx="7593300" cy="3963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ebas Neue"/>
              <a:buNone/>
              <a:defRPr sz="3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ebas Neue"/>
              <a:buNone/>
              <a:defRPr sz="3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ebas Neue"/>
              <a:buNone/>
              <a:defRPr sz="3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ebas Neue"/>
              <a:buNone/>
              <a:defRPr sz="3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ebas Neue"/>
              <a:buNone/>
              <a:defRPr sz="3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ebas Neue"/>
              <a:buNone/>
              <a:defRPr sz="3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ebas Neue"/>
              <a:buNone/>
              <a:defRPr sz="3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ebas Neue"/>
              <a:buNone/>
              <a:defRPr sz="3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Bebas Neue"/>
              <a:buNone/>
              <a:defRPr sz="34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9100" y="1277748"/>
            <a:ext cx="49755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 Condensed"/>
              <a:buChar char="▪"/>
              <a:defRPr sz="2400">
                <a:solidFill>
                  <a:schemeClr val="dk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 Condensed"/>
              <a:buChar char="▫"/>
              <a:defRPr sz="2400">
                <a:solidFill>
                  <a:schemeClr val="dk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 Condensed"/>
              <a:buChar char="⬝"/>
              <a:defRPr sz="2400">
                <a:solidFill>
                  <a:schemeClr val="dk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 Condensed"/>
              <a:buChar char="⬞"/>
              <a:defRPr sz="2400">
                <a:solidFill>
                  <a:schemeClr val="dk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 Condensed"/>
              <a:buChar char="○"/>
              <a:defRPr sz="2400">
                <a:solidFill>
                  <a:schemeClr val="dk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 Condensed"/>
              <a:buChar char="■"/>
              <a:defRPr sz="2400">
                <a:solidFill>
                  <a:schemeClr val="dk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 Condensed"/>
              <a:buChar char="●"/>
              <a:defRPr sz="2400">
                <a:solidFill>
                  <a:schemeClr val="dk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 Condensed"/>
              <a:buChar char="○"/>
              <a:defRPr sz="2400">
                <a:solidFill>
                  <a:schemeClr val="dk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IBM Plex Sans Condensed"/>
              <a:buChar char="■"/>
              <a:defRPr sz="2400">
                <a:solidFill>
                  <a:schemeClr val="dk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75" y="4643093"/>
            <a:ext cx="548700" cy="3168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L="0" marR="0" lvl="1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0" marR="0" lvl="2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0" marR="0" lvl="3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0" marR="0" lvl="4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0" marR="0" lvl="5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0" marR="0" lvl="6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0" marR="0" lvl="7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0" marR="0" lvl="8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ebas Neue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6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IT-G4c2-CHU&amp;feature=emb_logo&amp;safe=active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://www.phonicsplay.co.uk/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sldNum" idx="12"/>
          </p:nvPr>
        </p:nvSpPr>
        <p:spPr>
          <a:xfrm>
            <a:off x="8404375" y="4643093"/>
            <a:ext cx="548700" cy="31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90" name="Google Shape;90;p15"/>
          <p:cNvPicPr preferRelativeResize="0"/>
          <p:nvPr/>
        </p:nvPicPr>
        <p:blipFill rotWithShape="1">
          <a:blip r:embed="rId5">
            <a:alphaModFix/>
          </a:blip>
          <a:srcRect r="20898" b="32619"/>
          <a:stretch/>
        </p:blipFill>
        <p:spPr>
          <a:xfrm>
            <a:off x="5826900" y="1367600"/>
            <a:ext cx="3317100" cy="37759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427745" y="1814815"/>
            <a:ext cx="4543533" cy="1278192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9600" dirty="0" smtClean="0">
                <a:solidFill>
                  <a:schemeClr val="tx1"/>
                </a:solidFill>
              </a:rPr>
              <a:t>P2 </a:t>
            </a:r>
            <a:r>
              <a:rPr lang="en-GB" sz="9600" dirty="0" smtClean="0">
                <a:solidFill>
                  <a:schemeClr val="tx1"/>
                </a:solidFill>
              </a:rPr>
              <a:t>Literacy Jobs</a:t>
            </a:r>
            <a:endParaRPr lang="en-GB" sz="9600" dirty="0">
              <a:solidFill>
                <a:schemeClr val="tx1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83366" y="2635524"/>
            <a:ext cx="5085350" cy="1240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4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 Condensed"/>
              <a:buChar char="▪"/>
              <a:defRPr sz="3000" b="0" i="1" u="none" strike="noStrike" cap="none">
                <a:solidFill>
                  <a:schemeClr val="dk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1pPr>
            <a:lvl2pPr marL="914400" marR="0" lvl="1" indent="-4191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 Condensed"/>
              <a:buChar char="▫"/>
              <a:defRPr sz="3000" b="0" i="1" u="none" strike="noStrike" cap="none">
                <a:solidFill>
                  <a:schemeClr val="dk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2pPr>
            <a:lvl3pPr marL="1371600" marR="0" lvl="2" indent="-4191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 Condensed"/>
              <a:buChar char="⬝"/>
              <a:defRPr sz="3000" b="0" i="1" u="none" strike="noStrike" cap="none">
                <a:solidFill>
                  <a:schemeClr val="dk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3pPr>
            <a:lvl4pPr marL="1828800" marR="0" lvl="3" indent="-4191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 Condensed"/>
              <a:buChar char="⬞"/>
              <a:defRPr sz="3000" b="0" i="1" u="none" strike="noStrike" cap="none">
                <a:solidFill>
                  <a:schemeClr val="dk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4pPr>
            <a:lvl5pPr marL="2286000" marR="0" lvl="4" indent="-4191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 Condensed"/>
              <a:buChar char="○"/>
              <a:defRPr sz="3000" b="0" i="1" u="none" strike="noStrike" cap="none">
                <a:solidFill>
                  <a:schemeClr val="dk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5pPr>
            <a:lvl6pPr marL="2743200" marR="0" lvl="5" indent="-4191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 Condensed"/>
              <a:buChar char="■"/>
              <a:defRPr sz="3000" b="0" i="1" u="none" strike="noStrike" cap="none">
                <a:solidFill>
                  <a:schemeClr val="dk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6pPr>
            <a:lvl7pPr marL="3200400" marR="0" lvl="6" indent="-4191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 Condensed"/>
              <a:buChar char="●"/>
              <a:defRPr sz="3000" b="0" i="1" u="none" strike="noStrike" cap="none">
                <a:solidFill>
                  <a:schemeClr val="dk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7pPr>
            <a:lvl8pPr marL="3657600" marR="0" lvl="7" indent="-4191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BM Plex Sans Condensed"/>
              <a:buChar char="○"/>
              <a:defRPr sz="3000" b="0" i="1" u="none" strike="noStrike" cap="none">
                <a:solidFill>
                  <a:schemeClr val="dk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8pPr>
            <a:lvl9pPr marL="4114800" marR="0" lvl="8" indent="-4191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3000"/>
              <a:buFont typeface="IBM Plex Sans Condensed"/>
              <a:buChar char="■"/>
              <a:defRPr sz="3000" b="0" i="1" u="none" strike="noStrike" cap="none">
                <a:solidFill>
                  <a:schemeClr val="dk1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9pPr>
          </a:lstStyle>
          <a:p>
            <a:pPr marL="38100" indent="0">
              <a:buNone/>
            </a:pPr>
            <a:r>
              <a:rPr lang="en-GB" sz="8000" i="0" dirty="0" smtClean="0">
                <a:solidFill>
                  <a:schemeClr val="tx1"/>
                </a:solidFill>
              </a:rPr>
              <a:t>Week Beginnin</a:t>
            </a:r>
            <a:r>
              <a:rPr lang="en-GB" sz="8000" i="0" dirty="0" smtClean="0">
                <a:solidFill>
                  <a:schemeClr val="tx1"/>
                </a:solidFill>
              </a:rPr>
              <a:t>g 08.2.21</a:t>
            </a:r>
            <a:endParaRPr lang="en-GB" sz="8000" i="0" dirty="0">
              <a:solidFill>
                <a:schemeClr val="tx1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7691" y="1480068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715" t="19921" r="9643" b="12778"/>
          <a:stretch/>
        </p:blipFill>
        <p:spPr>
          <a:xfrm>
            <a:off x="665471" y="128476"/>
            <a:ext cx="8029349" cy="49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0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1596" t="22353" r="9680" b="17387"/>
          <a:stretch/>
        </p:blipFill>
        <p:spPr>
          <a:xfrm>
            <a:off x="414674" y="191006"/>
            <a:ext cx="8376400" cy="482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044186" y="-600759"/>
            <a:ext cx="5090850" cy="6397668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0543" y="609601"/>
            <a:ext cx="611188" cy="61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3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99090" y="2910980"/>
            <a:ext cx="1629422" cy="179356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2"/>
          <p:cNvSpPr txBox="1">
            <a:spLocks noGrp="1"/>
          </p:cNvSpPr>
          <p:nvPr>
            <p:ph type="title"/>
          </p:nvPr>
        </p:nvSpPr>
        <p:spPr>
          <a:xfrm>
            <a:off x="779100" y="759800"/>
            <a:ext cx="759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friday </a:t>
            </a:r>
            <a:r>
              <a:rPr lang="en" dirty="0" smtClean="0"/>
              <a:t>12.2.21</a:t>
            </a:r>
            <a:r>
              <a:rPr lang="en" dirty="0" smtClean="0"/>
              <a:t>	</a:t>
            </a:r>
            <a:endParaRPr dirty="0"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717226" y="1286342"/>
            <a:ext cx="7327890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4000" b="1" dirty="0" smtClean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b="1" dirty="0" smtClean="0"/>
              <a:t> H O L I D A Y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000" b="1" dirty="0" smtClean="0"/>
              <a:t>(See you all on Tuesday) </a:t>
            </a:r>
            <a:endParaRPr lang="en-GB" sz="4000" b="1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8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800" dirty="0" smtClean="0"/>
          </a:p>
        </p:txBody>
      </p:sp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04375" y="4643093"/>
            <a:ext cx="548700" cy="31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78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5334" y="1156100"/>
            <a:ext cx="820766" cy="7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10177" y="1129286"/>
            <a:ext cx="2904825" cy="370549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2"/>
          <p:cNvSpPr txBox="1">
            <a:spLocks noGrp="1"/>
          </p:cNvSpPr>
          <p:nvPr>
            <p:ph type="title"/>
          </p:nvPr>
        </p:nvSpPr>
        <p:spPr>
          <a:xfrm>
            <a:off x="779100" y="759800"/>
            <a:ext cx="759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MONDAY </a:t>
            </a:r>
            <a:r>
              <a:rPr lang="en" dirty="0" smtClean="0"/>
              <a:t>08</a:t>
            </a:r>
            <a:r>
              <a:rPr lang="en" dirty="0" smtClean="0"/>
              <a:t>.2.21</a:t>
            </a:r>
            <a:r>
              <a:rPr lang="en" dirty="0" smtClean="0"/>
              <a:t>	</a:t>
            </a:r>
            <a:endParaRPr dirty="0"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717226" y="1286342"/>
            <a:ext cx="6222373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 dirty="0" smtClean="0"/>
              <a:t>There are two jobs today. </a:t>
            </a:r>
          </a:p>
          <a:p>
            <a:pPr marL="0" indent="0">
              <a:buSzPts val="1100"/>
              <a:buNone/>
            </a:pPr>
            <a:endParaRPr lang="en-GB" sz="1800" b="1" dirty="0" smtClean="0"/>
          </a:p>
          <a:p>
            <a:pPr marL="285750" indent="-285750">
              <a:lnSpc>
                <a:spcPct val="150000"/>
              </a:lnSpc>
              <a:buSzPts val="1100"/>
            </a:pPr>
            <a:r>
              <a:rPr lang="en-GB" sz="1800" dirty="0" smtClean="0"/>
              <a:t>Use the Story Setting Sheet in the writing workbook to write a description about the picture. There are lots of adjectives in the box next to the picture but you can use your own ones too. </a:t>
            </a:r>
          </a:p>
          <a:p>
            <a:pPr marL="285750" indent="-285750">
              <a:lnSpc>
                <a:spcPct val="150000"/>
              </a:lnSpc>
              <a:buSzPts val="1100"/>
            </a:pPr>
            <a:endParaRPr lang="en-GB" sz="1800" dirty="0" smtClean="0"/>
          </a:p>
          <a:p>
            <a:pPr marL="285750" indent="-285750">
              <a:lnSpc>
                <a:spcPct val="150000"/>
              </a:lnSpc>
              <a:buSzPts val="1100"/>
            </a:pPr>
            <a:r>
              <a:rPr lang="en-GB" sz="1800" dirty="0" smtClean="0"/>
              <a:t>Log into Education City and play the grammar games about nouns, verbs and adjectives.</a:t>
            </a:r>
            <a:endParaRPr lang="en-GB" sz="1800" dirty="0" smtClean="0"/>
          </a:p>
        </p:txBody>
      </p:sp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04375" y="4643093"/>
            <a:ext cx="548700" cy="31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13877" y="873558"/>
            <a:ext cx="347663" cy="347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sldNum" idx="12"/>
          </p:nvPr>
        </p:nvSpPr>
        <p:spPr>
          <a:xfrm>
            <a:off x="8404375" y="4643093"/>
            <a:ext cx="548700" cy="31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71" name="Google Shape;71;p13"/>
          <p:cNvGrpSpPr/>
          <p:nvPr/>
        </p:nvGrpSpPr>
        <p:grpSpPr>
          <a:xfrm>
            <a:off x="7341513" y="3480798"/>
            <a:ext cx="1526655" cy="1479095"/>
            <a:chOff x="5826900" y="1367600"/>
            <a:chExt cx="3881675" cy="3775901"/>
          </a:xfrm>
        </p:grpSpPr>
        <p:pic>
          <p:nvPicPr>
            <p:cNvPr id="72" name="Google Shape;72;p13"/>
            <p:cNvPicPr preferRelativeResize="0"/>
            <p:nvPr/>
          </p:nvPicPr>
          <p:blipFill rotWithShape="1">
            <a:blip r:embed="rId5">
              <a:alphaModFix/>
            </a:blip>
            <a:srcRect b="27714"/>
            <a:stretch/>
          </p:blipFill>
          <p:spPr>
            <a:xfrm>
              <a:off x="5826900" y="1367600"/>
              <a:ext cx="3881675" cy="3775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561147" y="2238285"/>
              <a:ext cx="349350" cy="2397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524" y="140009"/>
            <a:ext cx="6780214" cy="493378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97725" y="2494548"/>
            <a:ext cx="787652" cy="787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34533" y="208547"/>
            <a:ext cx="1191674" cy="143697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2"/>
          <p:cNvSpPr txBox="1">
            <a:spLocks noGrp="1"/>
          </p:cNvSpPr>
          <p:nvPr>
            <p:ph type="title"/>
          </p:nvPr>
        </p:nvSpPr>
        <p:spPr>
          <a:xfrm>
            <a:off x="248653" y="267818"/>
            <a:ext cx="759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TUESDAY </a:t>
            </a:r>
            <a:r>
              <a:rPr lang="en" dirty="0" smtClean="0"/>
              <a:t>09.2.21</a:t>
            </a:r>
            <a:r>
              <a:rPr lang="en" dirty="0" smtClean="0"/>
              <a:t>	</a:t>
            </a:r>
            <a:endParaRPr dirty="0"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165796" y="664117"/>
            <a:ext cx="8729551" cy="42957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 dirty="0" smtClean="0"/>
              <a:t>There are </a:t>
            </a:r>
            <a:r>
              <a:rPr lang="en-GB" sz="1800" b="1" dirty="0" smtClean="0"/>
              <a:t>three </a:t>
            </a:r>
            <a:r>
              <a:rPr lang="en-GB" sz="1800" b="1" dirty="0" smtClean="0"/>
              <a:t>jobs today. </a:t>
            </a:r>
            <a:endParaRPr lang="en-GB" sz="1800" b="1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800" b="1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 dirty="0" smtClean="0"/>
              <a:t>Phonics </a:t>
            </a:r>
          </a:p>
          <a:p>
            <a:pPr marL="285750" indent="-285750">
              <a:buSzPts val="1100"/>
            </a:pPr>
            <a:r>
              <a:rPr lang="en-GB" sz="1800" dirty="0" smtClean="0"/>
              <a:t>Please login to </a:t>
            </a:r>
            <a:r>
              <a:rPr lang="en-GB" sz="1800" dirty="0" smtClean="0">
                <a:hlinkClick r:id="rId6"/>
              </a:rPr>
              <a:t>www.phonicsplay.co.uk</a:t>
            </a:r>
            <a:r>
              <a:rPr lang="en-GB" sz="1800" dirty="0" smtClean="0"/>
              <a:t> and practise Tricky Word Trucks for Phase 3 and 4. </a:t>
            </a:r>
          </a:p>
          <a:p>
            <a:pPr marL="285750" indent="-285750">
              <a:buSzPts val="1100"/>
            </a:pPr>
            <a:endParaRPr lang="en-GB" sz="1800" dirty="0" smtClean="0"/>
          </a:p>
          <a:p>
            <a:pPr marL="285750" indent="-285750">
              <a:buSzPts val="1100"/>
            </a:pPr>
            <a:r>
              <a:rPr lang="en-GB" sz="1800" dirty="0" smtClean="0"/>
              <a:t>Complete the next page in your Phonics workbook. You will find a photograph on the next slide (although as it is not a digital copy, it is not very clear).</a:t>
            </a:r>
          </a:p>
          <a:p>
            <a:pPr marL="285750" indent="-285750">
              <a:buSzPts val="1100"/>
            </a:pPr>
            <a:endParaRPr lang="en-GB" sz="1800" dirty="0"/>
          </a:p>
          <a:p>
            <a:pPr marL="0" indent="0">
              <a:buSzPts val="1100"/>
              <a:buNone/>
            </a:pPr>
            <a:r>
              <a:rPr lang="en-GB" sz="1800" b="1" dirty="0" smtClean="0"/>
              <a:t>Punctuation and Grammar </a:t>
            </a:r>
          </a:p>
          <a:p>
            <a:pPr marL="285750" indent="-285750">
              <a:buSzPts val="1100"/>
            </a:pPr>
            <a:r>
              <a:rPr lang="en-GB" sz="1800" dirty="0" smtClean="0"/>
              <a:t>Click on the link to watch the video on adjectives and complete </a:t>
            </a:r>
            <a:r>
              <a:rPr lang="en-GB" sz="1800" dirty="0"/>
              <a:t>the worksheet </a:t>
            </a:r>
            <a:r>
              <a:rPr lang="en-GB" sz="1800" dirty="0" smtClean="0"/>
              <a:t>on the following slide.</a:t>
            </a:r>
          </a:p>
          <a:p>
            <a:pPr marL="0" indent="0">
              <a:buSzPts val="1100"/>
              <a:buNone/>
            </a:pPr>
            <a:endParaRPr lang="en-GB" sz="1800" dirty="0" smtClean="0"/>
          </a:p>
          <a:p>
            <a:pPr marL="0" indent="0" algn="ctr">
              <a:buSzPts val="1100"/>
              <a:buNone/>
            </a:pPr>
            <a:r>
              <a:rPr lang="en-GB" sz="1800" dirty="0" smtClean="0">
                <a:hlinkClick r:id="rId7"/>
              </a:rPr>
              <a:t>https</a:t>
            </a:r>
            <a:r>
              <a:rPr lang="en-GB" sz="1800" dirty="0">
                <a:hlinkClick r:id="rId7"/>
              </a:rPr>
              <a:t>://</a:t>
            </a:r>
            <a:r>
              <a:rPr lang="en-GB" sz="1800" dirty="0" smtClean="0">
                <a:hlinkClick r:id="rId7"/>
              </a:rPr>
              <a:t>www.youtube.com/watch?v=IT-G4c2-CHU&amp;feature=emb_logo&amp;safe=active</a:t>
            </a:r>
            <a:r>
              <a:rPr lang="en-GB" sz="1800" dirty="0" smtClean="0"/>
              <a:t> </a:t>
            </a:r>
          </a:p>
          <a:p>
            <a:pPr marL="285750" indent="-285750">
              <a:buSzPts val="1100"/>
            </a:pPr>
            <a:endParaRPr lang="en-GB" sz="1800" dirty="0" smtClean="0"/>
          </a:p>
          <a:p>
            <a:pPr marL="285750" indent="-285750">
              <a:buSzPts val="1100"/>
            </a:pPr>
            <a:endParaRPr lang="en-GB" sz="1800" dirty="0" smtClean="0"/>
          </a:p>
          <a:p>
            <a:pPr marL="285750" indent="-285750">
              <a:buSzPts val="1100"/>
            </a:pPr>
            <a:endParaRPr lang="en-GB" sz="1800" dirty="0"/>
          </a:p>
          <a:p>
            <a:pPr marL="285750" indent="-285750">
              <a:buSzPts val="1100"/>
            </a:pPr>
            <a:endParaRPr lang="en-GB" sz="1800" dirty="0" smtClean="0"/>
          </a:p>
        </p:txBody>
      </p:sp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04375" y="4643093"/>
            <a:ext cx="548700" cy="31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3944" y="723389"/>
            <a:ext cx="648211" cy="64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8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666805" y="267700"/>
            <a:ext cx="759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Phonics worksheet (in workbook)</a:t>
            </a:r>
            <a:endParaRPr dirty="0"/>
          </a:p>
        </p:txBody>
      </p:sp>
      <p:sp>
        <p:nvSpPr>
          <p:cNvPr id="143" name="Google Shape;143;p19"/>
          <p:cNvSpPr txBox="1">
            <a:spLocks noGrp="1"/>
          </p:cNvSpPr>
          <p:nvPr>
            <p:ph type="sldNum" idx="12"/>
          </p:nvPr>
        </p:nvSpPr>
        <p:spPr>
          <a:xfrm>
            <a:off x="8404375" y="4643093"/>
            <a:ext cx="548700" cy="31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44" name="Google Shape;144;p19"/>
          <p:cNvPicPr preferRelativeResize="0"/>
          <p:nvPr/>
        </p:nvPicPr>
        <p:blipFill rotWithShape="1">
          <a:blip r:embed="rId3">
            <a:alphaModFix/>
          </a:blip>
          <a:srcRect r="7621"/>
          <a:stretch/>
        </p:blipFill>
        <p:spPr>
          <a:xfrm>
            <a:off x="8045115" y="3694941"/>
            <a:ext cx="1098885" cy="1207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917071" y="118484"/>
            <a:ext cx="4417787" cy="550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6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>
            <a:spLocks noGrp="1"/>
          </p:cNvSpPr>
          <p:nvPr>
            <p:ph type="title"/>
          </p:nvPr>
        </p:nvSpPr>
        <p:spPr>
          <a:xfrm>
            <a:off x="666805" y="267700"/>
            <a:ext cx="759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p19"/>
          <p:cNvSpPr txBox="1">
            <a:spLocks noGrp="1"/>
          </p:cNvSpPr>
          <p:nvPr>
            <p:ph type="sldNum" idx="12"/>
          </p:nvPr>
        </p:nvSpPr>
        <p:spPr>
          <a:xfrm>
            <a:off x="8404375" y="4643093"/>
            <a:ext cx="548700" cy="31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44" name="Google Shape;144;p19"/>
          <p:cNvPicPr preferRelativeResize="0"/>
          <p:nvPr/>
        </p:nvPicPr>
        <p:blipFill rotWithShape="1">
          <a:blip r:embed="rId5">
            <a:alphaModFix/>
          </a:blip>
          <a:srcRect r="7621"/>
          <a:stretch/>
        </p:blipFill>
        <p:spPr>
          <a:xfrm>
            <a:off x="8045115" y="3694941"/>
            <a:ext cx="1098885" cy="1207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3340" y="641960"/>
            <a:ext cx="485775" cy="44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4630" r="1497"/>
          <a:stretch/>
        </p:blipFill>
        <p:spPr>
          <a:xfrm rot="16200000">
            <a:off x="1445690" y="-1135086"/>
            <a:ext cx="5093299" cy="746387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0543" y="1788696"/>
            <a:ext cx="506914" cy="5069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sldNum" idx="12"/>
          </p:nvPr>
        </p:nvSpPr>
        <p:spPr>
          <a:xfrm>
            <a:off x="8404375" y="4643093"/>
            <a:ext cx="548700" cy="31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71" name="Google Shape;71;p13"/>
          <p:cNvGrpSpPr/>
          <p:nvPr/>
        </p:nvGrpSpPr>
        <p:grpSpPr>
          <a:xfrm>
            <a:off x="7341513" y="3480798"/>
            <a:ext cx="1526655" cy="1479095"/>
            <a:chOff x="5826900" y="1367600"/>
            <a:chExt cx="3881675" cy="3775901"/>
          </a:xfrm>
        </p:grpSpPr>
        <p:pic>
          <p:nvPicPr>
            <p:cNvPr id="72" name="Google Shape;72;p13"/>
            <p:cNvPicPr preferRelativeResize="0"/>
            <p:nvPr/>
          </p:nvPicPr>
          <p:blipFill rotWithShape="1">
            <a:blip r:embed="rId3">
              <a:alphaModFix/>
            </a:blip>
            <a:srcRect b="27714"/>
            <a:stretch/>
          </p:blipFill>
          <p:spPr>
            <a:xfrm>
              <a:off x="5826900" y="1367600"/>
              <a:ext cx="3881675" cy="37759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561147" y="2238285"/>
              <a:ext cx="349350" cy="239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2"/>
          <p:cNvSpPr/>
          <p:nvPr/>
        </p:nvSpPr>
        <p:spPr>
          <a:xfrm>
            <a:off x="280737" y="1147013"/>
            <a:ext cx="72590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-GB" sz="2400" b="1" dirty="0">
                <a:solidFill>
                  <a:schemeClr val="bg1"/>
                </a:solidFill>
              </a:rPr>
              <a:t>Today is writing day! </a:t>
            </a:r>
            <a:endParaRPr lang="en-GB" sz="2400" b="1" dirty="0" smtClean="0">
              <a:solidFill>
                <a:schemeClr val="bg1"/>
              </a:solidFill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GB" sz="2400" dirty="0" smtClean="0">
                <a:solidFill>
                  <a:schemeClr val="bg1"/>
                </a:solidFill>
              </a:rPr>
              <a:t>Times will be posted on Teams. </a:t>
            </a:r>
            <a:r>
              <a:rPr lang="en-GB" sz="2400" dirty="0">
                <a:solidFill>
                  <a:schemeClr val="bg1"/>
                </a:solidFill>
              </a:rPr>
              <a:t>There will be two groups today. </a:t>
            </a:r>
            <a:endParaRPr lang="en-GB" sz="2400" b="1" dirty="0">
              <a:solidFill>
                <a:schemeClr val="bg1"/>
              </a:solidFill>
            </a:endParaRPr>
          </a:p>
          <a:p>
            <a:pPr lvl="0">
              <a:buClr>
                <a:schemeClr val="dk1"/>
              </a:buClr>
              <a:buSzPts val="1100"/>
            </a:pPr>
            <a:endParaRPr lang="en-GB" sz="2400" b="1" dirty="0">
              <a:solidFill>
                <a:schemeClr val="bg1"/>
              </a:solidFill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GB" sz="2400" dirty="0">
                <a:solidFill>
                  <a:schemeClr val="bg1"/>
                </a:solidFill>
              </a:rPr>
              <a:t>We are going to be up-levelling our sentences. </a:t>
            </a:r>
            <a:endParaRPr lang="en-GB" sz="2400" dirty="0" smtClean="0">
              <a:solidFill>
                <a:schemeClr val="bg1"/>
              </a:solidFill>
            </a:endParaRPr>
          </a:p>
          <a:p>
            <a:pPr lvl="0">
              <a:buClr>
                <a:schemeClr val="dk1"/>
              </a:buClr>
              <a:buSzPts val="1100"/>
            </a:pPr>
            <a:endParaRPr lang="en-GB" sz="2400" dirty="0">
              <a:solidFill>
                <a:schemeClr val="bg1"/>
              </a:solidFill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GB" sz="2400" dirty="0" smtClean="0">
                <a:solidFill>
                  <a:schemeClr val="bg1"/>
                </a:solidFill>
              </a:rPr>
              <a:t>While </a:t>
            </a:r>
            <a:r>
              <a:rPr lang="en-GB" sz="2400" dirty="0">
                <a:solidFill>
                  <a:schemeClr val="bg1"/>
                </a:solidFill>
              </a:rPr>
              <a:t>you are waiting on your lesson, or once you have finished, </a:t>
            </a:r>
            <a:r>
              <a:rPr lang="en-GB" sz="2400" b="1" dirty="0">
                <a:solidFill>
                  <a:schemeClr val="bg1"/>
                </a:solidFill>
              </a:rPr>
              <a:t>please log in to Bug Club </a:t>
            </a:r>
            <a:r>
              <a:rPr lang="en-GB" sz="2400" dirty="0">
                <a:solidFill>
                  <a:schemeClr val="bg1"/>
                </a:solidFill>
              </a:rPr>
              <a:t>and read a book. Remember to answer the ‘bugs’ to earn coins.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0737" y="436662"/>
            <a:ext cx="29546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3000" dirty="0" smtClean="0">
                <a:solidFill>
                  <a:schemeClr val="bg1"/>
                </a:solidFill>
                <a:latin typeface="Bebas Neue" panose="020B0604020202020204" charset="0"/>
              </a:rPr>
              <a:t>Wednesday </a:t>
            </a:r>
            <a:r>
              <a:rPr lang="en" sz="3000" dirty="0">
                <a:solidFill>
                  <a:schemeClr val="bg1"/>
                </a:solidFill>
                <a:latin typeface="Bebas Neue" panose="020B0604020202020204" charset="0"/>
              </a:rPr>
              <a:t>10.2.21</a:t>
            </a:r>
            <a:r>
              <a:rPr lang="en" dirty="0"/>
              <a:t>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842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0622" y="1286342"/>
            <a:ext cx="2435141" cy="318783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2"/>
          <p:cNvSpPr txBox="1">
            <a:spLocks noGrp="1"/>
          </p:cNvSpPr>
          <p:nvPr>
            <p:ph type="title"/>
          </p:nvPr>
        </p:nvSpPr>
        <p:spPr>
          <a:xfrm>
            <a:off x="717226" y="487084"/>
            <a:ext cx="759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Thursday 11.2.21</a:t>
            </a:r>
            <a:r>
              <a:rPr lang="en" dirty="0" smtClean="0"/>
              <a:t>	</a:t>
            </a:r>
            <a:endParaRPr dirty="0"/>
          </a:p>
        </p:txBody>
      </p:sp>
      <p:sp>
        <p:nvSpPr>
          <p:cNvPr id="56" name="Google Shape;56;p12"/>
          <p:cNvSpPr txBox="1">
            <a:spLocks noGrp="1"/>
          </p:cNvSpPr>
          <p:nvPr>
            <p:ph type="body" idx="1"/>
          </p:nvPr>
        </p:nvSpPr>
        <p:spPr>
          <a:xfrm>
            <a:off x="717226" y="1286342"/>
            <a:ext cx="6222373" cy="341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 dirty="0" smtClean="0"/>
              <a:t>There are two jobs today.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 dirty="0" smtClean="0"/>
              <a:t>Reading Comprehension </a:t>
            </a:r>
            <a:endParaRPr lang="en-GB" sz="1800" b="1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dirty="0" smtClean="0"/>
              <a:t>Choose one of the passages to complete. You can choose ‘</a:t>
            </a:r>
            <a:r>
              <a:rPr lang="en-GB" sz="1800" b="1" dirty="0" smtClean="0"/>
              <a:t>Zoom to the Moon</a:t>
            </a:r>
            <a:r>
              <a:rPr lang="en-GB" sz="1800" dirty="0" smtClean="0"/>
              <a:t>’ or ‘</a:t>
            </a:r>
            <a:r>
              <a:rPr lang="en-GB" sz="1800" b="1" dirty="0" smtClean="0"/>
              <a:t>The Missing Sock</a:t>
            </a:r>
            <a:r>
              <a:rPr lang="en-GB" sz="1800" dirty="0" smtClean="0"/>
              <a:t>’.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b="1" dirty="0" smtClean="0"/>
              <a:t>Punctuation and Grammar</a:t>
            </a:r>
            <a:endParaRPr lang="en-GB" sz="18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dirty="0" smtClean="0"/>
              <a:t>Sort the words into nouns, verbs and adjectives. You’ll find the worksheet on the following slides. </a:t>
            </a:r>
            <a:endParaRPr lang="en-GB" sz="1800" dirty="0"/>
          </a:p>
        </p:txBody>
      </p:sp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04375" y="4643093"/>
            <a:ext cx="548700" cy="31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0253" y="563368"/>
            <a:ext cx="670343" cy="67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4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62" t="1737" b="2368"/>
          <a:stretch/>
        </p:blipFill>
        <p:spPr>
          <a:xfrm>
            <a:off x="224589" y="88232"/>
            <a:ext cx="8309812" cy="50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lavius template">
  <a:themeElements>
    <a:clrScheme name="Custom 347">
      <a:dk1>
        <a:srgbClr val="1E263A"/>
      </a:dk1>
      <a:lt1>
        <a:srgbClr val="FFFFFF"/>
      </a:lt1>
      <a:dk2>
        <a:srgbClr val="989CA7"/>
      </a:dk2>
      <a:lt2>
        <a:srgbClr val="EAEEF0"/>
      </a:lt2>
      <a:accent1>
        <a:srgbClr val="6DB9E4"/>
      </a:accent1>
      <a:accent2>
        <a:srgbClr val="9ECE46"/>
      </a:accent2>
      <a:accent3>
        <a:srgbClr val="ECCB49"/>
      </a:accent3>
      <a:accent4>
        <a:srgbClr val="F5A73B"/>
      </a:accent4>
      <a:accent5>
        <a:srgbClr val="F36846"/>
      </a:accent5>
      <a:accent6>
        <a:srgbClr val="DD73C3"/>
      </a:accent6>
      <a:hlink>
        <a:srgbClr val="293D6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310</Words>
  <Application>Microsoft Office PowerPoint</Application>
  <PresentationFormat>On-screen Show (16:9)</PresentationFormat>
  <Paragraphs>54</Paragraphs>
  <Slides>13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Bebas Neue</vt:lpstr>
      <vt:lpstr>Arial</vt:lpstr>
      <vt:lpstr>IBM Plex Sans Condensed</vt:lpstr>
      <vt:lpstr>Flavius template</vt:lpstr>
      <vt:lpstr>PowerPoint Presentation</vt:lpstr>
      <vt:lpstr>MONDAY 08.2.21 </vt:lpstr>
      <vt:lpstr>PowerPoint Presentation</vt:lpstr>
      <vt:lpstr>TUESDAY 09.2.21 </vt:lpstr>
      <vt:lpstr>Phonics worksheet (in workbook)</vt:lpstr>
      <vt:lpstr>PowerPoint Presentation</vt:lpstr>
      <vt:lpstr>PowerPoint Presentation</vt:lpstr>
      <vt:lpstr>Thursday 11.2.21 </vt:lpstr>
      <vt:lpstr>PowerPoint Presentation</vt:lpstr>
      <vt:lpstr>PowerPoint Presentation</vt:lpstr>
      <vt:lpstr>PowerPoint Presentation</vt:lpstr>
      <vt:lpstr>PowerPoint Presentation</vt:lpstr>
      <vt:lpstr>friday 12.2.21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LITERACY JOBS  FOR WEEK BEGINNING 11.1.21</dc:title>
  <dc:creator>Lorna Conway</dc:creator>
  <cp:lastModifiedBy>Lorna Conway</cp:lastModifiedBy>
  <cp:revision>26</cp:revision>
  <dcterms:modified xsi:type="dcterms:W3CDTF">2021-02-07T17:02:16Z</dcterms:modified>
</cp:coreProperties>
</file>