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72" r:id="rId6"/>
    <p:sldId id="263" r:id="rId7"/>
    <p:sldId id="262" r:id="rId8"/>
    <p:sldId id="273" r:id="rId9"/>
    <p:sldId id="274" r:id="rId10"/>
    <p:sldId id="275" r:id="rId11"/>
    <p:sldId id="276" r:id="rId12"/>
    <p:sldId id="277" r:id="rId13"/>
    <p:sldId id="264" r:id="rId14"/>
    <p:sldId id="278" r:id="rId15"/>
    <p:sldId id="280" r:id="rId16"/>
    <p:sldId id="2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0909"/>
  </p:normalViewPr>
  <p:slideViewPr>
    <p:cSldViewPr snapToGrid="0">
      <p:cViewPr varScale="1">
        <p:scale>
          <a:sx n="90" d="100"/>
          <a:sy n="90" d="100"/>
        </p:scale>
        <p:origin x="9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7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72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4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1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7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9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5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7AF4-99E8-422D-9D16-783A06888CCB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4EEA-7294-4BB1-9F8F-004B9444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24719"/>
            <a:ext cx="9144000" cy="2387600"/>
          </a:xfrm>
        </p:spPr>
        <p:txBody>
          <a:bodyPr>
            <a:normAutofit/>
          </a:bodyPr>
          <a:lstStyle/>
          <a:p>
            <a:r>
              <a:rPr lang="en-GB" sz="13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034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Week beginning 18.1.21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1D4A8E-CE04-4B4C-B70C-554ED870FC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51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112113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Squares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041082"/>
            <a:ext cx="10515600" cy="54409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20 + 4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22 – 2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10 + ? = 20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19 – ? = 17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What’s missing:  100, 90, 80, ____, ____, ____.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Which number is bigger: 66 or 113?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Add on 10 each time 0, 10, 20, 30, ___, ___, ___, ____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Name a 3 sided shape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Which number is smaller: 110 or 115?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Double 3 = _____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1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A50A4-7F0F-854A-8260-6C9CA206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531" y="-1575570"/>
            <a:ext cx="6910338" cy="97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C7B5B-0543-274D-965B-AF10477B0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7829" y="-1419051"/>
            <a:ext cx="6836722" cy="96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244"/>
            <a:ext cx="10515600" cy="1054100"/>
          </a:xfrm>
        </p:spPr>
        <p:txBody>
          <a:bodyPr>
            <a:normAutofit/>
          </a:bodyPr>
          <a:lstStyle/>
          <a:p>
            <a:r>
              <a:rPr lang="en-GB" sz="5300" dirty="0">
                <a:solidFill>
                  <a:schemeClr val="accent1"/>
                </a:solidFill>
                <a:latin typeface="Comic Sans MS" panose="030F0702030302020204" pitchFamily="66" charset="0"/>
              </a:rPr>
              <a:t>Thursday 21.1.21</a:t>
            </a:r>
            <a:endParaRPr lang="en-GB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689"/>
            <a:ext cx="8699500" cy="209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There is a live lesson today. </a:t>
            </a: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Please check Teams for the information. </a:t>
            </a:r>
            <a:endParaRPr lang="en-GB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100 square activities | Square printables, The 100, Free printable calendar  temp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7" b="26842"/>
          <a:stretch/>
        </p:blipFill>
        <p:spPr bwMode="auto">
          <a:xfrm>
            <a:off x="14243615" y="-641710"/>
            <a:ext cx="2197771" cy="2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244"/>
            <a:ext cx="10515600" cy="1054100"/>
          </a:xfrm>
        </p:spPr>
        <p:txBody>
          <a:bodyPr>
            <a:normAutofit/>
          </a:bodyPr>
          <a:lstStyle/>
          <a:p>
            <a:r>
              <a:rPr lang="en-GB" sz="5300" dirty="0">
                <a:solidFill>
                  <a:schemeClr val="accent1"/>
                </a:solidFill>
                <a:latin typeface="Comic Sans MS" panose="030F0702030302020204" pitchFamily="66" charset="0"/>
              </a:rPr>
              <a:t>Friday 22.1.21</a:t>
            </a:r>
            <a:endParaRPr lang="en-GB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689"/>
            <a:ext cx="10058400" cy="4724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There are 3 jobs today.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Complete the estimation activity on the next slide (no cheating P2!!)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3D Shape worksheet</a:t>
            </a:r>
          </a:p>
          <a:p>
            <a:endParaRPr lang="en-GB" sz="3500" dirty="0">
              <a:latin typeface="Comic Sans MS" panose="030F0702030302020204" pitchFamily="66" charset="0"/>
            </a:endParaRPr>
          </a:p>
          <a:p>
            <a:r>
              <a:rPr lang="en-GB" sz="3500" dirty="0">
                <a:latin typeface="Comic Sans MS" panose="030F0702030302020204" pitchFamily="66" charset="0"/>
              </a:rPr>
              <a:t>Counting in 5s dot to dot </a:t>
            </a:r>
          </a:p>
        </p:txBody>
      </p:sp>
      <p:pic>
        <p:nvPicPr>
          <p:cNvPr id="2050" name="Picture 2" descr="100 square activities | Square printables, The 100, Free printable calendar  templa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7" b="26842"/>
          <a:stretch/>
        </p:blipFill>
        <p:spPr bwMode="auto">
          <a:xfrm>
            <a:off x="14243615" y="-641710"/>
            <a:ext cx="2197771" cy="2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16C857-2205-E940-AA9F-060AB0320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4DBC-FE9F-BA47-94E2-E33FF7D0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and then check! </a:t>
            </a:r>
            <a:br>
              <a:rPr lang="en-US" dirty="0"/>
            </a:br>
            <a:endParaRPr lang="en-US" dirty="0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B94B32B4-A600-D548-8DAA-2B91FF959991}"/>
              </a:ext>
            </a:extLst>
          </p:cNvPr>
          <p:cNvSpPr/>
          <p:nvPr/>
        </p:nvSpPr>
        <p:spPr>
          <a:xfrm>
            <a:off x="1193800" y="1690688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05EEF8B-9110-4540-9942-00F91528A16B}"/>
              </a:ext>
            </a:extLst>
          </p:cNvPr>
          <p:cNvSpPr/>
          <p:nvPr/>
        </p:nvSpPr>
        <p:spPr>
          <a:xfrm>
            <a:off x="812800" y="1911352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F5DA6B0B-A111-B84D-B5ED-A5EB9058173F}"/>
              </a:ext>
            </a:extLst>
          </p:cNvPr>
          <p:cNvSpPr/>
          <p:nvPr/>
        </p:nvSpPr>
        <p:spPr>
          <a:xfrm>
            <a:off x="1485900" y="2273300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06D1169A-17E1-8849-8B84-2D70452FEE3E}"/>
              </a:ext>
            </a:extLst>
          </p:cNvPr>
          <p:cNvSpPr/>
          <p:nvPr/>
        </p:nvSpPr>
        <p:spPr>
          <a:xfrm>
            <a:off x="1117600" y="1236266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419B325-7753-5B4F-ABCD-7030E385353F}"/>
              </a:ext>
            </a:extLst>
          </p:cNvPr>
          <p:cNvSpPr/>
          <p:nvPr/>
        </p:nvSpPr>
        <p:spPr>
          <a:xfrm>
            <a:off x="1117600" y="2258220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52DF6948-9076-4B4E-ABF3-67ADEB915A15}"/>
              </a:ext>
            </a:extLst>
          </p:cNvPr>
          <p:cNvSpPr/>
          <p:nvPr/>
        </p:nvSpPr>
        <p:spPr>
          <a:xfrm>
            <a:off x="1866900" y="2258220"/>
            <a:ext cx="3175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A3803F4F-39C7-4E43-8BE9-4D530F8ACDB1}"/>
              </a:ext>
            </a:extLst>
          </p:cNvPr>
          <p:cNvSpPr/>
          <p:nvPr/>
        </p:nvSpPr>
        <p:spPr>
          <a:xfrm>
            <a:off x="806450" y="2518572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88B6FCAC-A134-FB4E-BEFD-6A5C215770C6}"/>
              </a:ext>
            </a:extLst>
          </p:cNvPr>
          <p:cNvSpPr/>
          <p:nvPr/>
        </p:nvSpPr>
        <p:spPr>
          <a:xfrm>
            <a:off x="1828800" y="1861344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56B97E07-3CCB-D64D-B587-163529C7120C}"/>
              </a:ext>
            </a:extLst>
          </p:cNvPr>
          <p:cNvSpPr/>
          <p:nvPr/>
        </p:nvSpPr>
        <p:spPr>
          <a:xfrm>
            <a:off x="1651000" y="1367632"/>
            <a:ext cx="304800" cy="341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D2DD32E2-0DD9-F645-ABB8-72130DEA0A49}"/>
              </a:ext>
            </a:extLst>
          </p:cNvPr>
          <p:cNvSpPr/>
          <p:nvPr/>
        </p:nvSpPr>
        <p:spPr>
          <a:xfrm>
            <a:off x="6070600" y="4930195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A6FB3491-7343-994D-ABA7-99158CF987DD}"/>
              </a:ext>
            </a:extLst>
          </p:cNvPr>
          <p:cNvSpPr/>
          <p:nvPr/>
        </p:nvSpPr>
        <p:spPr>
          <a:xfrm>
            <a:off x="6286500" y="3407397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51F9C9E8-B06B-B248-AA9C-E39E37FEDF84}"/>
              </a:ext>
            </a:extLst>
          </p:cNvPr>
          <p:cNvSpPr/>
          <p:nvPr/>
        </p:nvSpPr>
        <p:spPr>
          <a:xfrm>
            <a:off x="6286500" y="4374384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5307CB5D-12F0-DB41-AEE3-F6AC702D7390}"/>
              </a:ext>
            </a:extLst>
          </p:cNvPr>
          <p:cNvSpPr/>
          <p:nvPr/>
        </p:nvSpPr>
        <p:spPr>
          <a:xfrm>
            <a:off x="6146800" y="2228466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E21D1B28-1F7C-5945-98E3-9927109A2105}"/>
              </a:ext>
            </a:extLst>
          </p:cNvPr>
          <p:cNvSpPr/>
          <p:nvPr/>
        </p:nvSpPr>
        <p:spPr>
          <a:xfrm>
            <a:off x="5384800" y="1509609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6E7AEF71-E0F6-7847-B91D-786EA30C8AFF}"/>
              </a:ext>
            </a:extLst>
          </p:cNvPr>
          <p:cNvSpPr/>
          <p:nvPr/>
        </p:nvSpPr>
        <p:spPr>
          <a:xfrm>
            <a:off x="5486400" y="2511237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BC4E8907-6EB9-D544-A054-A8137115109E}"/>
              </a:ext>
            </a:extLst>
          </p:cNvPr>
          <p:cNvSpPr/>
          <p:nvPr/>
        </p:nvSpPr>
        <p:spPr>
          <a:xfrm>
            <a:off x="5448300" y="3322055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ED0F38F3-7DE8-5042-AD96-B1221DA1634A}"/>
              </a:ext>
            </a:extLst>
          </p:cNvPr>
          <p:cNvSpPr/>
          <p:nvPr/>
        </p:nvSpPr>
        <p:spPr>
          <a:xfrm>
            <a:off x="5384800" y="4148148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D393A095-EBDB-FF40-8767-65BD2FFE4225}"/>
              </a:ext>
            </a:extLst>
          </p:cNvPr>
          <p:cNvSpPr/>
          <p:nvPr/>
        </p:nvSpPr>
        <p:spPr>
          <a:xfrm>
            <a:off x="4699000" y="3742930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7E67C70A-D73F-9E4F-87C8-92E00D89ECEA}"/>
              </a:ext>
            </a:extLst>
          </p:cNvPr>
          <p:cNvSpPr/>
          <p:nvPr/>
        </p:nvSpPr>
        <p:spPr>
          <a:xfrm>
            <a:off x="4762500" y="2916837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F0F0317C-34EC-DC43-A58D-A60BAED2F179}"/>
              </a:ext>
            </a:extLst>
          </p:cNvPr>
          <p:cNvSpPr/>
          <p:nvPr/>
        </p:nvSpPr>
        <p:spPr>
          <a:xfrm>
            <a:off x="4781550" y="1973459"/>
            <a:ext cx="762000" cy="128230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7A394EF-9998-DA4F-82A9-3169D710FEC2}"/>
              </a:ext>
            </a:extLst>
          </p:cNvPr>
          <p:cNvSpPr/>
          <p:nvPr/>
        </p:nvSpPr>
        <p:spPr>
          <a:xfrm>
            <a:off x="8540750" y="660400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E7EFD55-B902-5E49-8D88-9411A16AFB29}"/>
              </a:ext>
            </a:extLst>
          </p:cNvPr>
          <p:cNvSpPr/>
          <p:nvPr/>
        </p:nvSpPr>
        <p:spPr>
          <a:xfrm>
            <a:off x="8953500" y="2150762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E663CDB-3DE4-724C-A4DA-C0BF81FD3A19}"/>
              </a:ext>
            </a:extLst>
          </p:cNvPr>
          <p:cNvSpPr/>
          <p:nvPr/>
        </p:nvSpPr>
        <p:spPr>
          <a:xfrm>
            <a:off x="9702800" y="2129824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90FA4E7-1E24-4241-B702-F5BC9A470E7B}"/>
              </a:ext>
            </a:extLst>
          </p:cNvPr>
          <p:cNvSpPr/>
          <p:nvPr/>
        </p:nvSpPr>
        <p:spPr>
          <a:xfrm>
            <a:off x="10020300" y="585201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97B283D7-E9EF-A740-A2D3-7414808FAAB3}"/>
              </a:ext>
            </a:extLst>
          </p:cNvPr>
          <p:cNvSpPr/>
          <p:nvPr/>
        </p:nvSpPr>
        <p:spPr>
          <a:xfrm>
            <a:off x="9321800" y="660400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200B5373-C118-5640-B9C5-D4AC50C30B6B}"/>
              </a:ext>
            </a:extLst>
          </p:cNvPr>
          <p:cNvSpPr/>
          <p:nvPr/>
        </p:nvSpPr>
        <p:spPr>
          <a:xfrm>
            <a:off x="7896225" y="635000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CBC7D968-2420-4240-A53C-60100FD2FC33}"/>
              </a:ext>
            </a:extLst>
          </p:cNvPr>
          <p:cNvSpPr/>
          <p:nvPr/>
        </p:nvSpPr>
        <p:spPr>
          <a:xfrm>
            <a:off x="10693400" y="585201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4812AF2-B373-BC4B-9ACF-6096BD8F693D}"/>
              </a:ext>
            </a:extLst>
          </p:cNvPr>
          <p:cNvSpPr/>
          <p:nvPr/>
        </p:nvSpPr>
        <p:spPr>
          <a:xfrm>
            <a:off x="10445750" y="2111738"/>
            <a:ext cx="508000" cy="151576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FECC569B-B354-A248-B59B-B367D748D979}"/>
              </a:ext>
            </a:extLst>
          </p:cNvPr>
          <p:cNvSpPr/>
          <p:nvPr/>
        </p:nvSpPr>
        <p:spPr>
          <a:xfrm>
            <a:off x="508000" y="5880100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ABB7EEE4-1264-0B4E-946B-CE1BDFCE99A8}"/>
              </a:ext>
            </a:extLst>
          </p:cNvPr>
          <p:cNvSpPr/>
          <p:nvPr/>
        </p:nvSpPr>
        <p:spPr>
          <a:xfrm>
            <a:off x="1263650" y="5689600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C43DCEFB-92BE-C249-8B48-6CAB5A589927}"/>
              </a:ext>
            </a:extLst>
          </p:cNvPr>
          <p:cNvSpPr/>
          <p:nvPr/>
        </p:nvSpPr>
        <p:spPr>
          <a:xfrm>
            <a:off x="1581150" y="4498182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9C80F311-D6D8-894F-95DF-9ACCC9005FBB}"/>
              </a:ext>
            </a:extLst>
          </p:cNvPr>
          <p:cNvSpPr/>
          <p:nvPr/>
        </p:nvSpPr>
        <p:spPr>
          <a:xfrm>
            <a:off x="568325" y="4993301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>
            <a:extLst>
              <a:ext uri="{FF2B5EF4-FFF2-40B4-BE49-F238E27FC236}">
                <a16:creationId xmlns:a16="http://schemas.microsoft.com/office/drawing/2014/main" id="{07BB6E9C-3AA4-A84F-B164-DA4230D8C1E6}"/>
              </a:ext>
            </a:extLst>
          </p:cNvPr>
          <p:cNvSpPr/>
          <p:nvPr/>
        </p:nvSpPr>
        <p:spPr>
          <a:xfrm>
            <a:off x="1755775" y="5093891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66DDE57F-E866-D64F-8A42-AB5799E20FE8}"/>
              </a:ext>
            </a:extLst>
          </p:cNvPr>
          <p:cNvSpPr/>
          <p:nvPr/>
        </p:nvSpPr>
        <p:spPr>
          <a:xfrm>
            <a:off x="2212975" y="5689600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>
            <a:extLst>
              <a:ext uri="{FF2B5EF4-FFF2-40B4-BE49-F238E27FC236}">
                <a16:creationId xmlns:a16="http://schemas.microsoft.com/office/drawing/2014/main" id="{51691B51-867F-BC40-B34A-121651A9CC3A}"/>
              </a:ext>
            </a:extLst>
          </p:cNvPr>
          <p:cNvSpPr/>
          <p:nvPr/>
        </p:nvSpPr>
        <p:spPr>
          <a:xfrm>
            <a:off x="1685925" y="6165850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>
            <a:extLst>
              <a:ext uri="{FF2B5EF4-FFF2-40B4-BE49-F238E27FC236}">
                <a16:creationId xmlns:a16="http://schemas.microsoft.com/office/drawing/2014/main" id="{DF4BC551-F61B-784C-B0C2-F8511E001851}"/>
              </a:ext>
            </a:extLst>
          </p:cNvPr>
          <p:cNvSpPr/>
          <p:nvPr/>
        </p:nvSpPr>
        <p:spPr>
          <a:xfrm>
            <a:off x="3101975" y="5430454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1418A157-D993-DD43-AEB8-8AF435CC2DF9}"/>
              </a:ext>
            </a:extLst>
          </p:cNvPr>
          <p:cNvSpPr/>
          <p:nvPr/>
        </p:nvSpPr>
        <p:spPr>
          <a:xfrm>
            <a:off x="2435225" y="4858954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>
            <a:extLst>
              <a:ext uri="{FF2B5EF4-FFF2-40B4-BE49-F238E27FC236}">
                <a16:creationId xmlns:a16="http://schemas.microsoft.com/office/drawing/2014/main" id="{EF50C18B-671C-DB43-9963-3E9DAFDEB61D}"/>
              </a:ext>
            </a:extLst>
          </p:cNvPr>
          <p:cNvSpPr/>
          <p:nvPr/>
        </p:nvSpPr>
        <p:spPr>
          <a:xfrm>
            <a:off x="2317750" y="3989600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>
            <a:extLst>
              <a:ext uri="{FF2B5EF4-FFF2-40B4-BE49-F238E27FC236}">
                <a16:creationId xmlns:a16="http://schemas.microsoft.com/office/drawing/2014/main" id="{A552DBB7-AF73-524A-8110-A7240F2E9BC8}"/>
              </a:ext>
            </a:extLst>
          </p:cNvPr>
          <p:cNvSpPr/>
          <p:nvPr/>
        </p:nvSpPr>
        <p:spPr>
          <a:xfrm>
            <a:off x="1581150" y="3736182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Donut 42">
            <a:extLst>
              <a:ext uri="{FF2B5EF4-FFF2-40B4-BE49-F238E27FC236}">
                <a16:creationId xmlns:a16="http://schemas.microsoft.com/office/drawing/2014/main" id="{10F68737-278F-5740-8A76-63378418FFFA}"/>
              </a:ext>
            </a:extLst>
          </p:cNvPr>
          <p:cNvSpPr/>
          <p:nvPr/>
        </p:nvSpPr>
        <p:spPr>
          <a:xfrm>
            <a:off x="3006725" y="4783932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>
            <a:extLst>
              <a:ext uri="{FF2B5EF4-FFF2-40B4-BE49-F238E27FC236}">
                <a16:creationId xmlns:a16="http://schemas.microsoft.com/office/drawing/2014/main" id="{29941033-1BD8-4043-BDFD-E7656C04470B}"/>
              </a:ext>
            </a:extLst>
          </p:cNvPr>
          <p:cNvSpPr/>
          <p:nvPr/>
        </p:nvSpPr>
        <p:spPr>
          <a:xfrm>
            <a:off x="2757487" y="6001954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onut 44">
            <a:extLst>
              <a:ext uri="{FF2B5EF4-FFF2-40B4-BE49-F238E27FC236}">
                <a16:creationId xmlns:a16="http://schemas.microsoft.com/office/drawing/2014/main" id="{F6AED954-2368-8C44-AC78-04D7612D6BFB}"/>
              </a:ext>
            </a:extLst>
          </p:cNvPr>
          <p:cNvSpPr/>
          <p:nvPr/>
        </p:nvSpPr>
        <p:spPr>
          <a:xfrm>
            <a:off x="958850" y="4415636"/>
            <a:ext cx="539750" cy="571500"/>
          </a:xfrm>
          <a:prstGeom prst="don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gular Pentagon 45">
            <a:extLst>
              <a:ext uri="{FF2B5EF4-FFF2-40B4-BE49-F238E27FC236}">
                <a16:creationId xmlns:a16="http://schemas.microsoft.com/office/drawing/2014/main" id="{82DF0384-D1E8-D34E-A71D-E8456CF9F0FB}"/>
              </a:ext>
            </a:extLst>
          </p:cNvPr>
          <p:cNvSpPr/>
          <p:nvPr/>
        </p:nvSpPr>
        <p:spPr>
          <a:xfrm>
            <a:off x="8293100" y="5301935"/>
            <a:ext cx="666750" cy="578165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gular Pentagon 46">
            <a:extLst>
              <a:ext uri="{FF2B5EF4-FFF2-40B4-BE49-F238E27FC236}">
                <a16:creationId xmlns:a16="http://schemas.microsoft.com/office/drawing/2014/main" id="{7C8E2A0E-A444-BC4E-ACCC-93619E55919D}"/>
              </a:ext>
            </a:extLst>
          </p:cNvPr>
          <p:cNvSpPr/>
          <p:nvPr/>
        </p:nvSpPr>
        <p:spPr>
          <a:xfrm>
            <a:off x="8597900" y="6108700"/>
            <a:ext cx="711200" cy="53472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gular Pentagon 47">
            <a:extLst>
              <a:ext uri="{FF2B5EF4-FFF2-40B4-BE49-F238E27FC236}">
                <a16:creationId xmlns:a16="http://schemas.microsoft.com/office/drawing/2014/main" id="{81E2E624-821E-8047-B8B6-F23C29AD7DB4}"/>
              </a:ext>
            </a:extLst>
          </p:cNvPr>
          <p:cNvSpPr/>
          <p:nvPr/>
        </p:nvSpPr>
        <p:spPr>
          <a:xfrm>
            <a:off x="9175750" y="5430454"/>
            <a:ext cx="654050" cy="525846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gular Pentagon 48">
            <a:extLst>
              <a:ext uri="{FF2B5EF4-FFF2-40B4-BE49-F238E27FC236}">
                <a16:creationId xmlns:a16="http://schemas.microsoft.com/office/drawing/2014/main" id="{5888738F-00A4-334D-BF69-C617218F08FD}"/>
              </a:ext>
            </a:extLst>
          </p:cNvPr>
          <p:cNvSpPr/>
          <p:nvPr/>
        </p:nvSpPr>
        <p:spPr>
          <a:xfrm>
            <a:off x="10045700" y="5430454"/>
            <a:ext cx="647700" cy="515313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gular Pentagon 49">
            <a:extLst>
              <a:ext uri="{FF2B5EF4-FFF2-40B4-BE49-F238E27FC236}">
                <a16:creationId xmlns:a16="http://schemas.microsoft.com/office/drawing/2014/main" id="{CF22698D-ECC4-B940-9F94-9E3787122774}"/>
              </a:ext>
            </a:extLst>
          </p:cNvPr>
          <p:cNvSpPr/>
          <p:nvPr/>
        </p:nvSpPr>
        <p:spPr>
          <a:xfrm>
            <a:off x="8913813" y="4695127"/>
            <a:ext cx="622300" cy="514559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gular Pentagon 50">
            <a:extLst>
              <a:ext uri="{FF2B5EF4-FFF2-40B4-BE49-F238E27FC236}">
                <a16:creationId xmlns:a16="http://schemas.microsoft.com/office/drawing/2014/main" id="{A224B234-6AFE-A94A-90C1-A5F733EAF673}"/>
              </a:ext>
            </a:extLst>
          </p:cNvPr>
          <p:cNvSpPr/>
          <p:nvPr/>
        </p:nvSpPr>
        <p:spPr>
          <a:xfrm>
            <a:off x="9613900" y="4913527"/>
            <a:ext cx="762000" cy="564953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gular Pentagon 51">
            <a:extLst>
              <a:ext uri="{FF2B5EF4-FFF2-40B4-BE49-F238E27FC236}">
                <a16:creationId xmlns:a16="http://schemas.microsoft.com/office/drawing/2014/main" id="{F5389876-E1D1-1B4E-8237-125E3D19BB8F}"/>
              </a:ext>
            </a:extLst>
          </p:cNvPr>
          <p:cNvSpPr/>
          <p:nvPr/>
        </p:nvSpPr>
        <p:spPr>
          <a:xfrm>
            <a:off x="10744200" y="5069682"/>
            <a:ext cx="558800" cy="542127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>
            <a:extLst>
              <a:ext uri="{FF2B5EF4-FFF2-40B4-BE49-F238E27FC236}">
                <a16:creationId xmlns:a16="http://schemas.microsoft.com/office/drawing/2014/main" id="{68D142C4-8E6F-0845-8D2C-F5B088A7E8BC}"/>
              </a:ext>
            </a:extLst>
          </p:cNvPr>
          <p:cNvSpPr/>
          <p:nvPr/>
        </p:nvSpPr>
        <p:spPr>
          <a:xfrm>
            <a:off x="9474200" y="6097188"/>
            <a:ext cx="711200" cy="53472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>
            <a:extLst>
              <a:ext uri="{FF2B5EF4-FFF2-40B4-BE49-F238E27FC236}">
                <a16:creationId xmlns:a16="http://schemas.microsoft.com/office/drawing/2014/main" id="{845B6811-4CE9-0D42-A7B5-F6459DBE785A}"/>
              </a:ext>
            </a:extLst>
          </p:cNvPr>
          <p:cNvSpPr/>
          <p:nvPr/>
        </p:nvSpPr>
        <p:spPr>
          <a:xfrm>
            <a:off x="10445750" y="6165850"/>
            <a:ext cx="711200" cy="53472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gular Pentagon 54">
            <a:extLst>
              <a:ext uri="{FF2B5EF4-FFF2-40B4-BE49-F238E27FC236}">
                <a16:creationId xmlns:a16="http://schemas.microsoft.com/office/drawing/2014/main" id="{17D6A82A-2BB6-D04F-89B9-9EF8EBA44151}"/>
              </a:ext>
            </a:extLst>
          </p:cNvPr>
          <p:cNvSpPr/>
          <p:nvPr/>
        </p:nvSpPr>
        <p:spPr>
          <a:xfrm>
            <a:off x="9518650" y="4307682"/>
            <a:ext cx="622300" cy="514559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>
            <a:extLst>
              <a:ext uri="{FF2B5EF4-FFF2-40B4-BE49-F238E27FC236}">
                <a16:creationId xmlns:a16="http://schemas.microsoft.com/office/drawing/2014/main" id="{28867A11-E359-D24D-B0A8-82ED7BD3FA08}"/>
              </a:ext>
            </a:extLst>
          </p:cNvPr>
          <p:cNvSpPr/>
          <p:nvPr/>
        </p:nvSpPr>
        <p:spPr>
          <a:xfrm>
            <a:off x="7864475" y="6003820"/>
            <a:ext cx="622300" cy="514559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gular Pentagon 56">
            <a:extLst>
              <a:ext uri="{FF2B5EF4-FFF2-40B4-BE49-F238E27FC236}">
                <a16:creationId xmlns:a16="http://schemas.microsoft.com/office/drawing/2014/main" id="{6434CCED-00A4-074A-8378-BBFB24A88DD0}"/>
              </a:ext>
            </a:extLst>
          </p:cNvPr>
          <p:cNvSpPr/>
          <p:nvPr/>
        </p:nvSpPr>
        <p:spPr>
          <a:xfrm>
            <a:off x="10331450" y="4441721"/>
            <a:ext cx="622300" cy="514559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CCE6E7-4FA4-6A41-963B-CB16EF482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5725" y="10520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8D455-564A-5A4A-A08E-B5C37DB45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0" t="16297" r="34722" b="16296"/>
          <a:stretch/>
        </p:blipFill>
        <p:spPr>
          <a:xfrm rot="16200000">
            <a:off x="2681444" y="-1338803"/>
            <a:ext cx="6752911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27617-B70F-CD4B-A442-AC39BED17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9" t="16604" r="33535" b="18307"/>
          <a:stretch/>
        </p:blipFill>
        <p:spPr>
          <a:xfrm rot="16200000">
            <a:off x="2550982" y="-635929"/>
            <a:ext cx="6355820" cy="81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6F0A-45EF-7D42-863F-3298EDF4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Monday 18.1.21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E806-066A-5E4B-BBF5-B4C5A513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two jobs today. </a:t>
            </a:r>
          </a:p>
          <a:p>
            <a:r>
              <a:rPr lang="en-US" dirty="0"/>
              <a:t>Please do the sums for your group. You will find these on the next slides. </a:t>
            </a:r>
          </a:p>
          <a:p>
            <a:endParaRPr lang="en-US" dirty="0"/>
          </a:p>
          <a:p>
            <a:r>
              <a:rPr lang="en-US" dirty="0"/>
              <a:t>Complete these pages in your number workbook that is in your pack. They should look like this. </a:t>
            </a:r>
          </a:p>
          <a:p>
            <a:endParaRPr lang="en-US" dirty="0"/>
          </a:p>
          <a:p>
            <a:r>
              <a:rPr lang="en-US" dirty="0"/>
              <a:t>Squares				Triangles and Circles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645EE-6D5A-1D4B-8949-B60A3C37DA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7" t="22850" r="37247" b="10870"/>
          <a:stretch/>
        </p:blipFill>
        <p:spPr>
          <a:xfrm>
            <a:off x="2597540" y="4762500"/>
            <a:ext cx="1283809" cy="1775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AA27F-290A-2C40-AEF8-13A6772BF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38" t="22169" r="40080" b="12222"/>
          <a:stretch/>
        </p:blipFill>
        <p:spPr>
          <a:xfrm>
            <a:off x="8957182" y="4343826"/>
            <a:ext cx="1467592" cy="219426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B07C1-02AD-4948-9FCD-8D37B9B17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112113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041082"/>
            <a:ext cx="10515600" cy="54409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42 + 3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75 – 2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30 + ? = 40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60 – ? = 40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What’s missing:  111, 112, 113, ____, ____, ____.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Find half of 14.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Add on 2 each time , 0, 2, 4, 6, ___, ___, ___, ____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Name a shape with 4 sides and 4 vertices.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Round 45 to the nearest 10.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Double 7 = _____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112113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041082"/>
            <a:ext cx="10515600" cy="54409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42 + 3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35 – 2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30 + ? = 40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60 – ? = 40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What’s missing:  111, 112, 113, ____, ____, ____.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Find half of 14.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Add on 2 each time , 0, 2, 4, 6, ___, ___, ___, ____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Name a shape with 4 sides and 4 vertices.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Round 34 to the nearest 10 (is it nearer 30 or 40?). 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Double 7 = _____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5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112113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Squares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041082"/>
            <a:ext cx="10515600" cy="54409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22 + 3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25 – 2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30 + ? = 32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16 – ? = 15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What’s missing:  111, 112, 113, ____, ____, ____.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Which number is bigger: 54 or 24?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Add on 2 each time , 0, 2, 4, 6, ___, ___, ___, ____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Name a shape with 4 sides and 4 vertices (corners).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Which number is smaller: 98 or 112?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Double 5 = _____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5109" y="0"/>
            <a:ext cx="10561782" cy="179982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Tuesday 19.1.21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03" y="1676257"/>
            <a:ext cx="113504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will be a live lesson today.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Please look out for the information on Teams.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Please log in to Sumdog today. There are coins waiting! </a:t>
            </a:r>
          </a:p>
        </p:txBody>
      </p:sp>
    </p:spTree>
    <p:extLst>
      <p:ext uri="{BB962C8B-B14F-4D97-AF65-F5344CB8AC3E}">
        <p14:creationId xmlns:p14="http://schemas.microsoft.com/office/powerpoint/2010/main" val="38827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63" y="1503194"/>
            <a:ext cx="10515600" cy="55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There are 3 jobs today.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2093" y="159903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Wednesday 20.1.21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786" y="2635637"/>
            <a:ext cx="1027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Complete the sums for your group which you will find on the next slides.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Complete a counting in 5s worksheet. There are two to choose from.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Log into Education City and play the 3D shape games.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C1271A-4BCA-514B-B13E-75E97A964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7800" y="20605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112113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041082"/>
            <a:ext cx="10515600" cy="54409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26 + 10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45 – 5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54 + ? = 58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32 – ? = 30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What’s missing:  120, 119, 118, ____, ____, ____.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Name a 3 sided shape.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Add on 5 each time 0, 5, 10, 15, ___, ___, ___, ____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20p + 5p =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Round 89 to the nearest 10.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Share 16 equally between 2 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6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"/>
            <a:ext cx="10515600" cy="1121134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accent1"/>
                </a:solidFill>
                <a:latin typeface="Comic Sans MS" panose="030F0702030302020204" pitchFamily="66" charset="0"/>
              </a:rPr>
              <a:t>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041082"/>
            <a:ext cx="10515600" cy="544099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26 + 5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25 – 4 =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24 + ? = 28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32 – ? = 30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What’s missing:  120, 119, 118, ____, ____, ____.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Name a 3 sided shape.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Add on 5 each time 0, 5, 10, 15, ___, ___, ___, ____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20p + 5p =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Round 32 to the nearest 10 (is it nearer to 30 or 40?).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Share 8 equally between 2 people</a:t>
            </a: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3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649</Words>
  <Application>Microsoft Macintosh PowerPoint</Application>
  <PresentationFormat>Widescreen</PresentationFormat>
  <Paragraphs>119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Numeracy</vt:lpstr>
      <vt:lpstr>Monday 18.1.21</vt:lpstr>
      <vt:lpstr>Triangles</vt:lpstr>
      <vt:lpstr>Circles</vt:lpstr>
      <vt:lpstr>Squares </vt:lpstr>
      <vt:lpstr>Tuesday 19.1.21</vt:lpstr>
      <vt:lpstr>Wednesday 20.1.21</vt:lpstr>
      <vt:lpstr>Triangles</vt:lpstr>
      <vt:lpstr>Circles</vt:lpstr>
      <vt:lpstr>Squares </vt:lpstr>
      <vt:lpstr>PowerPoint Presentation</vt:lpstr>
      <vt:lpstr>PowerPoint Presentation</vt:lpstr>
      <vt:lpstr>Thursday 21.1.21</vt:lpstr>
      <vt:lpstr>Friday 22.1.21</vt:lpstr>
      <vt:lpstr>Estimate and then check!  </vt:lpstr>
      <vt:lpstr>PowerPoint Presentation</vt:lpstr>
      <vt:lpstr>PowerPoint Presentation</vt:lpstr>
    </vt:vector>
  </TitlesOfParts>
  <Company>NAC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2</dc:title>
  <dc:creator>Hannah McCabe</dc:creator>
  <cp:lastModifiedBy>Microsoft Office User</cp:lastModifiedBy>
  <cp:revision>38</cp:revision>
  <dcterms:created xsi:type="dcterms:W3CDTF">2021-01-07T10:12:53Z</dcterms:created>
  <dcterms:modified xsi:type="dcterms:W3CDTF">2021-01-17T20:42:08Z</dcterms:modified>
</cp:coreProperties>
</file>