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mp4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8" r:id="rId1"/>
  </p:sldMasterIdLst>
  <p:notesMasterIdLst>
    <p:notesMasterId r:id="rId19"/>
  </p:notesMasterIdLst>
  <p:sldIdLst>
    <p:sldId id="256" r:id="rId2"/>
    <p:sldId id="257" r:id="rId3"/>
    <p:sldId id="258" r:id="rId4"/>
    <p:sldId id="285" r:id="rId5"/>
    <p:sldId id="286" r:id="rId6"/>
    <p:sldId id="287" r:id="rId7"/>
    <p:sldId id="288" r:id="rId8"/>
    <p:sldId id="289" r:id="rId9"/>
    <p:sldId id="295" r:id="rId10"/>
    <p:sldId id="296" r:id="rId11"/>
    <p:sldId id="297" r:id="rId12"/>
    <p:sldId id="298" r:id="rId13"/>
    <p:sldId id="290" r:id="rId14"/>
    <p:sldId id="291" r:id="rId15"/>
    <p:sldId id="293" r:id="rId16"/>
    <p:sldId id="292" r:id="rId17"/>
    <p:sldId id="294" r:id="rId18"/>
  </p:sldIdLst>
  <p:sldSz cx="9144000" cy="5143500" type="screen16x9"/>
  <p:notesSz cx="6858000" cy="9144000"/>
  <p:embeddedFontLst>
    <p:embeddedFont>
      <p:font typeface="Catamaran Thin" panose="020B0604020202020204" charset="0"/>
      <p:regular r:id="rId20"/>
      <p:bold r:id="rId21"/>
    </p:embeddedFont>
    <p:embeddedFont>
      <p:font typeface="Catamaran" panose="020B0604020202020204" charset="0"/>
      <p:regular r:id="rId22"/>
      <p:bold r:id="rId23"/>
    </p:embeddedFont>
    <p:embeddedFont>
      <p:font typeface="Bellota Text Light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06CE88-72F3-4904-A07B-4B50C31DEF5D}">
  <a:tblStyle styleId="{0406CE88-72F3-4904-A07B-4B50C31DEF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65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5101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4945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4158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7755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1130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7707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1443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747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1631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828800" y="1493525"/>
            <a:ext cx="5486400" cy="215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" name="Google Shape;2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544005" y="1061352"/>
            <a:ext cx="382111" cy="42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" name="Google Shape;4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544005" y="1061352"/>
            <a:ext cx="382111" cy="42337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082050" y="1633650"/>
            <a:ext cx="3313800" cy="2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747958" y="1633650"/>
            <a:ext cx="3313800" cy="2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Tyrannosaurus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Plesiosaur">
  <p:cSld name="TITLE_ONLY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iplodocus">
  <p:cSld name="TITLE_ONLY_1_1_1_1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yrannosaurus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llota Text Light"/>
              <a:buChar char="●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llota Text Light"/>
              <a:buChar char="○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lvl="2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ellota Text Light"/>
              <a:buChar char="■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lvl="3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lvl="4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lvl="5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lvl="6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lvl="7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lvl="8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5" r:id="rId4"/>
    <p:sldLayoutId id="2147483656" r:id="rId5"/>
    <p:sldLayoutId id="2147483660" r:id="rId6"/>
    <p:sldLayoutId id="2147483662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4.m4a"/><Relationship Id="rId7" Type="http://schemas.openxmlformats.org/officeDocument/2006/relationships/image" Target="../media/image10.emf"/><Relationship Id="rId2" Type="http://schemas.microsoft.com/office/2007/relationships/media" Target="../media/media4.m4a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ctrTitle"/>
          </p:nvPr>
        </p:nvSpPr>
        <p:spPr>
          <a:xfrm>
            <a:off x="1828800" y="1493525"/>
            <a:ext cx="5486400" cy="215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Primary 2 Numeracy </a:t>
            </a:r>
            <a:br>
              <a:rPr lang="en" dirty="0" smtClean="0"/>
            </a:br>
            <a:r>
              <a:rPr lang="en" dirty="0" smtClean="0"/>
              <a:t>Week beginning 11.1.21</a:t>
            </a:r>
            <a:endParaRPr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24337" y="953336"/>
            <a:ext cx="347663" cy="347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Pattern Houses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4" name="Rectangle 3"/>
          <p:cNvSpPr/>
          <p:nvPr/>
        </p:nvSpPr>
        <p:spPr>
          <a:xfrm>
            <a:off x="807749" y="2398295"/>
            <a:ext cx="924797" cy="850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Isosceles Triangle 4"/>
          <p:cNvSpPr/>
          <p:nvPr/>
        </p:nvSpPr>
        <p:spPr>
          <a:xfrm>
            <a:off x="815771" y="1502863"/>
            <a:ext cx="932909" cy="8707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938717" y="2398295"/>
            <a:ext cx="924797" cy="850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Isosceles Triangle 6"/>
          <p:cNvSpPr/>
          <p:nvPr/>
        </p:nvSpPr>
        <p:spPr>
          <a:xfrm>
            <a:off x="1946739" y="1502863"/>
            <a:ext cx="932909" cy="8707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021114" y="2398295"/>
            <a:ext cx="924797" cy="850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Isosceles Triangle 8"/>
          <p:cNvSpPr/>
          <p:nvPr/>
        </p:nvSpPr>
        <p:spPr>
          <a:xfrm>
            <a:off x="3029136" y="1502863"/>
            <a:ext cx="932909" cy="8707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111532" y="2398295"/>
            <a:ext cx="924797" cy="850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Isosceles Triangle 10"/>
          <p:cNvSpPr/>
          <p:nvPr/>
        </p:nvSpPr>
        <p:spPr>
          <a:xfrm>
            <a:off x="4119554" y="1502863"/>
            <a:ext cx="932909" cy="8707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254531" y="2430087"/>
            <a:ext cx="924797" cy="850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?</a:t>
            </a:r>
          </a:p>
        </p:txBody>
      </p:sp>
      <p:sp>
        <p:nvSpPr>
          <p:cNvPr id="13" name="Isosceles Triangle 12"/>
          <p:cNvSpPr/>
          <p:nvPr/>
        </p:nvSpPr>
        <p:spPr>
          <a:xfrm>
            <a:off x="5262553" y="1534655"/>
            <a:ext cx="932909" cy="8707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344949" y="2446129"/>
            <a:ext cx="924797" cy="850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?</a:t>
            </a:r>
          </a:p>
        </p:txBody>
      </p:sp>
      <p:sp>
        <p:nvSpPr>
          <p:cNvPr id="15" name="Isosceles Triangle 14"/>
          <p:cNvSpPr/>
          <p:nvPr/>
        </p:nvSpPr>
        <p:spPr>
          <a:xfrm>
            <a:off x="6352971" y="1550697"/>
            <a:ext cx="932909" cy="8707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435367" y="2446129"/>
            <a:ext cx="924797" cy="850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?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7443389" y="1550697"/>
            <a:ext cx="932909" cy="8707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owchart: Connector 17"/>
          <p:cNvSpPr/>
          <p:nvPr/>
        </p:nvSpPr>
        <p:spPr>
          <a:xfrm>
            <a:off x="956079" y="2520956"/>
            <a:ext cx="577516" cy="527513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lowchart: Connector 18"/>
          <p:cNvSpPr/>
          <p:nvPr/>
        </p:nvSpPr>
        <p:spPr>
          <a:xfrm>
            <a:off x="3183331" y="2520956"/>
            <a:ext cx="577516" cy="527513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owchart: Connector 19"/>
          <p:cNvSpPr/>
          <p:nvPr/>
        </p:nvSpPr>
        <p:spPr>
          <a:xfrm>
            <a:off x="2112357" y="2520955"/>
            <a:ext cx="577516" cy="527513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owchart: Connector 20"/>
          <p:cNvSpPr/>
          <p:nvPr/>
        </p:nvSpPr>
        <p:spPr>
          <a:xfrm>
            <a:off x="4285321" y="2478012"/>
            <a:ext cx="577516" cy="527513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21630" y="901658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7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Pattern Houses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4" name="Rectangle 3"/>
          <p:cNvSpPr/>
          <p:nvPr/>
        </p:nvSpPr>
        <p:spPr>
          <a:xfrm>
            <a:off x="807750" y="2398295"/>
            <a:ext cx="914400" cy="874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Isosceles Triangle 4"/>
          <p:cNvSpPr/>
          <p:nvPr/>
        </p:nvSpPr>
        <p:spPr>
          <a:xfrm>
            <a:off x="815771" y="1502862"/>
            <a:ext cx="922421" cy="8954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938718" y="2398295"/>
            <a:ext cx="914400" cy="874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7" name="Isosceles Triangle 6"/>
          <p:cNvSpPr/>
          <p:nvPr/>
        </p:nvSpPr>
        <p:spPr>
          <a:xfrm>
            <a:off x="1946739" y="1502862"/>
            <a:ext cx="922421" cy="8954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021115" y="2398295"/>
            <a:ext cx="914400" cy="874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9" name="Isosceles Triangle 8"/>
          <p:cNvSpPr/>
          <p:nvPr/>
        </p:nvSpPr>
        <p:spPr>
          <a:xfrm>
            <a:off x="3029136" y="1502862"/>
            <a:ext cx="922421" cy="8954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111533" y="2398295"/>
            <a:ext cx="914400" cy="874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11" name="Isosceles Triangle 10"/>
          <p:cNvSpPr/>
          <p:nvPr/>
        </p:nvSpPr>
        <p:spPr>
          <a:xfrm>
            <a:off x="4119554" y="1502862"/>
            <a:ext cx="922421" cy="8954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254532" y="2430087"/>
            <a:ext cx="914400" cy="874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?</a:t>
            </a:r>
          </a:p>
        </p:txBody>
      </p:sp>
      <p:sp>
        <p:nvSpPr>
          <p:cNvPr id="13" name="Isosceles Triangle 12"/>
          <p:cNvSpPr/>
          <p:nvPr/>
        </p:nvSpPr>
        <p:spPr>
          <a:xfrm>
            <a:off x="5262553" y="1534654"/>
            <a:ext cx="922421" cy="8954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344950" y="2446129"/>
            <a:ext cx="914400" cy="874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?</a:t>
            </a:r>
          </a:p>
        </p:txBody>
      </p:sp>
      <p:sp>
        <p:nvSpPr>
          <p:cNvPr id="15" name="Isosceles Triangle 14"/>
          <p:cNvSpPr/>
          <p:nvPr/>
        </p:nvSpPr>
        <p:spPr>
          <a:xfrm>
            <a:off x="6352971" y="1550696"/>
            <a:ext cx="922421" cy="8954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435368" y="2446129"/>
            <a:ext cx="914400" cy="874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?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7443389" y="1550696"/>
            <a:ext cx="922421" cy="8954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Heart 17"/>
          <p:cNvSpPr/>
          <p:nvPr/>
        </p:nvSpPr>
        <p:spPr>
          <a:xfrm>
            <a:off x="752048" y="2306052"/>
            <a:ext cx="1070366" cy="1058779"/>
          </a:xfrm>
          <a:prstGeom prst="hear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Heart 18"/>
          <p:cNvSpPr/>
          <p:nvPr/>
        </p:nvSpPr>
        <p:spPr>
          <a:xfrm>
            <a:off x="1892003" y="2306052"/>
            <a:ext cx="1070366" cy="1058779"/>
          </a:xfrm>
          <a:prstGeom prst="hear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Heart 19"/>
          <p:cNvSpPr/>
          <p:nvPr/>
        </p:nvSpPr>
        <p:spPr>
          <a:xfrm>
            <a:off x="3292865" y="2668713"/>
            <a:ext cx="370899" cy="429126"/>
          </a:xfrm>
          <a:prstGeom prst="hear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Heart 20"/>
          <p:cNvSpPr/>
          <p:nvPr/>
        </p:nvSpPr>
        <p:spPr>
          <a:xfrm>
            <a:off x="4065040" y="2306052"/>
            <a:ext cx="1070366" cy="1058779"/>
          </a:xfrm>
          <a:prstGeom prst="hear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Heart 21"/>
          <p:cNvSpPr/>
          <p:nvPr/>
        </p:nvSpPr>
        <p:spPr>
          <a:xfrm>
            <a:off x="5204995" y="2306052"/>
            <a:ext cx="1070366" cy="1058779"/>
          </a:xfrm>
          <a:prstGeom prst="hear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Heart 22"/>
          <p:cNvSpPr/>
          <p:nvPr/>
        </p:nvSpPr>
        <p:spPr>
          <a:xfrm>
            <a:off x="6628731" y="2685175"/>
            <a:ext cx="370899" cy="429126"/>
          </a:xfrm>
          <a:prstGeom prst="hear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44950" y="3580608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8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7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Create your own Pattern House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4" name="Rectangle 3"/>
          <p:cNvSpPr/>
          <p:nvPr/>
        </p:nvSpPr>
        <p:spPr>
          <a:xfrm>
            <a:off x="807750" y="2398295"/>
            <a:ext cx="909432" cy="850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Isosceles Triangle 4"/>
          <p:cNvSpPr/>
          <p:nvPr/>
        </p:nvSpPr>
        <p:spPr>
          <a:xfrm>
            <a:off x="815771" y="1502863"/>
            <a:ext cx="917409" cy="8707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938718" y="2398295"/>
            <a:ext cx="909432" cy="850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Isosceles Triangle 6"/>
          <p:cNvSpPr/>
          <p:nvPr/>
        </p:nvSpPr>
        <p:spPr>
          <a:xfrm>
            <a:off x="1946739" y="1502863"/>
            <a:ext cx="917409" cy="8707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021115" y="2398295"/>
            <a:ext cx="909432" cy="850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Isosceles Triangle 8"/>
          <p:cNvSpPr/>
          <p:nvPr/>
        </p:nvSpPr>
        <p:spPr>
          <a:xfrm>
            <a:off x="3029136" y="1502863"/>
            <a:ext cx="917409" cy="8707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111533" y="2398295"/>
            <a:ext cx="909432" cy="850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Isosceles Triangle 10"/>
          <p:cNvSpPr/>
          <p:nvPr/>
        </p:nvSpPr>
        <p:spPr>
          <a:xfrm>
            <a:off x="4119554" y="1502863"/>
            <a:ext cx="917409" cy="8707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254532" y="2430087"/>
            <a:ext cx="909432" cy="850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Isosceles Triangle 12"/>
          <p:cNvSpPr/>
          <p:nvPr/>
        </p:nvSpPr>
        <p:spPr>
          <a:xfrm>
            <a:off x="5262553" y="1534655"/>
            <a:ext cx="917409" cy="8707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344950" y="2446129"/>
            <a:ext cx="909432" cy="850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Isosceles Triangle 14"/>
          <p:cNvSpPr/>
          <p:nvPr/>
        </p:nvSpPr>
        <p:spPr>
          <a:xfrm>
            <a:off x="6352971" y="1550697"/>
            <a:ext cx="917409" cy="8707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435368" y="2446129"/>
            <a:ext cx="909432" cy="850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Isosceles Triangle 16"/>
          <p:cNvSpPr/>
          <p:nvPr/>
        </p:nvSpPr>
        <p:spPr>
          <a:xfrm>
            <a:off x="7443389" y="1550697"/>
            <a:ext cx="917409" cy="8707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22717" y="988631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5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5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Thursday 14.1.21</a:t>
            </a:r>
            <a:endParaRPr dirty="0"/>
          </a:p>
        </p:txBody>
      </p:sp>
      <p:sp>
        <p:nvSpPr>
          <p:cNvPr id="121" name="Google Shape;121;p2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776" y="1464050"/>
            <a:ext cx="6922961" cy="2511600"/>
          </a:xfrm>
        </p:spPr>
        <p:txBody>
          <a:bodyPr/>
          <a:lstStyle/>
          <a:p>
            <a:pPr marL="101600" indent="0">
              <a:buNone/>
            </a:pPr>
            <a:r>
              <a:rPr lang="en-GB" dirty="0" smtClean="0"/>
              <a:t>Here are the Numeracy jobs for today. </a:t>
            </a:r>
          </a:p>
          <a:p>
            <a:r>
              <a:rPr lang="en-GB" dirty="0" smtClean="0"/>
              <a:t>Log into Education City for today’s job (it has a football picture)</a:t>
            </a:r>
          </a:p>
          <a:p>
            <a:r>
              <a:rPr lang="en-GB" dirty="0" smtClean="0"/>
              <a:t>Complete the sums on the blue slides (make sure you complete your own group) </a:t>
            </a:r>
          </a:p>
          <a:p>
            <a:r>
              <a:rPr lang="en-GB" dirty="0" smtClean="0"/>
              <a:t>Complete the worksheet from Monday if you haven’t managed to do it</a:t>
            </a:r>
            <a:endParaRPr lang="en-GB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42743" y="1626518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0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ctrTitle" idx="4294967295"/>
          </p:nvPr>
        </p:nvSpPr>
        <p:spPr>
          <a:xfrm>
            <a:off x="951831" y="-104048"/>
            <a:ext cx="5068200" cy="96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 smtClean="0">
                <a:solidFill>
                  <a:schemeClr val="lt1"/>
                </a:solidFill>
              </a:rPr>
              <a:t>Triangles Group</a:t>
            </a:r>
            <a:endParaRPr sz="5000" dirty="0">
              <a:solidFill>
                <a:schemeClr val="lt1"/>
              </a:solidFill>
            </a:endParaRPr>
          </a:p>
        </p:txBody>
      </p:sp>
      <p:sp>
        <p:nvSpPr>
          <p:cNvPr id="128" name="Google Shape;128;p2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818147" y="779171"/>
            <a:ext cx="80290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38 </a:t>
            </a:r>
            <a:r>
              <a:rPr lang="en-GB" sz="2000" dirty="0"/>
              <a:t>+ </a:t>
            </a:r>
            <a:r>
              <a:rPr lang="en-GB" sz="2000" dirty="0" smtClean="0"/>
              <a:t>6 </a:t>
            </a:r>
            <a:r>
              <a:rPr lang="en-GB" sz="2000" dirty="0"/>
              <a:t>=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40 </a:t>
            </a:r>
            <a:r>
              <a:rPr lang="en-GB" sz="2000" dirty="0"/>
              <a:t>– </a:t>
            </a:r>
            <a:r>
              <a:rPr lang="en-GB" sz="2000" dirty="0" smtClean="0"/>
              <a:t>6 </a:t>
            </a:r>
            <a:r>
              <a:rPr lang="en-GB" sz="2000" dirty="0"/>
              <a:t>=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25 </a:t>
            </a:r>
            <a:r>
              <a:rPr lang="en-GB" sz="2000" dirty="0"/>
              <a:t>+ ? = </a:t>
            </a:r>
            <a:r>
              <a:rPr lang="en-GB" sz="2000" dirty="0" smtClean="0"/>
              <a:t>30</a:t>
            </a:r>
            <a:endParaRPr lang="en-GB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29 </a:t>
            </a:r>
            <a:r>
              <a:rPr lang="en-GB" sz="2000" dirty="0"/>
              <a:t>- ? = </a:t>
            </a:r>
            <a:r>
              <a:rPr lang="en-GB" sz="2000" dirty="0" smtClean="0"/>
              <a:t>23</a:t>
            </a:r>
            <a:endParaRPr lang="en-GB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200, 300, 400, 500,  </a:t>
            </a:r>
            <a:r>
              <a:rPr lang="en-GB" sz="2000" dirty="0"/>
              <a:t>___, ____, ____, ____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99, 89, 79, 69 </a:t>
            </a:r>
            <a:r>
              <a:rPr lang="en-GB" sz="2000" dirty="0"/>
              <a:t>, ___, ____, ____, ____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Round 49 </a:t>
            </a:r>
            <a:r>
              <a:rPr lang="en-GB" sz="2000" dirty="0"/>
              <a:t>to the nearest 10.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How many months in a year? </a:t>
            </a:r>
            <a:endParaRPr lang="en-GB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Put </a:t>
            </a:r>
            <a:r>
              <a:rPr lang="en-GB" sz="2000" dirty="0"/>
              <a:t>these numbers in order: </a:t>
            </a:r>
            <a:r>
              <a:rPr lang="en-GB" sz="2000" dirty="0" smtClean="0"/>
              <a:t>500,  300,  100,  900,   200,  400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9997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ctrTitle" idx="4294967295"/>
          </p:nvPr>
        </p:nvSpPr>
        <p:spPr>
          <a:xfrm>
            <a:off x="951831" y="-104048"/>
            <a:ext cx="5068200" cy="96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 smtClean="0">
                <a:solidFill>
                  <a:schemeClr val="lt1"/>
                </a:solidFill>
              </a:rPr>
              <a:t>Circles Group</a:t>
            </a:r>
            <a:endParaRPr sz="5000" dirty="0">
              <a:solidFill>
                <a:schemeClr val="lt1"/>
              </a:solidFill>
            </a:endParaRPr>
          </a:p>
        </p:txBody>
      </p:sp>
      <p:sp>
        <p:nvSpPr>
          <p:cNvPr id="128" name="Google Shape;128;p2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818147" y="779171"/>
            <a:ext cx="80290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32 </a:t>
            </a:r>
            <a:r>
              <a:rPr lang="en-GB" sz="2000" dirty="0"/>
              <a:t>+ </a:t>
            </a:r>
            <a:r>
              <a:rPr lang="en-GB" sz="2000" dirty="0" smtClean="0"/>
              <a:t>6 </a:t>
            </a:r>
            <a:r>
              <a:rPr lang="en-GB" sz="2000" dirty="0"/>
              <a:t>=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46 </a:t>
            </a:r>
            <a:r>
              <a:rPr lang="en-GB" sz="2000" dirty="0"/>
              <a:t>– 4</a:t>
            </a:r>
            <a:r>
              <a:rPr lang="en-GB" sz="2000" dirty="0" smtClean="0"/>
              <a:t> </a:t>
            </a:r>
            <a:r>
              <a:rPr lang="en-GB" sz="2000" dirty="0"/>
              <a:t>=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25 </a:t>
            </a:r>
            <a:r>
              <a:rPr lang="en-GB" sz="2000" dirty="0"/>
              <a:t>+ ? = </a:t>
            </a:r>
            <a:r>
              <a:rPr lang="en-GB" sz="2000" dirty="0" smtClean="0"/>
              <a:t>30</a:t>
            </a:r>
            <a:endParaRPr lang="en-GB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29 </a:t>
            </a:r>
            <a:r>
              <a:rPr lang="en-GB" sz="2000" dirty="0"/>
              <a:t>- ? = </a:t>
            </a:r>
            <a:r>
              <a:rPr lang="en-GB" sz="2000" dirty="0" smtClean="0"/>
              <a:t>23</a:t>
            </a:r>
            <a:endParaRPr lang="en-GB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200, 300, 400, 500,  </a:t>
            </a:r>
            <a:r>
              <a:rPr lang="en-GB" sz="2000" dirty="0"/>
              <a:t>___, ____, ____, ____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99, 89, 79, 69 </a:t>
            </a:r>
            <a:r>
              <a:rPr lang="en-GB" sz="2000" dirty="0"/>
              <a:t>, ___, ____, ____, ____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Round 49 </a:t>
            </a:r>
            <a:r>
              <a:rPr lang="en-GB" sz="2000" dirty="0"/>
              <a:t>to the nearest </a:t>
            </a:r>
            <a:r>
              <a:rPr lang="en-GB" sz="2000" dirty="0" smtClean="0"/>
              <a:t>10 (is it nearer 40 or 50?)</a:t>
            </a:r>
            <a:endParaRPr lang="en-GB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How many months in a year? </a:t>
            </a:r>
            <a:endParaRPr lang="en-GB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Put </a:t>
            </a:r>
            <a:r>
              <a:rPr lang="en-GB" sz="2000" dirty="0"/>
              <a:t>these numbers in order: </a:t>
            </a:r>
            <a:r>
              <a:rPr lang="en-GB" sz="2000" dirty="0" smtClean="0"/>
              <a:t>500,  300,  100,  900,   200,  400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044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ctrTitle" idx="4294967295"/>
          </p:nvPr>
        </p:nvSpPr>
        <p:spPr>
          <a:xfrm>
            <a:off x="951831" y="-104048"/>
            <a:ext cx="5068200" cy="96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 smtClean="0">
                <a:solidFill>
                  <a:schemeClr val="lt1"/>
                </a:solidFill>
              </a:rPr>
              <a:t>Squares Group</a:t>
            </a:r>
            <a:endParaRPr sz="5000" dirty="0">
              <a:solidFill>
                <a:schemeClr val="lt1"/>
              </a:solidFill>
            </a:endParaRPr>
          </a:p>
        </p:txBody>
      </p:sp>
      <p:sp>
        <p:nvSpPr>
          <p:cNvPr id="128" name="Google Shape;128;p2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818147" y="779171"/>
            <a:ext cx="80290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1</a:t>
            </a:r>
            <a:r>
              <a:rPr lang="en-GB" sz="2000" dirty="0" smtClean="0"/>
              <a:t>2 </a:t>
            </a:r>
            <a:r>
              <a:rPr lang="en-GB" sz="2000" dirty="0"/>
              <a:t>+ </a:t>
            </a:r>
            <a:r>
              <a:rPr lang="en-GB" sz="2000" dirty="0" smtClean="0"/>
              <a:t>6 </a:t>
            </a:r>
            <a:r>
              <a:rPr lang="en-GB" sz="2000" dirty="0"/>
              <a:t>=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14 </a:t>
            </a:r>
            <a:r>
              <a:rPr lang="en-GB" sz="2000" dirty="0"/>
              <a:t>– 4</a:t>
            </a:r>
            <a:r>
              <a:rPr lang="en-GB" sz="2000" dirty="0" smtClean="0"/>
              <a:t> </a:t>
            </a:r>
            <a:r>
              <a:rPr lang="en-GB" sz="2000" dirty="0"/>
              <a:t>=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5 </a:t>
            </a:r>
            <a:r>
              <a:rPr lang="en-GB" sz="2000" dirty="0"/>
              <a:t>+ ? = </a:t>
            </a:r>
            <a:r>
              <a:rPr lang="en-GB" sz="2000" dirty="0" smtClean="0"/>
              <a:t>11</a:t>
            </a:r>
            <a:endParaRPr lang="en-GB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20 </a:t>
            </a:r>
            <a:r>
              <a:rPr lang="en-GB" sz="2000" dirty="0"/>
              <a:t>- ? = </a:t>
            </a:r>
            <a:r>
              <a:rPr lang="en-GB" sz="2000" dirty="0" smtClean="0"/>
              <a:t>17</a:t>
            </a:r>
            <a:endParaRPr lang="en-GB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20, 30, 40, 50,  </a:t>
            </a:r>
            <a:r>
              <a:rPr lang="en-GB" sz="2000" dirty="0"/>
              <a:t>___, ____, ____, ____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55, 54, 53, 52 </a:t>
            </a:r>
            <a:r>
              <a:rPr lang="en-GB" sz="2000" dirty="0"/>
              <a:t>, ___, ____, ____, ____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What number comes</a:t>
            </a:r>
            <a:r>
              <a:rPr lang="en-GB" sz="2000" b="1" dirty="0" smtClean="0"/>
              <a:t> before </a:t>
            </a:r>
            <a:r>
              <a:rPr lang="en-GB" sz="2000" dirty="0" smtClean="0"/>
              <a:t>39?</a:t>
            </a:r>
            <a:endParaRPr lang="en-GB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What number comes </a:t>
            </a:r>
            <a:r>
              <a:rPr lang="en-GB" sz="2000" b="1" dirty="0" smtClean="0"/>
              <a:t>after</a:t>
            </a:r>
            <a:r>
              <a:rPr lang="en-GB" sz="2000" dirty="0" smtClean="0"/>
              <a:t> 75? </a:t>
            </a:r>
            <a:endParaRPr lang="en-GB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Put </a:t>
            </a:r>
            <a:r>
              <a:rPr lang="en-GB" sz="2000" dirty="0"/>
              <a:t>these numbers in order: </a:t>
            </a:r>
            <a:r>
              <a:rPr lang="en-GB" sz="2000" dirty="0" smtClean="0"/>
              <a:t>50,  30,  10,  90,   20,  40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932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Friday 15.1.21</a:t>
            </a:r>
            <a:endParaRPr dirty="0"/>
          </a:p>
        </p:txBody>
      </p:sp>
      <p:sp>
        <p:nvSpPr>
          <p:cNvPr id="121" name="Google Shape;121;p2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776" y="1464050"/>
            <a:ext cx="6922961" cy="2511600"/>
          </a:xfrm>
        </p:spPr>
        <p:txBody>
          <a:bodyPr/>
          <a:lstStyle/>
          <a:p>
            <a:pPr marL="101600" indent="0">
              <a:buNone/>
            </a:pPr>
            <a:r>
              <a:rPr lang="en-GB" dirty="0" smtClean="0"/>
              <a:t>Today we will have another live lesson.</a:t>
            </a:r>
          </a:p>
          <a:p>
            <a:pPr marL="101600" indent="0">
              <a:buNone/>
            </a:pPr>
            <a:endParaRPr lang="en-GB" dirty="0" smtClean="0"/>
          </a:p>
          <a:p>
            <a:pPr marL="101600" indent="0">
              <a:buNone/>
            </a:pPr>
            <a:r>
              <a:rPr lang="en-GB" dirty="0" smtClean="0"/>
              <a:t>Use the link that has been sent to your email.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0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Monday 11.1.21</a:t>
            </a:r>
            <a:endParaRPr dirty="0"/>
          </a:p>
        </p:txBody>
      </p:sp>
      <p:sp>
        <p:nvSpPr>
          <p:cNvPr id="121" name="Google Shape;121;p2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049" y="1633650"/>
            <a:ext cx="6922961" cy="2511600"/>
          </a:xfrm>
        </p:spPr>
        <p:txBody>
          <a:bodyPr/>
          <a:lstStyle/>
          <a:p>
            <a:pPr marL="101600" indent="0">
              <a:buNone/>
            </a:pPr>
            <a:r>
              <a:rPr lang="en-GB" dirty="0" smtClean="0"/>
              <a:t>Here are the Numeracy jobs for today. </a:t>
            </a:r>
          </a:p>
          <a:p>
            <a:r>
              <a:rPr lang="en-GB" dirty="0" smtClean="0"/>
              <a:t>Count forwards to 120 </a:t>
            </a:r>
          </a:p>
          <a:p>
            <a:r>
              <a:rPr lang="en-GB" dirty="0" smtClean="0"/>
              <a:t>Count backwards from 50 </a:t>
            </a:r>
          </a:p>
          <a:p>
            <a:r>
              <a:rPr lang="en-GB" dirty="0" smtClean="0"/>
              <a:t>Complete the sums on the next slide (remember what group you are in) </a:t>
            </a:r>
          </a:p>
          <a:p>
            <a:r>
              <a:rPr lang="en-GB" dirty="0" smtClean="0"/>
              <a:t>Numeracy worksheet – in pack (instructions on next slide) </a:t>
            </a:r>
            <a:endParaRPr lang="en-GB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06386" y="1464050"/>
            <a:ext cx="347663" cy="347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ctrTitle" idx="4294967295"/>
          </p:nvPr>
        </p:nvSpPr>
        <p:spPr>
          <a:xfrm>
            <a:off x="951831" y="-104048"/>
            <a:ext cx="5068200" cy="96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 smtClean="0">
                <a:solidFill>
                  <a:schemeClr val="lt1"/>
                </a:solidFill>
              </a:rPr>
              <a:t>Triangles Group</a:t>
            </a:r>
            <a:endParaRPr sz="5000" dirty="0">
              <a:solidFill>
                <a:schemeClr val="lt1"/>
              </a:solidFill>
            </a:endParaRPr>
          </a:p>
        </p:txBody>
      </p:sp>
      <p:sp>
        <p:nvSpPr>
          <p:cNvPr id="128" name="Google Shape;128;p2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818147" y="779171"/>
            <a:ext cx="80290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28 </a:t>
            </a:r>
            <a:r>
              <a:rPr lang="en-GB" sz="2000" dirty="0"/>
              <a:t>+ 7 =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37 </a:t>
            </a:r>
            <a:r>
              <a:rPr lang="en-GB" sz="2000" dirty="0"/>
              <a:t>– 5 =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21 + ? = 28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19 - ? = 12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6, 16, 26, 36,  ___, ____, ____, ____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81, 71, 61, 51 , ___, ____, ____, ____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Round </a:t>
            </a:r>
            <a:r>
              <a:rPr lang="en-GB" sz="2000" dirty="0"/>
              <a:t>51 to the nearest 10.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How many days in a week? </a:t>
            </a:r>
            <a:endParaRPr lang="en-GB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Put </a:t>
            </a:r>
            <a:r>
              <a:rPr lang="en-GB" sz="2000" dirty="0"/>
              <a:t>these numbers in order: </a:t>
            </a:r>
            <a:r>
              <a:rPr lang="en-GB" sz="2000" dirty="0" smtClean="0"/>
              <a:t>64</a:t>
            </a:r>
            <a:r>
              <a:rPr lang="en-GB" sz="2000" dirty="0"/>
              <a:t>,  37,  29,  92,   14,  40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ctrTitle" idx="4294967295"/>
          </p:nvPr>
        </p:nvSpPr>
        <p:spPr>
          <a:xfrm>
            <a:off x="951831" y="-104048"/>
            <a:ext cx="5068200" cy="96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 smtClean="0">
                <a:solidFill>
                  <a:schemeClr val="lt1"/>
                </a:solidFill>
              </a:rPr>
              <a:t>Circles Group</a:t>
            </a:r>
            <a:endParaRPr sz="5000" dirty="0">
              <a:solidFill>
                <a:schemeClr val="lt1"/>
              </a:solidFill>
            </a:endParaRPr>
          </a:p>
        </p:txBody>
      </p:sp>
      <p:sp>
        <p:nvSpPr>
          <p:cNvPr id="128" name="Google Shape;128;p2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818147" y="779171"/>
            <a:ext cx="80290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1</a:t>
            </a:r>
            <a:r>
              <a:rPr lang="en-GB" sz="2000" dirty="0" smtClean="0"/>
              <a:t>8 </a:t>
            </a:r>
            <a:r>
              <a:rPr lang="en-GB" sz="2000" dirty="0"/>
              <a:t>+ 7 =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2</a:t>
            </a:r>
            <a:r>
              <a:rPr lang="en-GB" sz="2000" dirty="0" smtClean="0"/>
              <a:t>7 </a:t>
            </a:r>
            <a:r>
              <a:rPr lang="en-GB" sz="2000" dirty="0"/>
              <a:t>– 5 =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24 </a:t>
            </a:r>
            <a:r>
              <a:rPr lang="en-GB" sz="2000" dirty="0"/>
              <a:t>+ ? = 28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19 - ? = 12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6, 16, 26, 36,  ___, ____, ____, ____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81, 71, 61, 51 , ___, ____, ____, ____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Round </a:t>
            </a:r>
            <a:r>
              <a:rPr lang="en-GB" sz="2000" dirty="0"/>
              <a:t>51 to the nearest </a:t>
            </a:r>
            <a:r>
              <a:rPr lang="en-GB" sz="2000" dirty="0" smtClean="0"/>
              <a:t>10 (is it nearer 50 or 60?)</a:t>
            </a:r>
            <a:endParaRPr lang="en-GB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How many days in a week? </a:t>
            </a:r>
            <a:endParaRPr lang="en-GB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Put </a:t>
            </a:r>
            <a:r>
              <a:rPr lang="en-GB" sz="2000" dirty="0"/>
              <a:t>these numbers in order: </a:t>
            </a:r>
            <a:r>
              <a:rPr lang="en-GB" sz="2000" dirty="0" smtClean="0"/>
              <a:t>64</a:t>
            </a:r>
            <a:r>
              <a:rPr lang="en-GB" sz="2000" dirty="0"/>
              <a:t>,  37,  29,  92,   14,  40 </a:t>
            </a:r>
          </a:p>
        </p:txBody>
      </p:sp>
    </p:spTree>
    <p:extLst>
      <p:ext uri="{BB962C8B-B14F-4D97-AF65-F5344CB8AC3E}">
        <p14:creationId xmlns:p14="http://schemas.microsoft.com/office/powerpoint/2010/main" val="335512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ctrTitle" idx="4294967295"/>
          </p:nvPr>
        </p:nvSpPr>
        <p:spPr>
          <a:xfrm>
            <a:off x="951831" y="-104048"/>
            <a:ext cx="5068200" cy="96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 smtClean="0">
                <a:solidFill>
                  <a:schemeClr val="lt1"/>
                </a:solidFill>
              </a:rPr>
              <a:t>Squares Group</a:t>
            </a:r>
            <a:endParaRPr sz="5000" dirty="0">
              <a:solidFill>
                <a:schemeClr val="lt1"/>
              </a:solidFill>
            </a:endParaRPr>
          </a:p>
        </p:txBody>
      </p:sp>
      <p:sp>
        <p:nvSpPr>
          <p:cNvPr id="128" name="Google Shape;128;p2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818147" y="779171"/>
            <a:ext cx="80290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1</a:t>
            </a:r>
            <a:r>
              <a:rPr lang="en-GB" sz="2000" dirty="0" smtClean="0"/>
              <a:t>8 </a:t>
            </a:r>
            <a:r>
              <a:rPr lang="en-GB" sz="2000" dirty="0"/>
              <a:t>+ </a:t>
            </a:r>
            <a:r>
              <a:rPr lang="en-GB" sz="2000" dirty="0" smtClean="0"/>
              <a:t>2 </a:t>
            </a:r>
            <a:r>
              <a:rPr lang="en-GB" sz="2000" dirty="0"/>
              <a:t>=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2</a:t>
            </a:r>
            <a:r>
              <a:rPr lang="en-GB" sz="2000" dirty="0"/>
              <a:t>0</a:t>
            </a:r>
            <a:r>
              <a:rPr lang="en-GB" sz="2000" dirty="0" smtClean="0"/>
              <a:t> </a:t>
            </a:r>
            <a:r>
              <a:rPr lang="en-GB" sz="2000" dirty="0"/>
              <a:t>– 5 =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1</a:t>
            </a:r>
            <a:r>
              <a:rPr lang="en-GB" sz="2000" dirty="0" smtClean="0"/>
              <a:t>4 </a:t>
            </a:r>
            <a:r>
              <a:rPr lang="en-GB" sz="2000" dirty="0"/>
              <a:t>+ ? = </a:t>
            </a:r>
            <a:r>
              <a:rPr lang="en-GB" sz="2000" dirty="0" smtClean="0"/>
              <a:t>15</a:t>
            </a:r>
            <a:endParaRPr lang="en-GB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19 - ? = </a:t>
            </a:r>
            <a:r>
              <a:rPr lang="en-GB" sz="2000" dirty="0" smtClean="0"/>
              <a:t>17</a:t>
            </a:r>
            <a:endParaRPr lang="en-GB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10, 20, 30, 40,  </a:t>
            </a:r>
            <a:r>
              <a:rPr lang="en-GB" sz="2000" dirty="0"/>
              <a:t>___, ____, ____, ____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16 + 3 = </a:t>
            </a:r>
            <a:endParaRPr lang="en-GB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18 – 2 = </a:t>
            </a:r>
            <a:endParaRPr lang="en-GB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How many days in a week? </a:t>
            </a:r>
            <a:endParaRPr lang="en-GB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Put </a:t>
            </a:r>
            <a:r>
              <a:rPr lang="en-GB" sz="2000" dirty="0"/>
              <a:t>these numbers in order: </a:t>
            </a:r>
            <a:r>
              <a:rPr lang="en-GB" sz="2000" dirty="0" smtClean="0"/>
              <a:t>25, 22, 16, 18, 40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7027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Monday’s Worksheet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6724" t="13613" r="36854" b="18090"/>
          <a:stretch/>
        </p:blipFill>
        <p:spPr>
          <a:xfrm>
            <a:off x="4041918" y="2413076"/>
            <a:ext cx="1203157" cy="1749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33823" t="12430" r="34717" b="14997"/>
          <a:stretch/>
        </p:blipFill>
        <p:spPr>
          <a:xfrm>
            <a:off x="5935578" y="1127750"/>
            <a:ext cx="1435768" cy="186308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for the Circles and Triangles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This is for the Squares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68832" y="1295900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4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Tuesday 12.1.21</a:t>
            </a:r>
            <a:endParaRPr dirty="0"/>
          </a:p>
        </p:txBody>
      </p:sp>
      <p:sp>
        <p:nvSpPr>
          <p:cNvPr id="121" name="Google Shape;121;p2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049" y="1633650"/>
            <a:ext cx="6922961" cy="2511600"/>
          </a:xfrm>
        </p:spPr>
        <p:txBody>
          <a:bodyPr/>
          <a:lstStyle/>
          <a:p>
            <a:r>
              <a:rPr lang="en-GB" dirty="0" smtClean="0"/>
              <a:t>Today we are going to try a live number lesson </a:t>
            </a:r>
          </a:p>
          <a:p>
            <a:r>
              <a:rPr lang="en-GB" dirty="0" smtClean="0"/>
              <a:t>You will be sent an invitation to access </a:t>
            </a:r>
            <a:r>
              <a:rPr lang="en-GB" dirty="0" err="1" smtClean="0"/>
              <a:t>Vscene</a:t>
            </a:r>
            <a:r>
              <a:rPr lang="en-GB" dirty="0" smtClean="0"/>
              <a:t> via your email</a:t>
            </a:r>
          </a:p>
          <a:p>
            <a:r>
              <a:rPr lang="en-GB" dirty="0" smtClean="0"/>
              <a:t>This is the first time trying this so we may need to be patient. Please bear with me!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27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Wednesday 13.1.21</a:t>
            </a:r>
            <a:endParaRPr dirty="0"/>
          </a:p>
        </p:txBody>
      </p:sp>
      <p:sp>
        <p:nvSpPr>
          <p:cNvPr id="121" name="Google Shape;121;p2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049" y="1633650"/>
            <a:ext cx="6922961" cy="2511600"/>
          </a:xfrm>
        </p:spPr>
        <p:txBody>
          <a:bodyPr/>
          <a:lstStyle/>
          <a:p>
            <a:pPr marL="101600" indent="0">
              <a:buNone/>
            </a:pPr>
            <a:r>
              <a:rPr lang="en-GB" dirty="0" smtClean="0"/>
              <a:t>Here are the Numeracy jobs for today. </a:t>
            </a:r>
          </a:p>
          <a:p>
            <a:r>
              <a:rPr lang="en-GB" dirty="0" smtClean="0"/>
              <a:t>Complete the patterns on the pattern houses. </a:t>
            </a:r>
            <a:endParaRPr lang="en-GB" dirty="0"/>
          </a:p>
          <a:p>
            <a:r>
              <a:rPr lang="en-GB" dirty="0" smtClean="0"/>
              <a:t>Log in to Education City and play the 2D shape revision games </a:t>
            </a:r>
          </a:p>
          <a:p>
            <a:r>
              <a:rPr lang="en-GB" dirty="0" smtClean="0"/>
              <a:t>Complete the shape worksheets, you can download them from Education City or from the blog. </a:t>
            </a:r>
            <a:endParaRPr lang="en-GB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204934"/>
              </p:ext>
            </p:extLst>
          </p:nvPr>
        </p:nvGraphicFramePr>
        <p:xfrm>
          <a:off x="7231193" y="147904"/>
          <a:ext cx="1704195" cy="241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6" imgW="3254807" imgH="4604431" progId="AcroExch.Document.DC">
                  <p:embed/>
                </p:oleObj>
              </mc:Choice>
              <mc:Fallback>
                <p:oleObj name="Acrobat Document" r:id="rId6" imgW="3254807" imgH="460443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31193" y="147904"/>
                        <a:ext cx="1704195" cy="2410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60954" y="1418687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1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799" y="766680"/>
            <a:ext cx="6979800" cy="336300"/>
          </a:xfrm>
        </p:spPr>
        <p:txBody>
          <a:bodyPr/>
          <a:lstStyle/>
          <a:p>
            <a:r>
              <a:rPr lang="en-GB" dirty="0" smtClean="0"/>
              <a:t>Pattern Houses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11" name="Rectangle 10"/>
          <p:cNvSpPr/>
          <p:nvPr/>
        </p:nvSpPr>
        <p:spPr>
          <a:xfrm>
            <a:off x="807750" y="2398295"/>
            <a:ext cx="914400" cy="874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35</a:t>
            </a:r>
            <a:endParaRPr lang="en-GB" dirty="0"/>
          </a:p>
        </p:txBody>
      </p:sp>
      <p:sp>
        <p:nvSpPr>
          <p:cNvPr id="12" name="Isosceles Triangle 11"/>
          <p:cNvSpPr/>
          <p:nvPr/>
        </p:nvSpPr>
        <p:spPr>
          <a:xfrm>
            <a:off x="815771" y="1502862"/>
            <a:ext cx="922421" cy="8954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938718" y="2398295"/>
            <a:ext cx="914400" cy="874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14" name="Isosceles Triangle 13"/>
          <p:cNvSpPr/>
          <p:nvPr/>
        </p:nvSpPr>
        <p:spPr>
          <a:xfrm>
            <a:off x="1946739" y="1502862"/>
            <a:ext cx="922421" cy="8954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021115" y="2398295"/>
            <a:ext cx="914400" cy="874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22" name="Isosceles Triangle 21"/>
          <p:cNvSpPr/>
          <p:nvPr/>
        </p:nvSpPr>
        <p:spPr>
          <a:xfrm>
            <a:off x="3029136" y="1502862"/>
            <a:ext cx="922421" cy="8954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111533" y="2398295"/>
            <a:ext cx="914400" cy="874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26" name="Isosceles Triangle 25"/>
          <p:cNvSpPr/>
          <p:nvPr/>
        </p:nvSpPr>
        <p:spPr>
          <a:xfrm>
            <a:off x="4119554" y="1502862"/>
            <a:ext cx="922421" cy="8954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5254532" y="2430087"/>
            <a:ext cx="914400" cy="874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?</a:t>
            </a:r>
          </a:p>
        </p:txBody>
      </p:sp>
      <p:sp>
        <p:nvSpPr>
          <p:cNvPr id="28" name="Isosceles Triangle 27"/>
          <p:cNvSpPr/>
          <p:nvPr/>
        </p:nvSpPr>
        <p:spPr>
          <a:xfrm>
            <a:off x="5262553" y="1534654"/>
            <a:ext cx="922421" cy="8954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6344950" y="2446129"/>
            <a:ext cx="914400" cy="874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?</a:t>
            </a:r>
          </a:p>
        </p:txBody>
      </p:sp>
      <p:sp>
        <p:nvSpPr>
          <p:cNvPr id="30" name="Isosceles Triangle 29"/>
          <p:cNvSpPr/>
          <p:nvPr/>
        </p:nvSpPr>
        <p:spPr>
          <a:xfrm>
            <a:off x="6352971" y="1550696"/>
            <a:ext cx="922421" cy="8954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7435368" y="2446129"/>
            <a:ext cx="914400" cy="874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?</a:t>
            </a:r>
          </a:p>
        </p:txBody>
      </p:sp>
      <p:sp>
        <p:nvSpPr>
          <p:cNvPr id="32" name="Isosceles Triangle 31"/>
          <p:cNvSpPr/>
          <p:nvPr/>
        </p:nvSpPr>
        <p:spPr>
          <a:xfrm>
            <a:off x="7443389" y="1550696"/>
            <a:ext cx="922421" cy="8954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9688" y="1253060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5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92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got template">
  <a:themeElements>
    <a:clrScheme name="Custom 347">
      <a:dk1>
        <a:srgbClr val="143C55"/>
      </a:dk1>
      <a:lt1>
        <a:srgbClr val="FFFFFF"/>
      </a:lt1>
      <a:dk2>
        <a:srgbClr val="748C9C"/>
      </a:dk2>
      <a:lt2>
        <a:srgbClr val="F7F9EA"/>
      </a:lt2>
      <a:accent1>
        <a:srgbClr val="FEAB19"/>
      </a:accent1>
      <a:accent2>
        <a:srgbClr val="85CE5B"/>
      </a:accent2>
      <a:accent3>
        <a:srgbClr val="65C5DB"/>
      </a:accent3>
      <a:accent4>
        <a:srgbClr val="7D7FD0"/>
      </a:accent4>
      <a:accent5>
        <a:srgbClr val="FA7F99"/>
      </a:accent5>
      <a:accent6>
        <a:srgbClr val="FF4E45"/>
      </a:accent6>
      <a:hlink>
        <a:srgbClr val="26577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721</Words>
  <Application>Microsoft Office PowerPoint</Application>
  <PresentationFormat>On-screen Show (16:9)</PresentationFormat>
  <Paragraphs>126</Paragraphs>
  <Slides>17</Slides>
  <Notes>12</Notes>
  <HiddenSlides>0</HiddenSlides>
  <MMClips>9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Catamaran Thin</vt:lpstr>
      <vt:lpstr>Arial</vt:lpstr>
      <vt:lpstr>Catamaran</vt:lpstr>
      <vt:lpstr>Bellota Text Light</vt:lpstr>
      <vt:lpstr>Bagot template</vt:lpstr>
      <vt:lpstr>Adobe Acrobat Document</vt:lpstr>
      <vt:lpstr>Primary 2 Numeracy  Week beginning 11.1.21</vt:lpstr>
      <vt:lpstr>Monday 11.1.21</vt:lpstr>
      <vt:lpstr>Triangles Group</vt:lpstr>
      <vt:lpstr>Circles Group</vt:lpstr>
      <vt:lpstr>Squares Group</vt:lpstr>
      <vt:lpstr>Monday’s Worksheet </vt:lpstr>
      <vt:lpstr>Tuesday 12.1.21</vt:lpstr>
      <vt:lpstr>Wednesday 13.1.21</vt:lpstr>
      <vt:lpstr>Pattern Houses</vt:lpstr>
      <vt:lpstr>Pattern Houses</vt:lpstr>
      <vt:lpstr>Pattern Houses</vt:lpstr>
      <vt:lpstr>Create your own Pattern House</vt:lpstr>
      <vt:lpstr>Thursday 14.1.21</vt:lpstr>
      <vt:lpstr>Triangles Group</vt:lpstr>
      <vt:lpstr>Circles Group</vt:lpstr>
      <vt:lpstr>Squares Group</vt:lpstr>
      <vt:lpstr>Friday 15.1.21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2 Numeracy  Week beginning 11.1.21</dc:title>
  <dc:creator>Lorna Conway</dc:creator>
  <cp:lastModifiedBy>Lorna Conway</cp:lastModifiedBy>
  <cp:revision>11</cp:revision>
  <dcterms:modified xsi:type="dcterms:W3CDTF">2021-01-10T20:32:32Z</dcterms:modified>
</cp:coreProperties>
</file>