
<file path=[Content_Types].xml><?xml version="1.0" encoding="utf-8"?>
<Types xmlns="http://schemas.openxmlformats.org/package/2006/content-types">
  <Default Extension="jfif" ContentType="image/j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3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EF79-3A16-45A3-958C-399D3766AEE6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E473-056F-41BD-ADAA-2B0D61DB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610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EF79-3A16-45A3-958C-399D3766AEE6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E473-056F-41BD-ADAA-2B0D61DB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116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EF79-3A16-45A3-958C-399D3766AEE6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E473-056F-41BD-ADAA-2B0D61DB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93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EF79-3A16-45A3-958C-399D3766AEE6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E473-056F-41BD-ADAA-2B0D61DB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436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EF79-3A16-45A3-958C-399D3766AEE6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E473-056F-41BD-ADAA-2B0D61DB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297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EF79-3A16-45A3-958C-399D3766AEE6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E473-056F-41BD-ADAA-2B0D61DB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128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EF79-3A16-45A3-958C-399D3766AEE6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E473-056F-41BD-ADAA-2B0D61DB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834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EF79-3A16-45A3-958C-399D3766AEE6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E473-056F-41BD-ADAA-2B0D61DB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435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EF79-3A16-45A3-958C-399D3766AEE6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E473-056F-41BD-ADAA-2B0D61DB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326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EF79-3A16-45A3-958C-399D3766AEE6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E473-056F-41BD-ADAA-2B0D61DB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37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EF79-3A16-45A3-958C-399D3766AEE6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E473-056F-41BD-ADAA-2B0D61DB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306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DEF79-3A16-45A3-958C-399D3766AEE6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EE473-056F-41BD-ADAA-2B0D61DB0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7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0Bz4-1YKI1M&amp;safe=activ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7200" dirty="0" smtClean="0">
                <a:latin typeface="Comic Sans MS" panose="030F0702030302020204" pitchFamily="66" charset="0"/>
              </a:rPr>
              <a:t>Questions </a:t>
            </a:r>
            <a:r>
              <a:rPr lang="en-GB" sz="7200" dirty="0" smtClean="0">
                <a:solidFill>
                  <a:srgbClr val="CC00FF"/>
                </a:solidFill>
                <a:latin typeface="Comic Sans MS" panose="030F0702030302020204" pitchFamily="66" charset="0"/>
              </a:rPr>
              <a:t>vs</a:t>
            </a:r>
            <a:r>
              <a:rPr lang="en-GB" sz="7200" dirty="0" smtClean="0">
                <a:latin typeface="Comic Sans MS" panose="030F0702030302020204" pitchFamily="66" charset="0"/>
              </a:rPr>
              <a:t> Sentences</a:t>
            </a:r>
            <a:endParaRPr lang="en-GB" sz="72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Can you sort out the sentences from the questions?</a:t>
            </a:r>
            <a:endParaRPr lang="en-GB" dirty="0"/>
          </a:p>
        </p:txBody>
      </p:sp>
      <p:pic>
        <p:nvPicPr>
          <p:cNvPr id="4100" name="Picture 4" descr="Image result for question mark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112" y="4429919"/>
            <a:ext cx="20097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9614" y="8270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7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 smtClean="0">
                <a:latin typeface="Comic Sans MS" panose="030F0702030302020204" pitchFamily="66" charset="0"/>
              </a:rPr>
              <a:t>What is a question?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We ask question to find out more! </a:t>
            </a: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We ask questions about our reading book to develop our understanding. We also use questions in our writing to involve the reader. </a:t>
            </a:r>
          </a:p>
          <a:p>
            <a:pPr marL="0" indent="0" algn="ctr">
              <a:buNone/>
            </a:pPr>
            <a:r>
              <a:rPr lang="en-GB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Watch our favourite, Jack Hartmann, give us some examples of types of questions.</a:t>
            </a: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  <a:hlinkClick r:id="rId4"/>
              </a:rPr>
              <a:t>https://www.youtube.com/watch?v=0Bz4-1YKI1M&amp;safe=active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 descr="Image result for question mark 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415" y="199230"/>
            <a:ext cx="276225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5150" y="4493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5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3480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</a:rPr>
              <a:t>The Question Mark</a:t>
            </a:r>
            <a:endParaRPr lang="en-GB" sz="60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4270" y="1876996"/>
            <a:ext cx="5969286" cy="2900487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All questions </a:t>
            </a:r>
            <a:r>
              <a:rPr lang="en-GB" b="1" u="sng" dirty="0" smtClean="0">
                <a:latin typeface="Comic Sans MS" panose="030F0702030302020204" pitchFamily="66" charset="0"/>
              </a:rPr>
              <a:t>must</a:t>
            </a:r>
            <a:r>
              <a:rPr lang="en-GB" dirty="0" smtClean="0">
                <a:latin typeface="Comic Sans MS" panose="030F0702030302020204" pitchFamily="66" charset="0"/>
              </a:rPr>
              <a:t> have a question mark at the end. This is a punctuation mark, the same as a full stop or exclamation mark but this one is only allowed to be used when we are asking a question.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Image result for question mark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980" y="2533864"/>
            <a:ext cx="174307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7309" y="7630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5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b="1" u="sng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Examples</a:t>
            </a:r>
            <a:r>
              <a:rPr lang="en-GB" sz="4800" b="1" u="sng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endParaRPr lang="en-GB" sz="4800" b="1" u="sng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7948"/>
            <a:ext cx="10515600" cy="4749836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Where</a:t>
            </a:r>
            <a:r>
              <a:rPr lang="en-GB" sz="3600" dirty="0" smtClean="0">
                <a:latin typeface="Comic Sans MS" panose="030F0702030302020204" pitchFamily="66" charset="0"/>
              </a:rPr>
              <a:t> did I go?</a:t>
            </a:r>
          </a:p>
          <a:p>
            <a:r>
              <a:rPr lang="en-GB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  <a:r>
              <a:rPr lang="en-GB" sz="3600" dirty="0" smtClean="0">
                <a:latin typeface="Comic Sans MS" panose="030F0702030302020204" pitchFamily="66" charset="0"/>
              </a:rPr>
              <a:t> can I do? </a:t>
            </a:r>
          </a:p>
          <a:p>
            <a:r>
              <a:rPr lang="en-GB" sz="3600" dirty="0" smtClean="0">
                <a:solidFill>
                  <a:schemeClr val="accent4"/>
                </a:solidFill>
                <a:latin typeface="Comic Sans MS" panose="030F0702030302020204" pitchFamily="66" charset="0"/>
              </a:rPr>
              <a:t>Who</a:t>
            </a:r>
            <a:r>
              <a:rPr lang="en-GB" sz="3600" dirty="0" smtClean="0">
                <a:latin typeface="Comic Sans MS" panose="030F0702030302020204" pitchFamily="66" charset="0"/>
              </a:rPr>
              <a:t> will go?</a:t>
            </a:r>
          </a:p>
          <a:p>
            <a:r>
              <a:rPr lang="en-GB" sz="36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Why</a:t>
            </a:r>
            <a:r>
              <a:rPr lang="en-GB" sz="3600" dirty="0" smtClean="0">
                <a:latin typeface="Comic Sans MS" panose="030F0702030302020204" pitchFamily="66" charset="0"/>
              </a:rPr>
              <a:t> did the cat do that?</a:t>
            </a:r>
          </a:p>
          <a:p>
            <a:r>
              <a:rPr lang="en-GB" sz="3600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When</a:t>
            </a:r>
            <a:r>
              <a:rPr lang="en-GB" sz="3600" dirty="0" smtClean="0">
                <a:latin typeface="Comic Sans MS" panose="030F0702030302020204" pitchFamily="66" charset="0"/>
              </a:rPr>
              <a:t> will we go back to school?</a:t>
            </a:r>
          </a:p>
          <a:p>
            <a:r>
              <a:rPr lang="en-GB" sz="3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How</a:t>
            </a:r>
            <a:r>
              <a:rPr lang="en-GB" sz="3600" dirty="0" smtClean="0">
                <a:latin typeface="Comic Sans MS" panose="030F0702030302020204" pitchFamily="66" charset="0"/>
              </a:rPr>
              <a:t> did the dog cross the road?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Image result for where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908" y="314663"/>
            <a:ext cx="1633148" cy="122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what 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536" y="958082"/>
            <a:ext cx="2183636" cy="138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who clipar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8" b="18861"/>
          <a:stretch/>
        </p:blipFill>
        <p:spPr bwMode="auto">
          <a:xfrm>
            <a:off x="5693739" y="1814790"/>
            <a:ext cx="1714500" cy="130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why clipa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1" r="26239"/>
          <a:stretch/>
        </p:blipFill>
        <p:spPr bwMode="auto">
          <a:xfrm>
            <a:off x="8517277" y="2556535"/>
            <a:ext cx="1181528" cy="141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when 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30" y="3912866"/>
            <a:ext cx="863250" cy="8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how clip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24" y="4624066"/>
            <a:ext cx="1398881" cy="166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78860" y="6057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7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1064"/>
          </a:xfrm>
        </p:spPr>
        <p:txBody>
          <a:bodyPr>
            <a:normAutofit fontScale="90000"/>
          </a:bodyPr>
          <a:lstStyle/>
          <a:p>
            <a:r>
              <a:rPr lang="en-GB" sz="5400" dirty="0" smtClean="0">
                <a:latin typeface="Comic Sans MS" panose="030F0702030302020204" pitchFamily="66" charset="0"/>
              </a:rPr>
              <a:t>Read and Sort. </a:t>
            </a:r>
            <a:r>
              <a:rPr lang="en-GB" sz="2700" dirty="0" smtClean="0">
                <a:latin typeface="Comic Sans MS" panose="030F0702030302020204" pitchFamily="66" charset="0"/>
              </a:rPr>
              <a:t>Put the numbers in the correct box. 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1989759"/>
              </p:ext>
            </p:extLst>
          </p:nvPr>
        </p:nvGraphicFramePr>
        <p:xfrm>
          <a:off x="838200" y="991064"/>
          <a:ext cx="10515600" cy="2217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67277528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926216729"/>
                    </a:ext>
                  </a:extLst>
                </a:gridCol>
              </a:tblGrid>
              <a:tr h="48014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Questions</a:t>
                      </a:r>
                      <a:endParaRPr lang="en-GB" sz="2000" dirty="0">
                        <a:solidFill>
                          <a:schemeClr val="accent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Sentence</a:t>
                      </a:r>
                      <a:endParaRPr lang="en-GB" sz="2000" dirty="0">
                        <a:solidFill>
                          <a:schemeClr val="accent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4160328"/>
                  </a:ext>
                </a:extLst>
              </a:tr>
              <a:tr h="480146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955805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918679" y="3208571"/>
            <a:ext cx="6760729" cy="3649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>
              <a:buAutoNum type="arabicPeriod"/>
            </a:pPr>
            <a:r>
              <a:rPr lang="en-GB" sz="3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When did I get the bus?</a:t>
            </a:r>
          </a:p>
          <a:p>
            <a:pPr marL="914400" indent="-914400">
              <a:buAutoNum type="arabicPeriod"/>
            </a:pPr>
            <a:r>
              <a:rPr lang="en-GB" sz="3600" dirty="0" smtClean="0">
                <a:solidFill>
                  <a:schemeClr val="accent4"/>
                </a:solidFill>
                <a:latin typeface="Comic Sans MS" panose="030F0702030302020204" pitchFamily="66" charset="0"/>
              </a:rPr>
              <a:t>I can see a bee.</a:t>
            </a:r>
          </a:p>
          <a:p>
            <a:pPr marL="914400" indent="-914400">
              <a:buAutoNum type="arabicPeriod"/>
            </a:pPr>
            <a:r>
              <a:rPr lang="en-GB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 got in the car.</a:t>
            </a:r>
          </a:p>
          <a:p>
            <a:pPr marL="914400" indent="-914400">
              <a:buAutoNum type="arabicPeriod"/>
            </a:pPr>
            <a:r>
              <a:rPr lang="en-GB" sz="36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What can you see?</a:t>
            </a:r>
          </a:p>
          <a:p>
            <a:pPr marL="914400" indent="-914400">
              <a:buAutoNum type="arabicPeriod"/>
            </a:pPr>
            <a:r>
              <a:rPr lang="en-GB" sz="36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I will go to the shop.</a:t>
            </a:r>
          </a:p>
          <a:p>
            <a:pPr marL="914400" indent="-914400">
              <a:buAutoNum type="arabicPeriod"/>
            </a:pPr>
            <a:r>
              <a:rPr lang="en-GB" sz="3600" dirty="0" smtClean="0">
                <a:solidFill>
                  <a:srgbClr val="CC00FF"/>
                </a:solidFill>
                <a:latin typeface="Comic Sans MS" panose="030F0702030302020204" pitchFamily="66" charset="0"/>
              </a:rPr>
              <a:t>Who is it?</a:t>
            </a:r>
            <a:endParaRPr lang="en-GB" dirty="0" smtClean="0">
              <a:solidFill>
                <a:srgbClr val="CC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Image result for question mark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409" y="4006369"/>
            <a:ext cx="3941519" cy="285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7728" y="3579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2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1064"/>
          </a:xfrm>
        </p:spPr>
        <p:txBody>
          <a:bodyPr>
            <a:normAutofit/>
          </a:bodyPr>
          <a:lstStyle/>
          <a:p>
            <a:r>
              <a:rPr lang="en-GB" sz="5400" dirty="0" smtClean="0">
                <a:latin typeface="Comic Sans MS" panose="030F0702030302020204" pitchFamily="66" charset="0"/>
              </a:rPr>
              <a:t>Answers!. </a:t>
            </a:r>
            <a:r>
              <a:rPr lang="en-GB" sz="2700" dirty="0" smtClean="0">
                <a:latin typeface="Comic Sans MS" panose="030F0702030302020204" pitchFamily="66" charset="0"/>
              </a:rPr>
              <a:t>Put the numbers in the correct box. 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73041"/>
              </p:ext>
            </p:extLst>
          </p:nvPr>
        </p:nvGraphicFramePr>
        <p:xfrm>
          <a:off x="838200" y="991064"/>
          <a:ext cx="10515600" cy="1546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67277528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926216729"/>
                    </a:ext>
                  </a:extLst>
                </a:gridCol>
              </a:tblGrid>
              <a:tr h="48014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Questions</a:t>
                      </a:r>
                      <a:endParaRPr lang="en-GB" sz="24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Sentence</a:t>
                      </a:r>
                      <a:endParaRPr lang="en-GB" sz="240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4160328"/>
                  </a:ext>
                </a:extLst>
              </a:tr>
              <a:tr h="480146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pPr algn="ctr"/>
                      <a:r>
                        <a:rPr lang="en-GB" sz="2800" dirty="0" smtClean="0">
                          <a:solidFill>
                            <a:schemeClr val="accent6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r>
                        <a:rPr lang="en-GB" sz="2800" dirty="0" smtClean="0">
                          <a:latin typeface="Comic Sans MS" panose="030F0702030302020204" pitchFamily="66" charset="0"/>
                        </a:rPr>
                        <a:t>         </a:t>
                      </a:r>
                      <a:r>
                        <a:rPr lang="en-GB" sz="2800" dirty="0" smtClean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  <a:r>
                        <a:rPr lang="en-GB" sz="2800" baseline="0" dirty="0" smtClean="0">
                          <a:latin typeface="Comic Sans MS" panose="030F0702030302020204" pitchFamily="66" charset="0"/>
                        </a:rPr>
                        <a:t>         </a:t>
                      </a:r>
                      <a:r>
                        <a:rPr lang="en-GB" sz="2800" baseline="0" dirty="0" smtClean="0">
                          <a:solidFill>
                            <a:srgbClr val="CC00FF"/>
                          </a:solidFill>
                          <a:latin typeface="Comic Sans MS" panose="030F0702030302020204" pitchFamily="66" charset="0"/>
                        </a:rPr>
                        <a:t>6</a:t>
                      </a:r>
                      <a:r>
                        <a:rPr lang="en-GB" sz="2800" baseline="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en-GB" sz="2800" dirty="0" smtClean="0"/>
                    </a:p>
                    <a:p>
                      <a:endParaRPr lang="en-GB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 smtClean="0">
                        <a:solidFill>
                          <a:schemeClr val="dk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GB" sz="2800" dirty="0" smtClean="0">
                          <a:solidFill>
                            <a:schemeClr val="accent4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r>
                        <a:rPr lang="en-GB" sz="2800" baseline="0" dirty="0" smtClean="0">
                          <a:solidFill>
                            <a:schemeClr val="accent4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2800" baseline="0" dirty="0" smtClean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</a:rPr>
                        <a:t>        </a:t>
                      </a:r>
                      <a:r>
                        <a:rPr lang="en-GB" sz="2800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3 </a:t>
                      </a:r>
                      <a:r>
                        <a:rPr lang="en-GB" sz="2800" baseline="0" dirty="0" smtClean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</a:rPr>
                        <a:t>         </a:t>
                      </a:r>
                      <a:r>
                        <a:rPr lang="en-GB" sz="2800" baseline="0" dirty="0" smtClean="0">
                          <a:solidFill>
                            <a:srgbClr val="FF00FF"/>
                          </a:solidFill>
                          <a:latin typeface="Comic Sans MS" panose="030F0702030302020204" pitchFamily="66" charset="0"/>
                        </a:rPr>
                        <a:t>5 </a:t>
                      </a:r>
                      <a:r>
                        <a:rPr lang="en-GB" sz="2800" baseline="0" dirty="0" smtClean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endParaRPr lang="en-GB" sz="2800" dirty="0" smtClean="0">
                        <a:solidFill>
                          <a:schemeClr val="dk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955805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918679" y="3208571"/>
            <a:ext cx="6760729" cy="3649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>
              <a:buAutoNum type="arabicPeriod"/>
            </a:pPr>
            <a:r>
              <a:rPr lang="en-GB" sz="3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When did I get the bus?</a:t>
            </a:r>
          </a:p>
          <a:p>
            <a:pPr marL="914400" indent="-914400">
              <a:buAutoNum type="arabicPeriod"/>
            </a:pPr>
            <a:r>
              <a:rPr lang="en-GB" sz="3600" dirty="0" smtClean="0">
                <a:solidFill>
                  <a:schemeClr val="accent4"/>
                </a:solidFill>
                <a:latin typeface="Comic Sans MS" panose="030F0702030302020204" pitchFamily="66" charset="0"/>
              </a:rPr>
              <a:t>I can see a bee.</a:t>
            </a:r>
          </a:p>
          <a:p>
            <a:pPr marL="914400" indent="-914400">
              <a:buAutoNum type="arabicPeriod"/>
            </a:pPr>
            <a:r>
              <a:rPr lang="en-GB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 got in the car.</a:t>
            </a:r>
          </a:p>
          <a:p>
            <a:pPr marL="914400" indent="-914400">
              <a:buAutoNum type="arabicPeriod"/>
            </a:pPr>
            <a:r>
              <a:rPr lang="en-GB" sz="36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What can you see?</a:t>
            </a:r>
          </a:p>
          <a:p>
            <a:pPr marL="914400" indent="-914400">
              <a:buAutoNum type="arabicPeriod"/>
            </a:pPr>
            <a:r>
              <a:rPr lang="en-GB" sz="36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I will go to the shop.</a:t>
            </a:r>
          </a:p>
          <a:p>
            <a:pPr marL="914400" indent="-914400">
              <a:buAutoNum type="arabicPeriod"/>
            </a:pPr>
            <a:r>
              <a:rPr lang="en-GB" sz="3600" dirty="0" smtClean="0">
                <a:solidFill>
                  <a:srgbClr val="CC00FF"/>
                </a:solidFill>
                <a:latin typeface="Comic Sans MS" panose="030F0702030302020204" pitchFamily="66" charset="0"/>
              </a:rPr>
              <a:t>Who is it?</a:t>
            </a:r>
            <a:endParaRPr lang="en-GB" dirty="0" smtClean="0">
              <a:solidFill>
                <a:srgbClr val="CC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Image result for question mark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409" y="4006369"/>
            <a:ext cx="3941519" cy="285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4955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9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077" y="11068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dirty="0" smtClean="0">
                <a:latin typeface="Comic Sans MS" panose="030F0702030302020204" pitchFamily="66" charset="0"/>
              </a:rPr>
              <a:t>Writing Task 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2010"/>
            <a:ext cx="10515600" cy="11243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Today for writing, I want you to write 3 questions that you could ask this alien. </a:t>
            </a:r>
            <a:endParaRPr lang="en-GB" sz="32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Image result for alien clipar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7" b="8962"/>
          <a:stretch/>
        </p:blipFill>
        <p:spPr bwMode="auto">
          <a:xfrm>
            <a:off x="6701025" y="3339313"/>
            <a:ext cx="4590599" cy="287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2711394"/>
            <a:ext cx="10515600" cy="35763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Where?</a:t>
            </a:r>
          </a:p>
          <a:p>
            <a:r>
              <a:rPr lang="en-GB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What?</a:t>
            </a:r>
            <a:endParaRPr lang="en-GB" sz="3600" dirty="0" smtClean="0">
              <a:latin typeface="Comic Sans MS" panose="030F0702030302020204" pitchFamily="66" charset="0"/>
            </a:endParaRPr>
          </a:p>
          <a:p>
            <a:r>
              <a:rPr lang="en-GB" sz="3600" dirty="0" smtClean="0">
                <a:solidFill>
                  <a:schemeClr val="accent4"/>
                </a:solidFill>
                <a:latin typeface="Comic Sans MS" panose="030F0702030302020204" pitchFamily="66" charset="0"/>
              </a:rPr>
              <a:t>Who?</a:t>
            </a:r>
          </a:p>
          <a:p>
            <a:r>
              <a:rPr lang="en-GB" sz="36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Why?</a:t>
            </a:r>
            <a:endParaRPr lang="en-GB" sz="3600" dirty="0" smtClean="0">
              <a:latin typeface="Comic Sans MS" panose="030F0702030302020204" pitchFamily="66" charset="0"/>
            </a:endParaRPr>
          </a:p>
          <a:p>
            <a:r>
              <a:rPr lang="en-GB" sz="3600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When?</a:t>
            </a:r>
            <a:endParaRPr lang="en-GB" sz="3600" dirty="0" smtClean="0">
              <a:latin typeface="Comic Sans MS" panose="030F0702030302020204" pitchFamily="66" charset="0"/>
            </a:endParaRPr>
          </a:p>
          <a:p>
            <a:r>
              <a:rPr lang="en-GB" sz="3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How?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5784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1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287</Words>
  <Application>Microsoft Office PowerPoint</Application>
  <PresentationFormat>Widescreen</PresentationFormat>
  <Paragraphs>50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Comic Sans MS</vt:lpstr>
      <vt:lpstr>Office Theme</vt:lpstr>
      <vt:lpstr>Questions vs Sentences</vt:lpstr>
      <vt:lpstr>What is a question?</vt:lpstr>
      <vt:lpstr>The Question Mark</vt:lpstr>
      <vt:lpstr>Examples </vt:lpstr>
      <vt:lpstr>Read and Sort. Put the numbers in the correct box. </vt:lpstr>
      <vt:lpstr>Answers!. Put the numbers in the correct box. </vt:lpstr>
      <vt:lpstr>Writing Task </vt:lpstr>
    </vt:vector>
  </TitlesOfParts>
  <Company>NAC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Questions vs Sentences</dc:title>
  <dc:creator>Hannah McCabe</dc:creator>
  <cp:lastModifiedBy>Karen Taylor</cp:lastModifiedBy>
  <cp:revision>15</cp:revision>
  <dcterms:created xsi:type="dcterms:W3CDTF">2021-02-10T15:53:53Z</dcterms:created>
  <dcterms:modified xsi:type="dcterms:W3CDTF">2021-02-11T17:46:08Z</dcterms:modified>
</cp:coreProperties>
</file>