
<file path=[Content_Types].xml><?xml version="1.0" encoding="utf-8"?>
<Types xmlns="http://schemas.openxmlformats.org/package/2006/content-types">
  <Default Extension="jfif" ContentType="image/j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78" r:id="rId6"/>
    <p:sldId id="277" r:id="rId7"/>
    <p:sldId id="276" r:id="rId8"/>
    <p:sldId id="259" r:id="rId9"/>
    <p:sldId id="268" r:id="rId10"/>
    <p:sldId id="269" r:id="rId11"/>
    <p:sldId id="270" r:id="rId12"/>
    <p:sldId id="275" r:id="rId13"/>
    <p:sldId id="271" r:id="rId14"/>
    <p:sldId id="274" r:id="rId15"/>
    <p:sldId id="272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2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433A7-E83B-46D1-8BED-0408A2AF580D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DD75F-B4DB-4E15-AFAB-551AF40769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791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433A7-E83B-46D1-8BED-0408A2AF580D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DD75F-B4DB-4E15-AFAB-551AF40769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05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433A7-E83B-46D1-8BED-0408A2AF580D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DD75F-B4DB-4E15-AFAB-551AF40769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634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433A7-E83B-46D1-8BED-0408A2AF580D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DD75F-B4DB-4E15-AFAB-551AF40769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087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433A7-E83B-46D1-8BED-0408A2AF580D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DD75F-B4DB-4E15-AFAB-551AF40769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215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433A7-E83B-46D1-8BED-0408A2AF580D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DD75F-B4DB-4E15-AFAB-551AF40769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3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433A7-E83B-46D1-8BED-0408A2AF580D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DD75F-B4DB-4E15-AFAB-551AF40769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3836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433A7-E83B-46D1-8BED-0408A2AF580D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DD75F-B4DB-4E15-AFAB-551AF40769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082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433A7-E83B-46D1-8BED-0408A2AF580D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DD75F-B4DB-4E15-AFAB-551AF40769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818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433A7-E83B-46D1-8BED-0408A2AF580D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DD75F-B4DB-4E15-AFAB-551AF40769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211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433A7-E83B-46D1-8BED-0408A2AF580D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DD75F-B4DB-4E15-AFAB-551AF40769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259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f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433A7-E83B-46D1-8BED-0408A2AF580D}" type="datetimeFigureOut">
              <a:rPr lang="en-GB" smtClean="0"/>
              <a:t>11/02/2021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DD75F-B4DB-4E15-AFAB-551AF40769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5616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bbc.co.uk/bitesize/topics/zvq9bdm/articles/zr6f6v4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hyperlink" Target="https://www.bbc.co.uk/programmes/b008jzn3/clip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video" Target="https://www.youtube.com/embed/aNcBWSBxSp0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RC3VV6K424&amp;safe=active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RC3VV6K424" TargetMode="Externa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4.png"/><Relationship Id="rId2" Type="http://schemas.microsoft.com/office/2007/relationships/media" Target="../media/media4.m4a"/><Relationship Id="rId1" Type="http://schemas.openxmlformats.org/officeDocument/2006/relationships/video" Target="https://www.youtube.com/embed/0_TiU-5dHpo" TargetMode="External"/><Relationship Id="rId6" Type="http://schemas.openxmlformats.org/officeDocument/2006/relationships/image" Target="../media/image6.jpeg"/><Relationship Id="rId5" Type="http://schemas.openxmlformats.org/officeDocument/2006/relationships/hyperlink" Target="https://www.youtube.com/watch?v=W57mT4x488A&amp;safe=active" TargetMode="Externa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TKWxjU0UgQ&amp;safe=active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0TKWxjU0UgQ" TargetMode="Externa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hyperlink" Target="https://www.youtube.com/watch?v=cVf-LnFmt-U&amp;safe=activ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CC66FF"/>
                </a:solidFill>
                <a:latin typeface="Comic Sans MS" panose="030F0702030302020204" pitchFamily="66" charset="0"/>
              </a:rPr>
              <a:t>Primary 1 </a:t>
            </a:r>
            <a:br>
              <a:rPr lang="en-GB" dirty="0" smtClean="0">
                <a:solidFill>
                  <a:srgbClr val="CC66FF"/>
                </a:solidFill>
                <a:latin typeface="Comic Sans MS" panose="030F0702030302020204" pitchFamily="66" charset="0"/>
              </a:rPr>
            </a:br>
            <a:r>
              <a:rPr lang="en-GB" dirty="0" smtClean="0">
                <a:solidFill>
                  <a:srgbClr val="CC66FF"/>
                </a:solidFill>
                <a:latin typeface="Comic Sans MS" panose="030F0702030302020204" pitchFamily="66" charset="0"/>
              </a:rPr>
              <a:t>Phase 3 Phonics</a:t>
            </a:r>
            <a:endParaRPr lang="en-GB" dirty="0">
              <a:solidFill>
                <a:srgbClr val="CC66FF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60342"/>
            <a:ext cx="9144000" cy="575352"/>
          </a:xfrm>
        </p:spPr>
        <p:txBody>
          <a:bodyPr/>
          <a:lstStyle/>
          <a:p>
            <a:r>
              <a:rPr lang="en-GB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Week Beginning 16</a:t>
            </a:r>
            <a:r>
              <a:rPr lang="en-GB" baseline="300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th</a:t>
            </a:r>
            <a:r>
              <a:rPr lang="en-GB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 February 2021</a:t>
            </a:r>
            <a:endParaRPr lang="en-GB" dirty="0">
              <a:solidFill>
                <a:schemeClr val="accent1">
                  <a:lumMod val="60000"/>
                  <a:lumOff val="4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752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4771490" cy="1325563"/>
          </a:xfrm>
        </p:spPr>
        <p:txBody>
          <a:bodyPr>
            <a:normAutofit/>
          </a:bodyPr>
          <a:lstStyle/>
          <a:p>
            <a:r>
              <a:rPr lang="en-GB" sz="5400" dirty="0" smtClean="0">
                <a:latin typeface="Comic Sans MS" panose="030F0702030302020204" pitchFamily="66" charset="0"/>
              </a:rPr>
              <a:t>Today’s Jobs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771490" cy="4351338"/>
          </a:xfrm>
        </p:spPr>
        <p:txBody>
          <a:bodyPr/>
          <a:lstStyle/>
          <a:p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Phonics Jotter- </a:t>
            </a:r>
            <a:r>
              <a:rPr lang="en-GB" dirty="0" smtClean="0">
                <a:latin typeface="Comic Sans MS" panose="030F0702030302020204" pitchFamily="66" charset="0"/>
              </a:rPr>
              <a:t>have a go at writing our new sound and draw and label a picture to match. </a:t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 smtClean="0">
                <a:latin typeface="Comic Sans MS" panose="030F0702030302020204" pitchFamily="66" charset="0"/>
              </a:rPr>
              <a:t/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 smtClean="0">
                <a:solidFill>
                  <a:schemeClr val="accent5"/>
                </a:solidFill>
                <a:latin typeface="Comic Sans MS" panose="030F0702030302020204" pitchFamily="66" charset="0"/>
              </a:rPr>
              <a:t>Independent Job- </a:t>
            </a:r>
            <a:r>
              <a:rPr lang="en-GB" dirty="0" smtClean="0">
                <a:latin typeface="Comic Sans MS" panose="030F0702030302020204" pitchFamily="66" charset="0"/>
              </a:rPr>
              <a:t>Online game today. </a:t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 smtClean="0">
                <a:latin typeface="Comic Sans MS" panose="030F0702030302020204" pitchFamily="66" charset="0"/>
              </a:rPr>
              <a:t>Listen to each word and click the word that has an ‘or’ sound. 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6773" t="17800" r="18228" b="16951"/>
          <a:stretch/>
        </p:blipFill>
        <p:spPr>
          <a:xfrm>
            <a:off x="6582310" y="479448"/>
            <a:ext cx="4863830" cy="2746352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34086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621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encrypted-tbn0.gstatic.com/images?q=tbn:ANd9GcS_dfmxhtuoKhLV-vMto-JuoG3JTzynYogEEK9PPf7rWpaYy89SYLbQQNMfW2-Wf_lcipWhpz0&amp;usqp=CAc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6" t="5509" r="19280" b="-1047"/>
          <a:stretch/>
        </p:blipFill>
        <p:spPr bwMode="auto">
          <a:xfrm>
            <a:off x="2044557" y="10184"/>
            <a:ext cx="8147407" cy="6941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83623" y="2907008"/>
            <a:ext cx="1294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Twinkl Precursive" panose="02000000000000000000" pitchFamily="2" charset="0"/>
              </a:rPr>
              <a:t>o</a:t>
            </a:r>
            <a:r>
              <a:rPr lang="en-GB" sz="4800" b="1" dirty="0" smtClean="0">
                <a:latin typeface="Twinkl Precursive" panose="02000000000000000000" pitchFamily="2" charset="0"/>
              </a:rPr>
              <a:t>r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9066" y="2907007"/>
            <a:ext cx="1294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Twinkl Precursive" panose="02000000000000000000" pitchFamily="2" charset="0"/>
              </a:rPr>
              <a:t>o</a:t>
            </a:r>
            <a:r>
              <a:rPr lang="en-GB" sz="4800" b="1" dirty="0" smtClean="0">
                <a:latin typeface="Twinkl Precursive" panose="02000000000000000000" pitchFamily="2" charset="0"/>
              </a:rPr>
              <a:t>r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23243" y="2907006"/>
            <a:ext cx="1294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Twinkl Precursive" panose="02000000000000000000" pitchFamily="2" charset="0"/>
              </a:rPr>
              <a:t>o</a:t>
            </a:r>
            <a:r>
              <a:rPr lang="en-GB" sz="4800" b="1" dirty="0" smtClean="0">
                <a:latin typeface="Twinkl Precursive" panose="02000000000000000000" pitchFamily="2" charset="0"/>
              </a:rPr>
              <a:t>r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2888" y="406222"/>
            <a:ext cx="6805773" cy="528727"/>
          </a:xfrm>
        </p:spPr>
        <p:txBody>
          <a:bodyPr>
            <a:normAutofit fontScale="90000"/>
          </a:bodyPr>
          <a:lstStyle/>
          <a:p>
            <a:r>
              <a:rPr lang="en-GB" sz="3100" b="1" dirty="0" err="1" smtClean="0">
                <a:latin typeface="Twinkl Precursive" panose="02000000000000000000" pitchFamily="2" charset="0"/>
              </a:rPr>
              <a:t>Thurssday</a:t>
            </a:r>
            <a:r>
              <a:rPr lang="en-GB" sz="3100" b="1" dirty="0" smtClean="0">
                <a:latin typeface="Twinkl Precursive" panose="02000000000000000000" pitchFamily="2" charset="0"/>
              </a:rPr>
              <a:t> 17th February 2021</a:t>
            </a:r>
            <a:r>
              <a:rPr lang="en-GB" b="1" dirty="0" smtClean="0">
                <a:latin typeface="Twinkl Precursive" panose="02000000000000000000" pitchFamily="2" charset="0"/>
              </a:rPr>
              <a:t/>
            </a:r>
            <a:br>
              <a:rPr lang="en-GB" b="1" dirty="0" smtClean="0">
                <a:latin typeface="Twinkl Precursive" panose="02000000000000000000" pitchFamily="2" charset="0"/>
              </a:rPr>
            </a:b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597276" y="1797318"/>
            <a:ext cx="2550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rgbClr val="FF0000"/>
                </a:solidFill>
                <a:latin typeface="Twinkl Precursive" panose="02000000000000000000" pitchFamily="2" charset="0"/>
              </a:rPr>
              <a:t>fork</a:t>
            </a:r>
            <a:endParaRPr lang="en-GB" sz="4800" b="1" dirty="0">
              <a:solidFill>
                <a:srgbClr val="FF0000"/>
              </a:solidFill>
              <a:latin typeface="Twinkl Precursive" panose="02000000000000000000" pitchFamily="2" charset="0"/>
            </a:endParaRPr>
          </a:p>
        </p:txBody>
      </p:sp>
      <p:pic>
        <p:nvPicPr>
          <p:cNvPr id="1026" name="Picture 2" descr="Image result for fork clip[ar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65" b="95573" l="0" r="955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527" y="867180"/>
            <a:ext cx="2480368" cy="186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405491" y="4023684"/>
            <a:ext cx="2632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Twinkl Precursive" panose="02000000000000000000" pitchFamily="2" charset="0"/>
              </a:rPr>
              <a:t>ac</a:t>
            </a:r>
            <a:r>
              <a:rPr lang="en-GB" sz="4800" b="1" dirty="0" smtClean="0">
                <a:latin typeface="Twinkl Precursive" panose="02000000000000000000" pitchFamily="2" charset="0"/>
              </a:rPr>
              <a:t>orn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06927" y="3993206"/>
            <a:ext cx="2632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Twinkl Precursive" panose="02000000000000000000" pitchFamily="2" charset="0"/>
              </a:rPr>
              <a:t>ac</a:t>
            </a:r>
            <a:r>
              <a:rPr lang="en-GB" sz="4800" b="1" dirty="0" smtClean="0">
                <a:latin typeface="Twinkl Precursive" panose="02000000000000000000" pitchFamily="2" charset="0"/>
              </a:rPr>
              <a:t>orn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66946" y="5173610"/>
            <a:ext cx="2632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Twinkl Precursive" panose="02000000000000000000" pitchFamily="2" charset="0"/>
              </a:rPr>
              <a:t>s</a:t>
            </a:r>
            <a:r>
              <a:rPr lang="en-GB" sz="4800" b="1" dirty="0" smtClean="0">
                <a:latin typeface="Twinkl Precursive" panose="02000000000000000000" pitchFamily="2" charset="0"/>
              </a:rPr>
              <a:t>torm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15774" y="5102894"/>
            <a:ext cx="26320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Twinkl Precursive" panose="02000000000000000000" pitchFamily="2" charset="0"/>
              </a:rPr>
              <a:t>s</a:t>
            </a:r>
            <a:r>
              <a:rPr lang="en-GB" sz="4800" b="1" dirty="0" smtClean="0">
                <a:latin typeface="Twinkl Precursive" panose="02000000000000000000" pitchFamily="2" charset="0"/>
              </a:rPr>
              <a:t>torm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19345" y="6232099"/>
            <a:ext cx="80380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atin typeface="Twinkl Precursive" panose="02000000000000000000" pitchFamily="2" charset="0"/>
              </a:rPr>
              <a:t>I can see a s</a:t>
            </a:r>
            <a:r>
              <a:rPr lang="en-GB" sz="4800" b="1" dirty="0" smtClean="0">
                <a:latin typeface="Twinkl Precursive" panose="02000000000000000000" pitchFamily="2" charset="0"/>
              </a:rPr>
              <a:t>torm.</a:t>
            </a:r>
            <a:endParaRPr lang="en-GB" sz="4800" b="1" dirty="0">
              <a:latin typeface="Twinkl Precursive" panose="02000000000000000000" pitchFamily="2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27734" y="8671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4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9653" t="28025" r="38333" b="14197"/>
          <a:stretch/>
        </p:blipFill>
        <p:spPr>
          <a:xfrm rot="16200000">
            <a:off x="958850" y="-958850"/>
            <a:ext cx="4025900" cy="594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38581" t="23664" r="38441" b="15438"/>
          <a:stretch/>
        </p:blipFill>
        <p:spPr>
          <a:xfrm rot="16200000">
            <a:off x="6974734" y="1759354"/>
            <a:ext cx="4202349" cy="626461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1549" y="7856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34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35540" y="1763420"/>
            <a:ext cx="115564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 smtClean="0">
                <a:latin typeface="Comic Sans MS" panose="030F0702030302020204" pitchFamily="66" charset="0"/>
                <a:hlinkClick r:id="rId2"/>
              </a:rPr>
              <a:t>https://www.bbc.co.uk/bitesize/topics/zvq9bdm/articles/zr6f6v4</a:t>
            </a:r>
            <a:endParaRPr lang="en-GB" sz="2800" dirty="0" smtClean="0">
              <a:latin typeface="Comic Sans MS" panose="030F0702030302020204" pitchFamily="66" charset="0"/>
            </a:endParaRPr>
          </a:p>
          <a:p>
            <a:endParaRPr lang="en-GB" sz="2800" dirty="0">
              <a:latin typeface="Comic Sans MS" panose="030F0702030302020204" pitchFamily="66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6773" t="17800" r="18228" b="16951"/>
          <a:stretch/>
        </p:blipFill>
        <p:spPr>
          <a:xfrm>
            <a:off x="3326860" y="3307405"/>
            <a:ext cx="4863830" cy="2746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57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800" dirty="0" smtClean="0">
                <a:latin typeface="Comic Sans MS" panose="030F0702030302020204" pitchFamily="66" charset="0"/>
              </a:rPr>
              <a:t>Listen to some stories with our new sounds this week. </a:t>
            </a:r>
            <a:endParaRPr lang="en-GB" sz="48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26916"/>
            <a:ext cx="10515600" cy="10944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 smtClean="0">
                <a:latin typeface="Comic Sans MS" panose="030F0702030302020204" pitchFamily="66" charset="0"/>
                <a:hlinkClick r:id="rId4"/>
              </a:rPr>
              <a:t>https://www.bbc.co.uk/programmes/b008jzn3/clips</a:t>
            </a:r>
            <a:endParaRPr lang="en-GB" sz="3200" dirty="0" smtClean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1454" t="21205" r="37802" b="34539"/>
          <a:stretch/>
        </p:blipFill>
        <p:spPr>
          <a:xfrm>
            <a:off x="1455906" y="3129808"/>
            <a:ext cx="9280188" cy="3348814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02901" y="6215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1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865812" y="1077543"/>
            <a:ext cx="10515600" cy="5299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9600" b="1" dirty="0">
                <a:solidFill>
                  <a:srgbClr val="FF0000"/>
                </a:solidFill>
                <a:latin typeface="Twinkl Precursive" panose="02000000000000000000" pitchFamily="2" charset="0"/>
              </a:rPr>
              <a:t>w</a:t>
            </a:r>
            <a:r>
              <a:rPr lang="en-GB" sz="9600" b="1" dirty="0" smtClean="0">
                <a:solidFill>
                  <a:srgbClr val="FF0000"/>
                </a:solidFill>
                <a:latin typeface="Twinkl Precursive" panose="02000000000000000000" pitchFamily="2" charset="0"/>
              </a:rPr>
              <a:t>as    </a:t>
            </a:r>
            <a:r>
              <a:rPr lang="en-GB" sz="9600" b="1" dirty="0" smtClean="0">
                <a:solidFill>
                  <a:schemeClr val="accent4"/>
                </a:solidFill>
                <a:latin typeface="Twinkl Precursive" panose="02000000000000000000" pitchFamily="2" charset="0"/>
              </a:rPr>
              <a:t>will</a:t>
            </a:r>
            <a:r>
              <a:rPr lang="en-GB" sz="9600" b="1" dirty="0" smtClean="0">
                <a:solidFill>
                  <a:srgbClr val="FF0000"/>
                </a:solidFill>
                <a:latin typeface="Twinkl Precursive" panose="02000000000000000000" pitchFamily="2" charset="0"/>
              </a:rPr>
              <a:t>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sz="9600" b="1" dirty="0">
              <a:solidFill>
                <a:srgbClr val="FF0000"/>
              </a:solidFill>
              <a:latin typeface="Twinkl Precursive" panose="02000000000000000000" pitchFamily="2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9600" b="1" dirty="0" smtClean="0">
                <a:solidFill>
                  <a:srgbClr val="00B050"/>
                </a:solidFill>
                <a:latin typeface="Twinkl Precursive" panose="02000000000000000000" pitchFamily="2" charset="0"/>
              </a:rPr>
              <a:t>  with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81412" y="6711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00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865812" y="1077543"/>
            <a:ext cx="10515600" cy="5299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sz="9600" b="1" dirty="0" smtClean="0">
                <a:solidFill>
                  <a:schemeClr val="accent1"/>
                </a:solidFill>
                <a:latin typeface="Twinkl Precursive" panose="02000000000000000000" pitchFamily="2" charset="0"/>
              </a:rPr>
              <a:t>my</a:t>
            </a:r>
            <a:r>
              <a:rPr lang="en-GB" sz="9600" b="1" dirty="0" smtClean="0">
                <a:solidFill>
                  <a:srgbClr val="FF0000"/>
                </a:solidFill>
                <a:latin typeface="Twinkl Precursive" panose="02000000000000000000" pitchFamily="2" charset="0"/>
              </a:rPr>
              <a:t>  </a:t>
            </a:r>
            <a:r>
              <a:rPr lang="en-GB" sz="9600" b="1" dirty="0" smtClean="0">
                <a:solidFill>
                  <a:srgbClr val="FF66FF"/>
                </a:solidFill>
                <a:latin typeface="Twinkl Precursive" panose="02000000000000000000" pitchFamily="2" charset="0"/>
              </a:rPr>
              <a:t> for 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GB" sz="9600" b="1" dirty="0">
              <a:solidFill>
                <a:srgbClr val="FF0000"/>
              </a:solidFill>
              <a:latin typeface="Twinkl Precursive" panose="02000000000000000000" pitchFamily="2" charset="0"/>
            </a:endParaRP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GB" sz="9600" b="1" dirty="0" smtClean="0">
                <a:solidFill>
                  <a:srgbClr val="CC66FF"/>
                </a:solidFill>
                <a:latin typeface="Twinkl Precursive" panose="02000000000000000000" pitchFamily="2" charset="0"/>
              </a:rPr>
              <a:t>too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8212" y="6711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52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>
                <a:latin typeface="Twinkl Precursive" panose="02000000000000000000" pitchFamily="2" charset="0"/>
              </a:rPr>
              <a:t>Thursday 18</a:t>
            </a:r>
            <a:r>
              <a:rPr lang="en-GB" b="1" baseline="30000" dirty="0" smtClean="0">
                <a:latin typeface="Twinkl Precursive" panose="02000000000000000000" pitchFamily="2" charset="0"/>
              </a:rPr>
              <a:t>th</a:t>
            </a:r>
            <a:r>
              <a:rPr lang="en-GB" b="1" dirty="0" smtClean="0">
                <a:latin typeface="Twinkl Precursive" panose="02000000000000000000" pitchFamily="2" charset="0"/>
              </a:rPr>
              <a:t> February 2021</a:t>
            </a:r>
            <a:br>
              <a:rPr lang="en-GB" b="1" dirty="0" smtClean="0">
                <a:latin typeface="Twinkl Precursive" panose="02000000000000000000" pitchFamily="2" charset="0"/>
              </a:rPr>
            </a:br>
            <a:r>
              <a:rPr lang="en-GB" b="1" dirty="0">
                <a:latin typeface="Twinkl Precursive" panose="02000000000000000000" pitchFamily="2" charset="0"/>
              </a:rPr>
              <a:t>L.I. To learn new sound patterns</a:t>
            </a:r>
            <a:endParaRPr lang="en-GB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1910993"/>
            <a:ext cx="10515600" cy="49470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First</a:t>
            </a:r>
            <a:r>
              <a:rPr lang="en-GB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, we always start by revising all the sounds we already know. </a:t>
            </a:r>
            <a:r>
              <a:rPr lang="en-GB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/>
            </a:r>
            <a:br>
              <a:rPr lang="en-GB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</a:br>
            <a:r>
              <a:rPr lang="en-GB" b="1" dirty="0">
                <a:solidFill>
                  <a:srgbClr val="7030A0"/>
                </a:solidFill>
                <a:latin typeface="Comic Sans MS" panose="030F0702030302020204" pitchFamily="66" charset="0"/>
              </a:rPr>
              <a:t>https://www.youtube.com/watch?v=aNcBWSBxSp0&amp;safe=active</a:t>
            </a:r>
            <a:endParaRPr lang="en-GB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dirty="0" smtClean="0">
                <a:latin typeface="Twinkl Precursive" panose="02000000000000000000" pitchFamily="2" charset="0"/>
              </a:rPr>
              <a:t>	</a:t>
            </a:r>
            <a:endParaRPr lang="en-GB" dirty="0">
              <a:latin typeface="Twinkl Precursive" panose="02000000000000000000" pitchFamily="2" charset="0"/>
            </a:endParaRPr>
          </a:p>
        </p:txBody>
      </p:sp>
      <p:pic>
        <p:nvPicPr>
          <p:cNvPr id="3" name="aNcBWSBxSp0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810789" y="3153641"/>
            <a:ext cx="8438804" cy="3802294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72124" y="2671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96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39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0350" y="1202637"/>
            <a:ext cx="10515600" cy="497586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sz="6000" dirty="0" smtClean="0">
                <a:solidFill>
                  <a:srgbClr val="CC66FF"/>
                </a:solidFill>
                <a:latin typeface="Twinkl Precursive" panose="02000000000000000000" pitchFamily="2" charset="0"/>
              </a:rPr>
              <a:t>Our new sounds says:</a:t>
            </a:r>
          </a:p>
          <a:p>
            <a:pPr marL="0" indent="0" algn="ctr">
              <a:buNone/>
            </a:pPr>
            <a:endParaRPr lang="en-GB" sz="6000" dirty="0" smtClean="0">
              <a:solidFill>
                <a:srgbClr val="FF0000"/>
              </a:solidFill>
              <a:latin typeface="Twinkl Precursive" panose="02000000000000000000" pitchFamily="2" charset="0"/>
            </a:endParaRPr>
          </a:p>
          <a:p>
            <a:pPr marL="0" indent="0" algn="ctr">
              <a:buNone/>
            </a:pPr>
            <a:r>
              <a:rPr lang="en-GB" sz="14800" b="1" u="sng" dirty="0">
                <a:latin typeface="Twinkl Precursive" panose="02000000000000000000" pitchFamily="2" charset="0"/>
              </a:rPr>
              <a:t>o</a:t>
            </a:r>
            <a:r>
              <a:rPr lang="en-GB" sz="14800" b="1" u="sng" dirty="0" smtClean="0">
                <a:latin typeface="Twinkl Precursive" panose="02000000000000000000" pitchFamily="2" charset="0"/>
              </a:rPr>
              <a:t>r</a:t>
            </a:r>
            <a:endParaRPr lang="en-GB" sz="1800" b="1" u="sng" dirty="0" smtClean="0">
              <a:latin typeface="Twinkl Precursive" panose="02000000000000000000"/>
            </a:endParaRPr>
          </a:p>
          <a:p>
            <a:pPr marL="0" indent="0" algn="ctr">
              <a:buNone/>
            </a:pPr>
            <a:endParaRPr lang="en-GB" sz="1800" dirty="0" smtClean="0">
              <a:solidFill>
                <a:srgbClr val="FF0000"/>
              </a:solidFill>
              <a:latin typeface="Twinkl Precursive" panose="02000000000000000000"/>
            </a:endParaRPr>
          </a:p>
          <a:p>
            <a:pPr marL="0" indent="0" algn="ctr">
              <a:buNone/>
            </a:pPr>
            <a:endParaRPr lang="en-GB" sz="1800" dirty="0" smtClean="0">
              <a:solidFill>
                <a:srgbClr val="FF0000"/>
              </a:solidFill>
              <a:latin typeface="Twinkl Precursive" panose="02000000000000000000"/>
            </a:endParaRPr>
          </a:p>
          <a:p>
            <a:pPr marL="0" indent="0" algn="ctr">
              <a:buNone/>
            </a:pPr>
            <a:endParaRPr lang="en-GB" sz="1800" dirty="0" smtClean="0">
              <a:solidFill>
                <a:srgbClr val="FF0000"/>
              </a:solidFill>
              <a:latin typeface="Twinkl Precursive" panose="02000000000000000000"/>
            </a:endParaRPr>
          </a:p>
          <a:p>
            <a:pPr marL="0" indent="0" algn="ctr">
              <a:buNone/>
            </a:pPr>
            <a:r>
              <a:rPr lang="en-GB" dirty="0" smtClean="0">
                <a:latin typeface="Comic Sans MS" panose="030F0702030302020204" pitchFamily="66" charset="0"/>
              </a:rPr>
              <a:t>Let’s practise writing our new sound in the air with our finger. </a:t>
            </a:r>
          </a:p>
          <a:p>
            <a:endParaRPr lang="en-GB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45950" y="4637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18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41816"/>
            <a:ext cx="10515600" cy="4738581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 smtClean="0">
                <a:latin typeface="Comic Sans MS" panose="030F0702030302020204" pitchFamily="66" charset="0"/>
              </a:rPr>
              <a:t>I want you to close your eyes and listen to the sound. </a:t>
            </a:r>
          </a:p>
          <a:p>
            <a:pPr marL="0" indent="0" algn="ctr">
              <a:buNone/>
            </a:pPr>
            <a:r>
              <a:rPr lang="en-GB" dirty="0" smtClean="0">
                <a:latin typeface="Comic Sans MS" panose="030F0702030302020204" pitchFamily="66" charset="0"/>
              </a:rPr>
              <a:t/>
            </a:r>
            <a:br>
              <a:rPr lang="en-GB" dirty="0" smtClean="0">
                <a:latin typeface="Comic Sans MS" panose="030F0702030302020204" pitchFamily="66" charset="0"/>
              </a:rPr>
            </a:br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Can anyone think of any words with the sound </a:t>
            </a:r>
            <a:r>
              <a:rPr lang="en-GB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‘</a:t>
            </a:r>
            <a:r>
              <a:rPr lang="en-GB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r>
              <a:rPr lang="en-GB" b="1" u="sng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r’ </a:t>
            </a:r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in them ?</a:t>
            </a:r>
          </a:p>
          <a:p>
            <a:pPr marL="0" indent="0" algn="ctr">
              <a:buNone/>
            </a:pPr>
            <a: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/>
            </a:r>
            <a:br>
              <a:rPr lang="en-GB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GB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You will never hear </a:t>
            </a:r>
            <a:r>
              <a:rPr lang="en-GB" b="1" u="sng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‘</a:t>
            </a:r>
            <a:r>
              <a:rPr lang="en-GB" b="1" u="sng" dirty="0">
                <a:solidFill>
                  <a:schemeClr val="accent6"/>
                </a:solidFill>
                <a:latin typeface="Comic Sans MS" panose="030F0702030302020204" pitchFamily="66" charset="0"/>
              </a:rPr>
              <a:t>o</a:t>
            </a:r>
            <a:r>
              <a:rPr lang="en-GB" b="1" u="sng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r’ </a:t>
            </a:r>
            <a:r>
              <a:rPr lang="en-GB" dirty="0" smtClean="0">
                <a:solidFill>
                  <a:schemeClr val="accent6"/>
                </a:solidFill>
                <a:latin typeface="Comic Sans MS" panose="030F0702030302020204" pitchFamily="66" charset="0"/>
              </a:rPr>
              <a:t>at the start of a word. Most of the time it will be at the end but sometimes it might be in the middle. You won’t see this sound at the start of a word.</a:t>
            </a:r>
          </a:p>
          <a:p>
            <a:endParaRPr lang="en-GB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863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94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hlinkClick r:id="rId3"/>
              </a:rPr>
              <a:t>Letterland</a:t>
            </a:r>
            <a:r>
              <a:rPr lang="en-GB" dirty="0">
                <a:hlinkClick r:id="rId3"/>
              </a:rPr>
              <a:t>: </a:t>
            </a:r>
            <a:r>
              <a:rPr lang="en-GB" dirty="0" err="1">
                <a:hlinkClick r:id="rId3"/>
              </a:rPr>
              <a:t>Orvil</a:t>
            </a:r>
            <a:r>
              <a:rPr lang="en-GB" dirty="0">
                <a:hlinkClick r:id="rId3"/>
              </a:rPr>
              <a:t> Or - YouTube</a:t>
            </a:r>
            <a:endParaRPr lang="en-GB" dirty="0"/>
          </a:p>
        </p:txBody>
      </p:sp>
      <p:pic>
        <p:nvPicPr>
          <p:cNvPr id="4" name="iRC3VV6K424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246910" y="1562793"/>
            <a:ext cx="9413702" cy="529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89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hlinkClick r:id="rId5"/>
              </a:rPr>
              <a:t>https://www.youtube.com/watch?v=W57mT4x488A&amp;safe=active</a:t>
            </a:r>
            <a:endParaRPr lang="en-GB" dirty="0"/>
          </a:p>
        </p:txBody>
      </p:sp>
      <p:pic>
        <p:nvPicPr>
          <p:cNvPr id="4" name="0_TiU-5dHpo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972589" y="1690688"/>
            <a:ext cx="9667702" cy="5438083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189" y="1397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78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hlinkClick r:id="rId3"/>
              </a:rPr>
              <a:t>https://www.youtube.com/watch?v=0TKWxjU0UgQ&amp;safe=active</a:t>
            </a:r>
            <a:endParaRPr lang="en-GB" dirty="0"/>
          </a:p>
        </p:txBody>
      </p:sp>
      <p:pic>
        <p:nvPicPr>
          <p:cNvPr id="4" name="0TKWxjU0UgQ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338349" y="1690688"/>
            <a:ext cx="8750531" cy="492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44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5400" dirty="0" smtClean="0">
                <a:latin typeface="Comic Sans MS" panose="030F0702030302020204" pitchFamily="66" charset="0"/>
              </a:rPr>
              <a:t>Handwriting Practise </a:t>
            </a:r>
            <a:endParaRPr lang="en-GB" sz="5400" dirty="0">
              <a:latin typeface="Comic Sans MS" panose="030F0702030302020204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90012"/>
            <a:ext cx="10515600" cy="1544298"/>
          </a:xfrm>
        </p:spPr>
        <p:txBody>
          <a:bodyPr/>
          <a:lstStyle/>
          <a:p>
            <a:pPr marL="0" indent="0">
              <a:buNone/>
            </a:pPr>
            <a:endParaRPr lang="en-GB" dirty="0" smtClean="0">
              <a:hlinkClick r:id="rId4"/>
            </a:endParaRPr>
          </a:p>
          <a:p>
            <a:pPr marL="0" indent="0" algn="ctr">
              <a:buNone/>
            </a:pPr>
            <a:r>
              <a:rPr lang="en-GB" dirty="0" smtClean="0">
                <a:latin typeface="Comic Sans MS" panose="030F0702030302020204" pitchFamily="66" charset="0"/>
                <a:hlinkClick r:id="rId4"/>
              </a:rPr>
              <a:t>https://www.youtube.com/watch?v=cVf-LnFmt-U&amp;safe=active</a:t>
            </a:r>
            <a:endParaRPr lang="en-GB" dirty="0" smtClean="0">
              <a:latin typeface="Comic Sans MS" panose="030F0702030302020204" pitchFamily="66" charset="0"/>
            </a:endParaRPr>
          </a:p>
          <a:p>
            <a:endParaRPr lang="en-GB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2822" y="7070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87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9297" y="2774127"/>
            <a:ext cx="10515600" cy="106141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11500" dirty="0" smtClean="0">
                <a:latin typeface="Comic Sans MS" panose="030F0702030302020204" pitchFamily="66" charset="0"/>
              </a:rPr>
              <a:t>I go f</a:t>
            </a:r>
            <a:r>
              <a:rPr lang="en-GB" sz="115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or</a:t>
            </a:r>
            <a:r>
              <a:rPr lang="en-GB" sz="11500" dirty="0" smtClean="0">
                <a:latin typeface="Comic Sans MS" panose="030F0702030302020204" pitchFamily="66" charset="0"/>
              </a:rPr>
              <a:t> a run.</a:t>
            </a:r>
            <a:endParaRPr lang="en-GB" sz="11500" dirty="0">
              <a:latin typeface="Comic Sans MS" panose="030F0702030302020204" pitchFamily="66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94897" y="574040"/>
            <a:ext cx="406400" cy="406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919" y="42150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0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9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248</Words>
  <Application>Microsoft Office PowerPoint</Application>
  <PresentationFormat>Widescreen</PresentationFormat>
  <Paragraphs>43</Paragraphs>
  <Slides>16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Comic Sans MS</vt:lpstr>
      <vt:lpstr>Twinkl Precursive</vt:lpstr>
      <vt:lpstr>Office Theme</vt:lpstr>
      <vt:lpstr>Primary 1  Phase 3 Phonics</vt:lpstr>
      <vt:lpstr>Thursday 18th February 2021 L.I. To learn new sound patterns</vt:lpstr>
      <vt:lpstr>PowerPoint Presentation</vt:lpstr>
      <vt:lpstr>PowerPoint Presentation</vt:lpstr>
      <vt:lpstr>Letterland: Orvil Or - YouTube</vt:lpstr>
      <vt:lpstr>https://www.youtube.com/watch?v=W57mT4x488A&amp;safe=active</vt:lpstr>
      <vt:lpstr>https://www.youtube.com/watch?v=0TKWxjU0UgQ&amp;safe=active</vt:lpstr>
      <vt:lpstr>Handwriting Practise </vt:lpstr>
      <vt:lpstr>PowerPoint Presentation</vt:lpstr>
      <vt:lpstr>Today’s Jobs</vt:lpstr>
      <vt:lpstr>Thurssday 17th February 2021 </vt:lpstr>
      <vt:lpstr>PowerPoint Presentation</vt:lpstr>
      <vt:lpstr>PowerPoint Presentation</vt:lpstr>
      <vt:lpstr>Listen to some stories with our new sounds this week. </vt:lpstr>
      <vt:lpstr>PowerPoint Presentation</vt:lpstr>
      <vt:lpstr>PowerPoint Presentation</vt:lpstr>
    </vt:vector>
  </TitlesOfParts>
  <Company>NAC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Primary 1  Phase 3 Phonics</dc:title>
  <dc:creator>Hannah McCabe</dc:creator>
  <cp:lastModifiedBy>Karen Taylor</cp:lastModifiedBy>
  <cp:revision>19</cp:revision>
  <dcterms:created xsi:type="dcterms:W3CDTF">2021-02-11T12:41:32Z</dcterms:created>
  <dcterms:modified xsi:type="dcterms:W3CDTF">2021-02-11T17:29:18Z</dcterms:modified>
</cp:coreProperties>
</file>