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75" r:id="rId9"/>
    <p:sldId id="268" r:id="rId10"/>
    <p:sldId id="269" r:id="rId11"/>
    <p:sldId id="270" r:id="rId12"/>
    <p:sldId id="271" r:id="rId13"/>
    <p:sldId id="274" r:id="rId14"/>
    <p:sldId id="272" r:id="rId15"/>
    <p:sldId id="273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79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0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3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8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1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3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08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1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21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5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1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0Vywhf7cF7Q&amp;safe=activ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cVf-LnFmt-U&amp;safe=activ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ideo" Target="https://www.youtube.com/embed/7z5ILIkWnqA" TargetMode="External"/><Relationship Id="rId6" Type="http://schemas.openxmlformats.org/officeDocument/2006/relationships/image" Target="../media/image4.jpeg"/><Relationship Id="rId5" Type="http://schemas.openxmlformats.org/officeDocument/2006/relationships/hyperlink" Target="https://www.youtube.com/watch?v=7z5ILIkWnqA&amp;safe=active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video" Target="https://www.youtube.com/embed/qJ_UHR3-pDg" TargetMode="External"/><Relationship Id="rId6" Type="http://schemas.openxmlformats.org/officeDocument/2006/relationships/image" Target="../media/image5.jpeg"/><Relationship Id="rId5" Type="http://schemas.openxmlformats.org/officeDocument/2006/relationships/hyperlink" Target="jolly%20phonics%20ar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video" Target="https://www.youtube.com/embed/lLFON8qBZsE" TargetMode="Externa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lLFON8qBZsE&amp;safe=active" TargetMode="Externa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66FF"/>
                </a:solidFill>
                <a:latin typeface="Comic Sans MS" panose="030F0702030302020204" pitchFamily="66" charset="0"/>
              </a:rPr>
              <a:t>Primary 1 </a:t>
            </a:r>
            <a:br>
              <a:rPr lang="en-GB" dirty="0" smtClean="0">
                <a:solidFill>
                  <a:srgbClr val="CC66FF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CC66FF"/>
                </a:solidFill>
                <a:latin typeface="Comic Sans MS" panose="030F0702030302020204" pitchFamily="66" charset="0"/>
              </a:rPr>
              <a:t>Phase 3 Phonics</a:t>
            </a:r>
            <a:endParaRPr lang="en-GB" dirty="0">
              <a:solidFill>
                <a:srgbClr val="CC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0342"/>
            <a:ext cx="9144000" cy="575352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Week Beginning 16</a:t>
            </a:r>
            <a:r>
              <a:rPr lang="en-GB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February 2021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5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71490" cy="1325563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Today’s Jobs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71490" cy="4351338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Phonics Jotter- </a:t>
            </a:r>
            <a:r>
              <a:rPr lang="en-GB" dirty="0" smtClean="0">
                <a:latin typeface="Comic Sans MS" panose="030F0702030302020204" pitchFamily="66" charset="0"/>
              </a:rPr>
              <a:t>have a go at writing our new sound and draw and label a picture to match. 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Independent Job- </a:t>
            </a:r>
            <a:r>
              <a:rPr lang="en-GB" dirty="0" smtClean="0">
                <a:latin typeface="Comic Sans MS" panose="030F0702030302020204" pitchFamily="66" charset="0"/>
              </a:rPr>
              <a:t>add ‘</a:t>
            </a:r>
            <a:r>
              <a:rPr lang="en-GB" dirty="0" err="1" smtClean="0">
                <a:latin typeface="Comic Sans MS" panose="030F0702030302020204" pitchFamily="66" charset="0"/>
              </a:rPr>
              <a:t>ar</a:t>
            </a:r>
            <a:r>
              <a:rPr lang="en-GB" dirty="0" smtClean="0">
                <a:latin typeface="Comic Sans MS" panose="030F0702030302020204" pitchFamily="66" charset="0"/>
              </a:rPr>
              <a:t>’ to make a word. Read the word and draw the matching picture.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943" t="12128" r="33972" b="13357"/>
          <a:stretch/>
        </p:blipFill>
        <p:spPr>
          <a:xfrm>
            <a:off x="6322979" y="203155"/>
            <a:ext cx="5252936" cy="665484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969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2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2036244" y="1018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3623" y="290700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ar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9066" y="290700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ar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3243" y="290700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ar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2888" y="406222"/>
            <a:ext cx="6805773" cy="528727"/>
          </a:xfrm>
        </p:spPr>
        <p:txBody>
          <a:bodyPr>
            <a:normAutofit fontScale="90000"/>
          </a:bodyPr>
          <a:lstStyle/>
          <a:p>
            <a:r>
              <a:rPr lang="en-GB" sz="3600" b="1" u="sng" dirty="0" smtClean="0">
                <a:latin typeface="Twinkl Precursive" panose="02000000000000000000" pitchFamily="2" charset="0"/>
              </a:rPr>
              <a:t>Tuesday 16th February 2021</a:t>
            </a:r>
            <a:r>
              <a:rPr lang="en-GB" b="1" dirty="0" smtClean="0">
                <a:latin typeface="Twinkl Precursive" panose="02000000000000000000" pitchFamily="2" charset="0"/>
              </a:rPr>
              <a:t/>
            </a:r>
            <a:br>
              <a:rPr lang="en-GB" b="1" dirty="0" smtClean="0">
                <a:latin typeface="Twinkl Precursive" panose="02000000000000000000" pitchFamily="2" charset="0"/>
              </a:rPr>
            </a:b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4" y="670585"/>
            <a:ext cx="1915298" cy="2011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7276" y="1797318"/>
            <a:ext cx="255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star</a:t>
            </a:r>
            <a:endParaRPr lang="en-GB" sz="4800" b="1" dirty="0">
              <a:solidFill>
                <a:srgbClr val="FF0000"/>
              </a:solidFill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8125" y="4023685"/>
            <a:ext cx="171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c</a:t>
            </a:r>
            <a:r>
              <a:rPr lang="en-GB" sz="4800" b="1" dirty="0" smtClean="0">
                <a:latin typeface="Twinkl Precursive" panose="02000000000000000000" pitchFamily="2" charset="0"/>
              </a:rPr>
              <a:t>ar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2327" y="4009831"/>
            <a:ext cx="171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c</a:t>
            </a:r>
            <a:r>
              <a:rPr lang="en-GB" sz="4800" b="1" dirty="0" smtClean="0">
                <a:latin typeface="Twinkl Precursive" panose="02000000000000000000" pitchFamily="2" charset="0"/>
              </a:rPr>
              <a:t>ar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8598" y="4023685"/>
            <a:ext cx="171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c</a:t>
            </a:r>
            <a:r>
              <a:rPr lang="en-GB" sz="4800" b="1" dirty="0" smtClean="0">
                <a:latin typeface="Twinkl Precursive" panose="02000000000000000000" pitchFamily="2" charset="0"/>
              </a:rPr>
              <a:t>ar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7800" y="5140362"/>
            <a:ext cx="213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p</a:t>
            </a:r>
            <a:r>
              <a:rPr lang="en-GB" sz="4800" b="1" dirty="0" smtClean="0">
                <a:latin typeface="Twinkl Precursive" panose="02000000000000000000" pitchFamily="2" charset="0"/>
              </a:rPr>
              <a:t>ark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9325" y="5151445"/>
            <a:ext cx="213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p</a:t>
            </a:r>
            <a:r>
              <a:rPr lang="en-GB" sz="4800" b="1" dirty="0" smtClean="0">
                <a:latin typeface="Twinkl Precursive" panose="02000000000000000000" pitchFamily="2" charset="0"/>
              </a:rPr>
              <a:t>ark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8059" y="5148675"/>
            <a:ext cx="213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p</a:t>
            </a:r>
            <a:r>
              <a:rPr lang="en-GB" sz="4800" b="1" dirty="0" smtClean="0">
                <a:latin typeface="Twinkl Precursive" panose="02000000000000000000" pitchFamily="2" charset="0"/>
              </a:rPr>
              <a:t>ark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1171" y="6362332"/>
            <a:ext cx="1069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Twinkl Precursive" panose="02000000000000000000" pitchFamily="2" charset="0"/>
              </a:rPr>
              <a:t>My car is in the car p</a:t>
            </a:r>
            <a:r>
              <a:rPr lang="en-GB" sz="3600" b="1" dirty="0" smtClean="0">
                <a:latin typeface="Twinkl Precursive" panose="02000000000000000000" pitchFamily="2" charset="0"/>
              </a:rPr>
              <a:t>ark.</a:t>
            </a:r>
            <a:endParaRPr lang="en-GB" sz="3600" b="1" dirty="0">
              <a:latin typeface="Twinkl Precursive" panose="020000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890" y="406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943" t="12128" r="33972" b="13357"/>
          <a:stretch/>
        </p:blipFill>
        <p:spPr>
          <a:xfrm>
            <a:off x="3171217" y="203155"/>
            <a:ext cx="5252936" cy="66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7292" t="22715" r="39236" b="12840"/>
          <a:stretch/>
        </p:blipFill>
        <p:spPr>
          <a:xfrm rot="16200000">
            <a:off x="6985000" y="1524000"/>
            <a:ext cx="4292600" cy="66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9653" t="28025" r="38333" b="14197"/>
          <a:stretch/>
        </p:blipFill>
        <p:spPr>
          <a:xfrm rot="16200000">
            <a:off x="958850" y="-958850"/>
            <a:ext cx="4025900" cy="5943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3316" y="736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65812" y="1077543"/>
            <a:ext cx="10515600" cy="529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>
                <a:solidFill>
                  <a:srgbClr val="FF0000"/>
                </a:solidFill>
                <a:latin typeface="Twinkl Precursive" panose="02000000000000000000" pitchFamily="2" charset="0"/>
              </a:rPr>
              <a:t>w</a:t>
            </a:r>
            <a:r>
              <a:rPr lang="en-GB" sz="96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as    </a:t>
            </a:r>
            <a:r>
              <a:rPr lang="en-GB" sz="9600" b="1" dirty="0" smtClean="0">
                <a:solidFill>
                  <a:schemeClr val="accent4"/>
                </a:solidFill>
                <a:latin typeface="Twinkl Precursive" panose="02000000000000000000" pitchFamily="2" charset="0"/>
              </a:rPr>
              <a:t>will</a:t>
            </a:r>
            <a:r>
              <a:rPr lang="en-GB" sz="96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9600" b="1" dirty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rgbClr val="00B050"/>
                </a:solidFill>
                <a:latin typeface="Twinkl Precursive" panose="02000000000000000000" pitchFamily="2" charset="0"/>
              </a:rPr>
              <a:t>  with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5012" y="474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65812" y="1077543"/>
            <a:ext cx="10515600" cy="529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chemeClr val="accent1"/>
                </a:solidFill>
                <a:latin typeface="Twinkl Precursive" panose="02000000000000000000" pitchFamily="2" charset="0"/>
              </a:rPr>
              <a:t>my</a:t>
            </a:r>
            <a:r>
              <a:rPr lang="en-GB" sz="96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  </a:t>
            </a:r>
            <a:r>
              <a:rPr lang="en-GB" sz="9600" b="1" dirty="0" smtClean="0">
                <a:solidFill>
                  <a:srgbClr val="FF66FF"/>
                </a:solidFill>
                <a:latin typeface="Twinkl Precursive" panose="02000000000000000000" pitchFamily="2" charset="0"/>
              </a:rPr>
              <a:t> for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9600" b="1" dirty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rgbClr val="CC66FF"/>
                </a:solidFill>
                <a:latin typeface="Twinkl Precursive" panose="02000000000000000000" pitchFamily="2" charset="0"/>
              </a:rPr>
              <a:t>too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8212" y="474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020" y="1818526"/>
            <a:ext cx="10515600" cy="178315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Let’s watch our video all about our new sound.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Listen carefully for words that have our new sound.</a:t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345969"/>
            <a:ext cx="10833243" cy="18309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 dirty="0" smtClean="0">
                <a:latin typeface="Comic Sans MS" panose="030F0702030302020204" pitchFamily="66" charset="0"/>
                <a:hlinkClick r:id="rId4"/>
              </a:rPr>
              <a:t>https://www.youtube.com/watch?v=0Vywhf7cF7Q&amp;safe=active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6220" y="3246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Tuesday 16th February 2021</a:t>
            </a:r>
            <a:br>
              <a:rPr lang="en-GB" b="1" dirty="0" smtClean="0">
                <a:latin typeface="Twinkl Precursive" panose="02000000000000000000" pitchFamily="2" charset="0"/>
              </a:rPr>
            </a:br>
            <a:r>
              <a:rPr lang="en-GB" b="1" dirty="0">
                <a:latin typeface="Twinkl Precursive" panose="02000000000000000000" pitchFamily="2" charset="0"/>
              </a:rPr>
              <a:t>L.I. To learn new sound patterns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910993"/>
            <a:ext cx="10515600" cy="494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Let’s get started. </a:t>
            </a:r>
            <a: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First, we always start by revising all the sounds we already know. </a:t>
            </a: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GB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	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3317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570" y="870128"/>
            <a:ext cx="10515600" cy="49758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6000" dirty="0" smtClean="0">
                <a:solidFill>
                  <a:srgbClr val="CC66FF"/>
                </a:solidFill>
                <a:latin typeface="Twinkl Precursive" panose="02000000000000000000" pitchFamily="2" charset="0"/>
              </a:rPr>
              <a:t>Our new sounds says:</a:t>
            </a:r>
          </a:p>
          <a:p>
            <a:pPr marL="0" indent="0" algn="ctr">
              <a:buNone/>
            </a:pPr>
            <a:endParaRPr lang="en-GB" sz="6000" dirty="0" smtClean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14800" b="1" u="sng" dirty="0" smtClean="0">
                <a:latin typeface="Twinkl Precursive" panose="02000000000000000000" pitchFamily="2" charset="0"/>
              </a:rPr>
              <a:t>ar</a:t>
            </a:r>
            <a:endParaRPr lang="en-GB" sz="1800" b="1" u="sng" dirty="0" smtClean="0"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Let’s practise writing our new sound in the air with our finger. 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8770" y="1937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Handwriting Practise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9314"/>
            <a:ext cx="10515600" cy="154429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  <a:hlinkClick r:id="rId4"/>
              </a:rPr>
              <a:t>https://www.youtube.com/watch?v=cVf-LnFmt-U&amp;safe=active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474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1816"/>
            <a:ext cx="10515600" cy="473858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I want you to close your eyes and listen to the sound. 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anyone think of any words with the sound </a:t>
            </a:r>
            <a:r>
              <a:rPr lang="en-GB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</a:t>
            </a:r>
            <a:r>
              <a:rPr lang="en-GB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</a:t>
            </a:r>
            <a:r>
              <a:rPr lang="en-GB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them ?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You sometimes hear </a:t>
            </a:r>
            <a:r>
              <a:rPr lang="en-GB" b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‘ar’ </a:t>
            </a:r>
            <a:r>
              <a:rPr lang="en-GB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at the start of a word. This sound might be at the st</a:t>
            </a:r>
            <a:r>
              <a:rPr lang="en-GB" i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ar</a:t>
            </a:r>
            <a:r>
              <a:rPr lang="en-GB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t, in the middle or at the end! .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4493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Visit to </a:t>
            </a:r>
            <a:r>
              <a:rPr lang="en-GB" dirty="0" err="1" smtClean="0"/>
              <a:t>letterland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>
                <a:hlinkClick r:id="rId5"/>
              </a:rPr>
              <a:t>ar Spelling Pattern - Annie Apple and Arthur Ar - YouTube</a:t>
            </a:r>
            <a:endParaRPr lang="en-GB" dirty="0"/>
          </a:p>
        </p:txBody>
      </p:sp>
      <p:pic>
        <p:nvPicPr>
          <p:cNvPr id="4" name="7z5ILIkWnq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78923" y="1821526"/>
            <a:ext cx="8445732" cy="475072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4576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5" action="ppaction://hlinkfile"/>
              </a:rPr>
              <a:t>https://www.youtube.com/watch?v=qJ_UHR3-pDg&amp;safe=active</a:t>
            </a:r>
            <a:endParaRPr lang="en-GB" dirty="0"/>
          </a:p>
        </p:txBody>
      </p:sp>
      <p:pic>
        <p:nvPicPr>
          <p:cNvPr id="4" name="qJ_UHR3-pD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61804" y="1675015"/>
            <a:ext cx="8761614" cy="492840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44283" y="490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1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5"/>
              </a:rPr>
              <a:t>'ar' Words | Phonics Phase 3 - YouTube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5"/>
              </a:rPr>
              <a:t>'ar' Words | Phonics Phase 3 - YouTube</a:t>
            </a:r>
            <a:endParaRPr lang="en-GB" dirty="0"/>
          </a:p>
        </p:txBody>
      </p:sp>
      <p:pic>
        <p:nvPicPr>
          <p:cNvPr id="5" name="lLFON8qBZsE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28305" y="2280804"/>
            <a:ext cx="8030095" cy="451692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97" y="2832493"/>
            <a:ext cx="10515600" cy="106141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sz="6000" dirty="0" smtClean="0">
                <a:latin typeface="Comic Sans MS" panose="030F0702030302020204" pitchFamily="66" charset="0"/>
              </a:rPr>
              <a:t>M</a:t>
            </a:r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</a:t>
            </a:r>
            <a:r>
              <a:rPr lang="en-GB" sz="6000" dirty="0" smtClean="0">
                <a:latin typeface="Comic Sans MS" panose="030F0702030302020204" pitchFamily="66" charset="0"/>
              </a:rPr>
              <a:t>k   got   wet   at   the   p</a:t>
            </a:r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</a:t>
            </a:r>
            <a:r>
              <a:rPr lang="en-GB" sz="6000" dirty="0" smtClean="0">
                <a:latin typeface="Comic Sans MS" panose="030F0702030302020204" pitchFamily="66" charset="0"/>
              </a:rPr>
              <a:t>k. 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7760" y="308033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4897" y="4589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270</Words>
  <Application>Microsoft Office PowerPoint</Application>
  <PresentationFormat>Widescreen</PresentationFormat>
  <Paragraphs>45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Twinkl Precursive</vt:lpstr>
      <vt:lpstr>Office Theme</vt:lpstr>
      <vt:lpstr>Primary 1  Phase 3 Phonics</vt:lpstr>
      <vt:lpstr>Tuesday 16th February 2021 L.I. To learn new sound patterns</vt:lpstr>
      <vt:lpstr>PowerPoint Presentation</vt:lpstr>
      <vt:lpstr>Handwriting Practise </vt:lpstr>
      <vt:lpstr>PowerPoint Presentation</vt:lpstr>
      <vt:lpstr>Visit to letterland ar Spelling Pattern - Annie Apple and Arthur Ar - YouTube</vt:lpstr>
      <vt:lpstr>https://www.youtube.com/watch?v=qJ_UHR3-pDg&amp;safe=active</vt:lpstr>
      <vt:lpstr>'ar' Words | Phonics Phase 3 - YouTube</vt:lpstr>
      <vt:lpstr>PowerPoint Presentation</vt:lpstr>
      <vt:lpstr>Today’s Jobs</vt:lpstr>
      <vt:lpstr>Tuesday 16th February 2021 </vt:lpstr>
      <vt:lpstr>PowerPoint Presentation</vt:lpstr>
      <vt:lpstr>PowerPoint Presentation</vt:lpstr>
      <vt:lpstr>PowerPoint Presentation</vt:lpstr>
      <vt:lpstr>PowerPoint Presentation</vt:lpstr>
      <vt:lpstr>Let’s watch our video all about our new sound.  Listen carefully for words that have our new sound. 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1  Phase 3 Phonics</dc:title>
  <dc:creator>Hannah McCabe</dc:creator>
  <cp:lastModifiedBy>Karen Taylor</cp:lastModifiedBy>
  <cp:revision>16</cp:revision>
  <dcterms:created xsi:type="dcterms:W3CDTF">2021-02-11T12:41:32Z</dcterms:created>
  <dcterms:modified xsi:type="dcterms:W3CDTF">2021-02-11T16:51:27Z</dcterms:modified>
</cp:coreProperties>
</file>