
<file path=[Content_Types].xml><?xml version="1.0" encoding="utf-8"?>
<Types xmlns="http://schemas.openxmlformats.org/package/2006/content-types">
  <Default Extension="jfif" ContentType="image/jpeg"/>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3" r:id="rId4"/>
    <p:sldId id="257" r:id="rId5"/>
    <p:sldId id="260" r:id="rId6"/>
    <p:sldId id="265" r:id="rId7"/>
    <p:sldId id="266" r:id="rId8"/>
    <p:sldId id="267" r:id="rId9"/>
    <p:sldId id="268" r:id="rId10"/>
    <p:sldId id="269" r:id="rId11"/>
    <p:sldId id="270" r:id="rId12"/>
    <p:sldId id="271" r:id="rId13"/>
    <p:sldId id="272" r:id="rId14"/>
    <p:sldId id="259" r:id="rId15"/>
    <p:sldId id="262" r:id="rId16"/>
    <p:sldId id="273"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26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924183F-26ED-4BD7-B650-D7E804117114}"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144646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4183F-26ED-4BD7-B650-D7E804117114}"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404405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4183F-26ED-4BD7-B650-D7E804117114}"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2648621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6007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56234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74830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19255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712359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87179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605321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81445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4183F-26ED-4BD7-B650-D7E804117114}"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332080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24183F-26ED-4BD7-B650-D7E804117114}"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391062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924183F-26ED-4BD7-B650-D7E804117114}"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233955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924183F-26ED-4BD7-B650-D7E804117114}" type="datetimeFigureOut">
              <a:rPr lang="en-GB" smtClean="0"/>
              <a:t>05/02/2021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2605398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924183F-26ED-4BD7-B650-D7E804117114}" type="datetimeFigureOut">
              <a:rPr lang="en-GB" smtClean="0"/>
              <a:t>05/02/2021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383811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4183F-26ED-4BD7-B650-D7E804117114}" type="datetimeFigureOut">
              <a:rPr lang="en-GB" smtClean="0"/>
              <a:t>05/02/2021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17989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4183F-26ED-4BD7-B650-D7E804117114}"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2906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4183F-26ED-4BD7-B650-D7E804117114}"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0D36F1-C53D-4DEB-A5DE-1C6807220267}" type="slidenum">
              <a:rPr lang="en-GB" smtClean="0"/>
              <a:t>‹#›</a:t>
            </a:fld>
            <a:endParaRPr lang="en-GB"/>
          </a:p>
        </p:txBody>
      </p:sp>
    </p:spTree>
    <p:extLst>
      <p:ext uri="{BB962C8B-B14F-4D97-AF65-F5344CB8AC3E}">
        <p14:creationId xmlns:p14="http://schemas.microsoft.com/office/powerpoint/2010/main" val="98500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f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4183F-26ED-4BD7-B650-D7E804117114}" type="datetimeFigureOut">
              <a:rPr lang="en-GB" smtClean="0"/>
              <a:t>05/02/2021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D36F1-C53D-4DEB-A5DE-1C6807220267}" type="slidenum">
              <a:rPr lang="en-GB" smtClean="0"/>
              <a:t>‹#›</a:t>
            </a:fld>
            <a:endParaRPr lang="en-GB"/>
          </a:p>
        </p:txBody>
      </p:sp>
    </p:spTree>
    <p:extLst>
      <p:ext uri="{BB962C8B-B14F-4D97-AF65-F5344CB8AC3E}">
        <p14:creationId xmlns:p14="http://schemas.microsoft.com/office/powerpoint/2010/main" val="3789913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hyperlink" Target="https://www.youtube.com/watch?v=1cRMRp9-Z08&amp;safe=activ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hyperlink" Target="https://www.youtube.com/watch?v=EZM5I-g4Kng&amp;safe=activ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2371" y="607291"/>
            <a:ext cx="406400" cy="406400"/>
          </a:xfrm>
          <a:prstGeom prst="rect">
            <a:avLst/>
          </a:prstGeom>
        </p:spPr>
      </p:pic>
    </p:spTree>
    <p:extLst>
      <p:ext uri="{BB962C8B-B14F-4D97-AF65-F5344CB8AC3E}">
        <p14:creationId xmlns:p14="http://schemas.microsoft.com/office/powerpoint/2010/main" val="14930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0"/>
          <p:cNvSpPr>
            <a:spLocks noGrp="1"/>
          </p:cNvSpPr>
          <p:nvPr>
            <p:ph type="title"/>
          </p:nvPr>
        </p:nvSpPr>
        <p:spPr>
          <a:xfrm>
            <a:off x="1981201" y="479426"/>
            <a:ext cx="8220075" cy="993775"/>
          </a:xfrm>
        </p:spPr>
        <p:txBody>
          <a:bodyPr/>
          <a:lstStyle/>
          <a:p>
            <a:pPr eaLnBrk="1" hangingPunct="1"/>
            <a:r>
              <a:rPr lang="en-GB" altLang="en-US" sz="3600">
                <a:solidFill>
                  <a:srgbClr val="FAB001"/>
                </a:solidFill>
                <a:latin typeface="Twinkl SemiBold" charset="0"/>
              </a:rPr>
              <a:t>Dumplings Are Eaten</a:t>
            </a:r>
          </a:p>
        </p:txBody>
      </p:sp>
      <p:pic>
        <p:nvPicPr>
          <p:cNvPr id="18434" name="Picture 5"/>
          <p:cNvPicPr>
            <a:picLocks noChangeAspect="1"/>
          </p:cNvPicPr>
          <p:nvPr/>
        </p:nvPicPr>
        <p:blipFill>
          <a:blip r:embed="rId2">
            <a:extLst>
              <a:ext uri="{28A0092B-C50C-407E-A947-70E740481C1C}">
                <a14:useLocalDpi xmlns:a14="http://schemas.microsoft.com/office/drawing/2010/main" val="0"/>
              </a:ext>
            </a:extLst>
          </a:blip>
          <a:srcRect t="4631" b="4631"/>
          <a:stretch>
            <a:fillRect/>
          </a:stretch>
        </p:blipFill>
        <p:spPr bwMode="auto">
          <a:xfrm>
            <a:off x="2063750" y="1322389"/>
            <a:ext cx="8064500"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621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0"/>
          <p:cNvSpPr>
            <a:spLocks noGrp="1"/>
          </p:cNvSpPr>
          <p:nvPr>
            <p:ph type="title"/>
          </p:nvPr>
        </p:nvSpPr>
        <p:spPr>
          <a:xfrm>
            <a:off x="1981201" y="479426"/>
            <a:ext cx="8220075" cy="993775"/>
          </a:xfrm>
        </p:spPr>
        <p:txBody>
          <a:bodyPr/>
          <a:lstStyle/>
          <a:p>
            <a:pPr eaLnBrk="1" hangingPunct="1"/>
            <a:r>
              <a:rPr lang="en-GB" altLang="en-US" sz="3600">
                <a:solidFill>
                  <a:srgbClr val="FAB001"/>
                </a:solidFill>
                <a:latin typeface="Twinkl SemiBold" charset="0"/>
              </a:rPr>
              <a:t>Red Envelopes</a:t>
            </a:r>
          </a:p>
        </p:txBody>
      </p:sp>
      <p:sp>
        <p:nvSpPr>
          <p:cNvPr id="20482" name="Rectangle 3"/>
          <p:cNvSpPr>
            <a:spLocks noChangeArrowheads="1"/>
          </p:cNvSpPr>
          <p:nvPr/>
        </p:nvSpPr>
        <p:spPr bwMode="auto">
          <a:xfrm>
            <a:off x="3397250" y="6200776"/>
            <a:ext cx="5397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imtfi (@flickr.com) - granted under creative commons licence – attribution</a:t>
            </a:r>
          </a:p>
        </p:txBody>
      </p:sp>
      <p:pic>
        <p:nvPicPr>
          <p:cNvPr id="20483" name="Picture 5" descr="13.png"/>
          <p:cNvPicPr>
            <a:picLocks noChangeAspect="1"/>
          </p:cNvPicPr>
          <p:nvPr/>
        </p:nvPicPr>
        <p:blipFill>
          <a:blip r:embed="rId2">
            <a:extLst>
              <a:ext uri="{28A0092B-C50C-407E-A947-70E740481C1C}">
                <a14:useLocalDpi xmlns:a14="http://schemas.microsoft.com/office/drawing/2010/main" val="0"/>
              </a:ext>
            </a:extLst>
          </a:blip>
          <a:srcRect t="19569" b="4922"/>
          <a:stretch>
            <a:fillRect/>
          </a:stretch>
        </p:blipFill>
        <p:spPr bwMode="auto">
          <a:xfrm>
            <a:off x="3644900" y="1281113"/>
            <a:ext cx="49022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619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0"/>
          <p:cNvSpPr>
            <a:spLocks noGrp="1"/>
          </p:cNvSpPr>
          <p:nvPr>
            <p:ph type="title"/>
          </p:nvPr>
        </p:nvSpPr>
        <p:spPr>
          <a:xfrm>
            <a:off x="1981201" y="479426"/>
            <a:ext cx="8220075" cy="993775"/>
          </a:xfrm>
        </p:spPr>
        <p:txBody>
          <a:bodyPr/>
          <a:lstStyle/>
          <a:p>
            <a:pPr eaLnBrk="1" hangingPunct="1"/>
            <a:r>
              <a:rPr lang="en-GB" altLang="en-US" sz="3600">
                <a:solidFill>
                  <a:srgbClr val="FAB001"/>
                </a:solidFill>
                <a:latin typeface="Twinkl SemiBold" charset="0"/>
              </a:rPr>
              <a:t>Traditional Dancing</a:t>
            </a:r>
          </a:p>
        </p:txBody>
      </p:sp>
      <p:sp>
        <p:nvSpPr>
          <p:cNvPr id="21506" name="Rectangle 3"/>
          <p:cNvSpPr>
            <a:spLocks noChangeArrowheads="1"/>
          </p:cNvSpPr>
          <p:nvPr/>
        </p:nvSpPr>
        <p:spPr bwMode="auto">
          <a:xfrm>
            <a:off x="3397250" y="6200776"/>
            <a:ext cx="5397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yewenyi (@flickr.com) - granted under creative commons licence – attribution</a:t>
            </a:r>
          </a:p>
        </p:txBody>
      </p:sp>
      <p:pic>
        <p:nvPicPr>
          <p:cNvPr id="21507" name="Picture 5" descr="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25851" y="1260475"/>
            <a:ext cx="49307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136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0"/>
          <p:cNvSpPr>
            <a:spLocks noGrp="1"/>
          </p:cNvSpPr>
          <p:nvPr>
            <p:ph type="title"/>
          </p:nvPr>
        </p:nvSpPr>
        <p:spPr>
          <a:xfrm>
            <a:off x="1981201" y="479426"/>
            <a:ext cx="8220075" cy="993775"/>
          </a:xfrm>
        </p:spPr>
        <p:txBody>
          <a:bodyPr/>
          <a:lstStyle/>
          <a:p>
            <a:pPr eaLnBrk="1" hangingPunct="1"/>
            <a:r>
              <a:rPr lang="en-GB" altLang="en-US" sz="3600">
                <a:solidFill>
                  <a:srgbClr val="FAB001"/>
                </a:solidFill>
                <a:latin typeface="Twinkl SemiBold" charset="0"/>
              </a:rPr>
              <a:t>Fireworks</a:t>
            </a:r>
          </a:p>
        </p:txBody>
      </p:sp>
      <p:sp>
        <p:nvSpPr>
          <p:cNvPr id="22530" name="Rectangle 3"/>
          <p:cNvSpPr>
            <a:spLocks noChangeArrowheads="1"/>
          </p:cNvSpPr>
          <p:nvPr/>
        </p:nvSpPr>
        <p:spPr bwMode="auto">
          <a:xfrm>
            <a:off x="3397250" y="6200776"/>
            <a:ext cx="5397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stoneflower (@flickr.com) - granted under creative commons licence – attribution</a:t>
            </a:r>
          </a:p>
        </p:txBody>
      </p:sp>
      <p:pic>
        <p:nvPicPr>
          <p:cNvPr id="22531" name="Picture 5" descr="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9" y="1222375"/>
            <a:ext cx="747712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728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752" t="19315" r="6100" b="14869"/>
          <a:stretch/>
        </p:blipFill>
        <p:spPr>
          <a:xfrm>
            <a:off x="-252919" y="87548"/>
            <a:ext cx="12645957" cy="6770452"/>
          </a:xfrm>
          <a:prstGeom prst="rect">
            <a:avLst/>
          </a:prstGeom>
        </p:spPr>
      </p:pic>
    </p:spTree>
    <p:extLst>
      <p:ext uri="{BB962C8B-B14F-4D97-AF65-F5344CB8AC3E}">
        <p14:creationId xmlns:p14="http://schemas.microsoft.com/office/powerpoint/2010/main" val="1821378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283" t="34445" r="18546" b="13356"/>
          <a:stretch/>
        </p:blipFill>
        <p:spPr>
          <a:xfrm>
            <a:off x="-1" y="0"/>
            <a:ext cx="12373583" cy="7034681"/>
          </a:xfrm>
          <a:prstGeom prst="rect">
            <a:avLst/>
          </a:prstGeom>
        </p:spPr>
      </p:pic>
    </p:spTree>
    <p:extLst>
      <p:ext uri="{BB962C8B-B14F-4D97-AF65-F5344CB8AC3E}">
        <p14:creationId xmlns:p14="http://schemas.microsoft.com/office/powerpoint/2010/main" val="23634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128" y="365125"/>
            <a:ext cx="8143672" cy="1325563"/>
          </a:xfrm>
        </p:spPr>
        <p:txBody>
          <a:bodyPr>
            <a:normAutofit/>
          </a:bodyPr>
          <a:lstStyle/>
          <a:p>
            <a:r>
              <a:rPr lang="en-GB" sz="4800" dirty="0" smtClean="0">
                <a:latin typeface="Comic Sans MS" panose="030F0702030302020204" pitchFamily="66" charset="0"/>
              </a:rPr>
              <a:t>Street Celebrations </a:t>
            </a:r>
            <a:endParaRPr lang="en-GB" sz="4800" dirty="0">
              <a:latin typeface="Comic Sans MS" panose="030F0702030302020204" pitchFamily="66" charset="0"/>
            </a:endParaRPr>
          </a:p>
        </p:txBody>
      </p:sp>
      <p:sp>
        <p:nvSpPr>
          <p:cNvPr id="3" name="Content Placeholder 2"/>
          <p:cNvSpPr>
            <a:spLocks noGrp="1"/>
          </p:cNvSpPr>
          <p:nvPr>
            <p:ph idx="1"/>
          </p:nvPr>
        </p:nvSpPr>
        <p:spPr>
          <a:xfrm>
            <a:off x="1498060" y="1825625"/>
            <a:ext cx="9855740" cy="4351338"/>
          </a:xfrm>
        </p:spPr>
        <p:txBody>
          <a:bodyPr/>
          <a:lstStyle/>
          <a:p>
            <a:pPr marL="0" indent="0">
              <a:buNone/>
            </a:pPr>
            <a:r>
              <a:rPr lang="en-GB" dirty="0" smtClean="0">
                <a:latin typeface="Comic Sans MS" panose="030F0702030302020204" pitchFamily="66" charset="0"/>
                <a:hlinkClick r:id="rId4"/>
              </a:rPr>
              <a:t>https://www.youtube.com/watch?v=1cRMRp9-Z08&amp;safe=active</a:t>
            </a:r>
            <a:endParaRPr lang="en-GB" dirty="0" smtClean="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This video shows you lots of ways that Chinese New Year is celebrated and lots of traditions that people follow. </a:t>
            </a:r>
            <a:br>
              <a:rPr lang="en-GB" dirty="0" smtClean="0">
                <a:latin typeface="Comic Sans MS" panose="030F0702030302020204" pitchFamily="66" charset="0"/>
              </a:rPr>
            </a:br>
            <a:r>
              <a:rPr lang="en-GB" dirty="0" smtClean="0">
                <a:latin typeface="Comic Sans MS" panose="030F0702030302020204" pitchFamily="66" charset="0"/>
              </a:rPr>
              <a:t>Watch carefully as the family attends a street celebration to watch the dragon dance.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Now you can create your own dragon mask. </a:t>
            </a:r>
            <a:endParaRPr lang="en-GB" dirty="0">
              <a:latin typeface="Comic Sans MS" panose="030F0702030302020204" pitchFamily="66"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254" y="94457"/>
            <a:ext cx="406400" cy="406400"/>
          </a:xfrm>
          <a:prstGeom prst="rect">
            <a:avLst/>
          </a:prstGeom>
        </p:spPr>
      </p:pic>
    </p:spTree>
    <p:extLst>
      <p:ext uri="{BB962C8B-B14F-4D97-AF65-F5344CB8AC3E}">
        <p14:creationId xmlns:p14="http://schemas.microsoft.com/office/powerpoint/2010/main" val="138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028" t="18557" r="44823" b="9386"/>
          <a:stretch/>
        </p:blipFill>
        <p:spPr>
          <a:xfrm>
            <a:off x="7260001" y="0"/>
            <a:ext cx="4932000" cy="6858000"/>
          </a:xfrm>
          <a:prstGeom prst="rect">
            <a:avLst/>
          </a:prstGeom>
        </p:spPr>
      </p:pic>
      <p:sp>
        <p:nvSpPr>
          <p:cNvPr id="6" name="Title 1"/>
          <p:cNvSpPr>
            <a:spLocks noGrp="1"/>
          </p:cNvSpPr>
          <p:nvPr>
            <p:ph type="title"/>
          </p:nvPr>
        </p:nvSpPr>
        <p:spPr>
          <a:xfrm>
            <a:off x="1909787" y="1189375"/>
            <a:ext cx="5350214" cy="4479249"/>
          </a:xfrm>
        </p:spPr>
        <p:txBody>
          <a:bodyPr>
            <a:normAutofit/>
          </a:bodyPr>
          <a:lstStyle/>
          <a:p>
            <a:pPr algn="ctr"/>
            <a:r>
              <a:rPr lang="en-GB" b="1" dirty="0" smtClean="0">
                <a:latin typeface="Comic Sans MS" panose="030F0702030302020204" pitchFamily="66" charset="0"/>
              </a:rPr>
              <a:t>Print out and colour in you own dragon mask then cut out whole for your eyes! </a:t>
            </a:r>
            <a:endParaRPr lang="en-GB" b="1" dirty="0">
              <a:latin typeface="Comic Sans MS" panose="030F0702030302020204" pitchFamily="66" charset="0"/>
            </a:endParaRPr>
          </a:p>
        </p:txBody>
      </p:sp>
    </p:spTree>
    <p:extLst>
      <p:ext uri="{BB962C8B-B14F-4D97-AF65-F5344CB8AC3E}">
        <p14:creationId xmlns:p14="http://schemas.microsoft.com/office/powerpoint/2010/main" val="878425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119" y="326215"/>
            <a:ext cx="7723761" cy="1325563"/>
          </a:xfrm>
        </p:spPr>
        <p:txBody>
          <a:bodyPr/>
          <a:lstStyle/>
          <a:p>
            <a:pPr algn="ctr"/>
            <a:r>
              <a:rPr lang="en-GB" dirty="0" smtClean="0">
                <a:latin typeface="Comic Sans MS" panose="030F0702030302020204" pitchFamily="66" charset="0"/>
              </a:rPr>
              <a:t>Primary 1 Chinese New Year Activities </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r>
              <a:rPr lang="en-GB" dirty="0" smtClean="0">
                <a:latin typeface="Comic Sans MS" panose="030F0702030302020204" pitchFamily="66" charset="0"/>
              </a:rPr>
              <a:t>In this PowerPoint there are 3 different activities. </a:t>
            </a:r>
            <a:endParaRPr lang="en-GB" dirty="0">
              <a:latin typeface="Comic Sans MS" panose="030F0702030302020204" pitchFamily="66" charset="0"/>
            </a:endParaRPr>
          </a:p>
          <a:p>
            <a:pPr marL="0" indent="0">
              <a:buNone/>
            </a:pPr>
            <a:r>
              <a:rPr lang="en-GB" i="1" dirty="0" smtClean="0">
                <a:latin typeface="Comic Sans MS" panose="030F0702030302020204" pitchFamily="66" charset="0"/>
              </a:rPr>
              <a:t>1.  Read the story about Chinese New Year and then find out what animal you are! The story is uploaded to the blog, an adult will have to help you read this story.</a:t>
            </a:r>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2. </a:t>
            </a:r>
            <a:r>
              <a:rPr lang="en-GB" i="1" dirty="0" smtClean="0">
                <a:latin typeface="Comic Sans MS" panose="030F0702030302020204" pitchFamily="66" charset="0"/>
              </a:rPr>
              <a:t>Make a lantern. Look at all the pictures that show how Chinese new year is celebrated and watch the video. After this, there is a template of a lantern for you to make</a:t>
            </a:r>
            <a:r>
              <a:rPr lang="en-GB" dirty="0" smtClean="0">
                <a:latin typeface="Comic Sans MS" panose="030F0702030302020204" pitchFamily="66" charset="0"/>
              </a:rPr>
              <a:t>. </a:t>
            </a:r>
          </a:p>
          <a:p>
            <a:pPr marL="0" indent="0">
              <a:buNone/>
            </a:pPr>
            <a:r>
              <a:rPr lang="en-GB" dirty="0" smtClean="0">
                <a:latin typeface="Comic Sans MS" panose="030F0702030302020204" pitchFamily="66" charset="0"/>
              </a:rPr>
              <a:t>3. Design a Dragon Mask. Watch the video of the dragon dances </a:t>
            </a:r>
            <a:r>
              <a:rPr lang="en-GB" dirty="0">
                <a:latin typeface="Comic Sans MS" panose="030F0702030302020204" pitchFamily="66" charset="0"/>
              </a:rPr>
              <a:t> </a:t>
            </a:r>
            <a:r>
              <a:rPr lang="en-GB" dirty="0" smtClean="0">
                <a:latin typeface="Comic Sans MS" panose="030F0702030302020204" pitchFamily="66" charset="0"/>
              </a:rPr>
              <a:t>and cut out and design your own dragon mask.  </a:t>
            </a:r>
            <a:endParaRPr lang="en-GB" dirty="0">
              <a:latin typeface="Comic Sans MS" panose="030F0702030302020204" pitchFamily="66"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30560" y="582596"/>
            <a:ext cx="406400" cy="406400"/>
          </a:xfrm>
          <a:prstGeom prst="rect">
            <a:avLst/>
          </a:prstGeom>
        </p:spPr>
      </p:pic>
    </p:spTree>
    <p:extLst>
      <p:ext uri="{BB962C8B-B14F-4D97-AF65-F5344CB8AC3E}">
        <p14:creationId xmlns:p14="http://schemas.microsoft.com/office/powerpoint/2010/main" val="10836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404" y="-268423"/>
            <a:ext cx="9447179" cy="1325563"/>
          </a:xfrm>
        </p:spPr>
        <p:txBody>
          <a:bodyPr>
            <a:normAutofit/>
          </a:bodyPr>
          <a:lstStyle/>
          <a:p>
            <a:r>
              <a:rPr lang="en-GB" sz="4800" dirty="0" smtClean="0">
                <a:latin typeface="Comic Sans MS" panose="030F0702030302020204" pitchFamily="66" charset="0"/>
              </a:rPr>
              <a:t>Chinese New Year Story </a:t>
            </a:r>
            <a:endParaRPr lang="en-GB" sz="4800" dirty="0">
              <a:latin typeface="Comic Sans MS" panose="030F0702030302020204" pitchFamily="66" charset="0"/>
            </a:endParaRPr>
          </a:p>
        </p:txBody>
      </p:sp>
      <p:pic>
        <p:nvPicPr>
          <p:cNvPr id="4" name="Picture 3"/>
          <p:cNvPicPr>
            <a:picLocks noChangeAspect="1"/>
          </p:cNvPicPr>
          <p:nvPr/>
        </p:nvPicPr>
        <p:blipFill rotWithShape="1">
          <a:blip r:embed="rId4"/>
          <a:srcRect l="31773" t="20449" r="15461" b="9196"/>
          <a:stretch/>
        </p:blipFill>
        <p:spPr>
          <a:xfrm>
            <a:off x="5272390" y="1532105"/>
            <a:ext cx="7101193" cy="5325895"/>
          </a:xfrm>
          <a:prstGeom prst="rect">
            <a:avLst/>
          </a:prstGeom>
        </p:spPr>
      </p:pic>
      <p:sp>
        <p:nvSpPr>
          <p:cNvPr id="5" name="Content Placeholder 2"/>
          <p:cNvSpPr>
            <a:spLocks noGrp="1"/>
          </p:cNvSpPr>
          <p:nvPr>
            <p:ph idx="1"/>
          </p:nvPr>
        </p:nvSpPr>
        <p:spPr>
          <a:xfrm>
            <a:off x="1168941" y="1057140"/>
            <a:ext cx="4434190" cy="5616034"/>
          </a:xfrm>
        </p:spPr>
        <p:txBody>
          <a:bodyPr>
            <a:noAutofit/>
          </a:bodyPr>
          <a:lstStyle/>
          <a:p>
            <a:pPr marL="0" indent="0">
              <a:buNone/>
            </a:pPr>
            <a:r>
              <a:rPr lang="en-GB" sz="3200" dirty="0" smtClean="0">
                <a:latin typeface="Comic Sans MS" panose="030F0702030302020204" pitchFamily="66" charset="0"/>
              </a:rPr>
              <a:t>I have uploaded a story on to the blog all about the animals in the Chinese calendar.</a:t>
            </a:r>
            <a:br>
              <a:rPr lang="en-GB" sz="3200" dirty="0" smtClean="0">
                <a:latin typeface="Comic Sans MS" panose="030F0702030302020204" pitchFamily="66" charset="0"/>
              </a:rPr>
            </a:br>
            <a:r>
              <a:rPr lang="en-GB" sz="3200" dirty="0" smtClean="0">
                <a:latin typeface="Comic Sans MS" panose="030F0702030302020204" pitchFamily="66" charset="0"/>
              </a:rPr>
              <a:t>Ask an adult to read the story to you and then look at the calendar and find out what animal it was when you were born.  </a:t>
            </a:r>
            <a:endParaRPr lang="en-GB" sz="3200" dirty="0">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1877" y="490913"/>
            <a:ext cx="406400" cy="406400"/>
          </a:xfrm>
          <a:prstGeom prst="rect">
            <a:avLst/>
          </a:prstGeom>
        </p:spPr>
      </p:pic>
    </p:spTree>
    <p:extLst>
      <p:ext uri="{BB962C8B-B14F-4D97-AF65-F5344CB8AC3E}">
        <p14:creationId xmlns:p14="http://schemas.microsoft.com/office/powerpoint/2010/main" val="136051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264" y="365125"/>
            <a:ext cx="4727642" cy="1325563"/>
          </a:xfrm>
        </p:spPr>
        <p:txBody>
          <a:bodyPr>
            <a:normAutofit fontScale="90000"/>
          </a:bodyPr>
          <a:lstStyle/>
          <a:p>
            <a:r>
              <a:rPr lang="en-GB" sz="4800" b="1" dirty="0" smtClean="0">
                <a:latin typeface="Comic Sans MS" panose="030F0702030302020204" pitchFamily="66" charset="0"/>
              </a:rPr>
              <a:t>What Animal Are You</a:t>
            </a:r>
            <a:r>
              <a:rPr lang="en-GB" sz="4900" b="1" dirty="0" smtClean="0">
                <a:latin typeface="Comic Sans MS" panose="030F0702030302020204" pitchFamily="66" charset="0"/>
              </a:rPr>
              <a:t> ?</a:t>
            </a:r>
            <a:endParaRPr lang="en-GB" sz="4900" b="1" dirty="0">
              <a:latin typeface="Comic Sans MS" panose="030F0702030302020204" pitchFamily="66" charset="0"/>
            </a:endParaRPr>
          </a:p>
        </p:txBody>
      </p:sp>
      <p:sp>
        <p:nvSpPr>
          <p:cNvPr id="3" name="Content Placeholder 2"/>
          <p:cNvSpPr>
            <a:spLocks noGrp="1"/>
          </p:cNvSpPr>
          <p:nvPr>
            <p:ph idx="1"/>
          </p:nvPr>
        </p:nvSpPr>
        <p:spPr>
          <a:xfrm>
            <a:off x="1186774" y="1690688"/>
            <a:ext cx="5214026" cy="4486275"/>
          </a:xfrm>
        </p:spPr>
        <p:txBody>
          <a:bodyPr>
            <a:noAutofit/>
          </a:bodyPr>
          <a:lstStyle/>
          <a:p>
            <a:pPr marL="0" indent="0">
              <a:buNone/>
            </a:pPr>
            <a:r>
              <a:rPr lang="en-GB" sz="3200" b="1" dirty="0" smtClean="0">
                <a:latin typeface="Comic Sans MS" panose="030F0702030302020204" pitchFamily="66" charset="0"/>
              </a:rPr>
              <a:t>Find out what year you were born. </a:t>
            </a:r>
            <a:br>
              <a:rPr lang="en-GB" sz="3200" b="1" dirty="0" smtClean="0">
                <a:latin typeface="Comic Sans MS" panose="030F0702030302020204" pitchFamily="66" charset="0"/>
              </a:rPr>
            </a:br>
            <a:r>
              <a:rPr lang="en-GB" sz="3200" b="1" dirty="0" smtClean="0">
                <a:latin typeface="Comic Sans MS" panose="030F0702030302020204" pitchFamily="66" charset="0"/>
              </a:rPr>
              <a:t>Look for that year on that poster and find out what animal it was when you were born. Draw a picture of that animal. </a:t>
            </a:r>
            <a:br>
              <a:rPr lang="en-GB" sz="3200" b="1" dirty="0" smtClean="0">
                <a:latin typeface="Comic Sans MS" panose="030F0702030302020204" pitchFamily="66" charset="0"/>
              </a:rPr>
            </a:br>
            <a:r>
              <a:rPr lang="en-GB" sz="3200" b="1" dirty="0" smtClean="0">
                <a:latin typeface="Comic Sans MS" panose="030F0702030302020204" pitchFamily="66" charset="0"/>
              </a:rPr>
              <a:t>You could also do the same for any adults in the house or brothers or sisters. </a:t>
            </a:r>
            <a:endParaRPr lang="en-GB" sz="3200" b="1" dirty="0">
              <a:latin typeface="Comic Sans MS" panose="030F0702030302020204" pitchFamily="66" charset="0"/>
            </a:endParaRPr>
          </a:p>
        </p:txBody>
      </p:sp>
      <p:pic>
        <p:nvPicPr>
          <p:cNvPr id="4" name="Picture 3"/>
          <p:cNvPicPr>
            <a:picLocks noChangeAspect="1"/>
          </p:cNvPicPr>
          <p:nvPr/>
        </p:nvPicPr>
        <p:blipFill rotWithShape="1">
          <a:blip r:embed="rId4"/>
          <a:srcRect l="45603" t="18368" r="23652" b="6549"/>
          <a:stretch/>
        </p:blipFill>
        <p:spPr>
          <a:xfrm>
            <a:off x="7179013" y="0"/>
            <a:ext cx="5012987" cy="688635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8060" y="224905"/>
            <a:ext cx="406400" cy="406400"/>
          </a:xfrm>
          <a:prstGeom prst="rect">
            <a:avLst/>
          </a:prstGeom>
        </p:spPr>
      </p:pic>
    </p:spTree>
    <p:extLst>
      <p:ext uri="{BB962C8B-B14F-4D97-AF65-F5344CB8AC3E}">
        <p14:creationId xmlns:p14="http://schemas.microsoft.com/office/powerpoint/2010/main" val="32930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522" y="365125"/>
            <a:ext cx="9622277" cy="1325563"/>
          </a:xfrm>
        </p:spPr>
        <p:txBody>
          <a:bodyPr/>
          <a:lstStyle/>
          <a:p>
            <a:r>
              <a:rPr lang="en-GB" b="1" dirty="0" smtClean="0">
                <a:latin typeface="Comic Sans MS" panose="030F0702030302020204" pitchFamily="66" charset="0"/>
              </a:rPr>
              <a:t>Chinese New Year Celebrations</a:t>
            </a:r>
            <a:endParaRPr lang="en-GB" b="1" dirty="0">
              <a:latin typeface="Comic Sans MS" panose="030F0702030302020204" pitchFamily="66" charset="0"/>
            </a:endParaRPr>
          </a:p>
        </p:txBody>
      </p:sp>
      <p:sp>
        <p:nvSpPr>
          <p:cNvPr id="3" name="Content Placeholder 2"/>
          <p:cNvSpPr>
            <a:spLocks noGrp="1"/>
          </p:cNvSpPr>
          <p:nvPr>
            <p:ph idx="1"/>
          </p:nvPr>
        </p:nvSpPr>
        <p:spPr>
          <a:xfrm>
            <a:off x="838200" y="1322962"/>
            <a:ext cx="10515600" cy="4241259"/>
          </a:xfrm>
        </p:spPr>
        <p:txBody>
          <a:bodyPr>
            <a:normAutofit fontScale="92500" lnSpcReduction="10000"/>
          </a:bodyPr>
          <a:lstStyle/>
          <a:p>
            <a:pPr marL="0" indent="0" algn="ctr">
              <a:buNone/>
            </a:pPr>
            <a:endParaRPr lang="en-GB" sz="3000" dirty="0">
              <a:latin typeface="Comic Sans MS" panose="030F0702030302020204" pitchFamily="66" charset="0"/>
            </a:endParaRPr>
          </a:p>
          <a:p>
            <a:pPr marL="0" indent="0" algn="ctr">
              <a:buNone/>
            </a:pPr>
            <a:r>
              <a:rPr lang="en-GB" sz="3000" dirty="0" smtClean="0">
                <a:latin typeface="Comic Sans MS" panose="030F0702030302020204" pitchFamily="66" charset="0"/>
              </a:rPr>
              <a:t>Over the next few slides you will see pictures that show us how people celebrate Chinese New Year. </a:t>
            </a:r>
            <a:br>
              <a:rPr lang="en-GB" sz="3000" dirty="0" smtClean="0">
                <a:latin typeface="Comic Sans MS" panose="030F0702030302020204" pitchFamily="66" charset="0"/>
              </a:rPr>
            </a:br>
            <a:r>
              <a:rPr lang="en-GB" sz="3000" dirty="0" smtClean="0">
                <a:latin typeface="Comic Sans MS" panose="030F0702030302020204" pitchFamily="66" charset="0"/>
              </a:rPr>
              <a:t>One of the things people are , is decorate their houses with lanterns. Lanterns are believed to be symbols of good luck and to frighten off the </a:t>
            </a:r>
            <a:r>
              <a:rPr lang="en-GB" sz="3000" dirty="0" err="1" smtClean="0">
                <a:latin typeface="Comic Sans MS" panose="030F0702030302020204" pitchFamily="66" charset="0"/>
              </a:rPr>
              <a:t>Nian</a:t>
            </a:r>
            <a:r>
              <a:rPr lang="en-GB" sz="3000" dirty="0" smtClean="0">
                <a:latin typeface="Comic Sans MS" panose="030F0702030302020204" pitchFamily="66" charset="0"/>
              </a:rPr>
              <a:t> monster.</a:t>
            </a:r>
          </a:p>
          <a:p>
            <a:pPr marL="0" indent="0" algn="ctr">
              <a:buNone/>
            </a:pPr>
            <a:r>
              <a:rPr lang="en-GB" sz="3000" dirty="0" smtClean="0">
                <a:latin typeface="Comic Sans MS" panose="030F0702030302020204" pitchFamily="66" charset="0"/>
              </a:rPr>
              <a:t>Story of </a:t>
            </a:r>
            <a:r>
              <a:rPr lang="en-GB" sz="3000" dirty="0" err="1" smtClean="0">
                <a:latin typeface="Comic Sans MS" panose="030F0702030302020204" pitchFamily="66" charset="0"/>
              </a:rPr>
              <a:t>Nian</a:t>
            </a:r>
            <a:r>
              <a:rPr lang="en-GB" sz="3000" dirty="0" smtClean="0">
                <a:latin typeface="Comic Sans MS" panose="030F0702030302020204" pitchFamily="66" charset="0"/>
              </a:rPr>
              <a:t>: </a:t>
            </a:r>
            <a:r>
              <a:rPr lang="en-GB" sz="3000" dirty="0" smtClean="0">
                <a:latin typeface="Comic Sans MS" panose="030F0702030302020204" pitchFamily="66" charset="0"/>
                <a:hlinkClick r:id="rId4"/>
              </a:rPr>
              <a:t>https://www.youtube.com/watch?v=EZM5I-g4Kng&amp;safe=active</a:t>
            </a:r>
            <a:endParaRPr lang="en-GB" sz="3000" dirty="0" smtClean="0">
              <a:latin typeface="Comic Sans MS" panose="030F0702030302020204" pitchFamily="66" charset="0"/>
            </a:endParaRPr>
          </a:p>
          <a:p>
            <a:pPr marL="0" indent="0" algn="ctr">
              <a:buNone/>
            </a:pPr>
            <a:r>
              <a:rPr lang="en-GB" sz="3000" dirty="0" smtClean="0">
                <a:latin typeface="Comic Sans MS" panose="030F0702030302020204" pitchFamily="66" charset="0"/>
              </a:rPr>
              <a:t/>
            </a:r>
            <a:br>
              <a:rPr lang="en-GB" sz="3000" dirty="0" smtClean="0">
                <a:latin typeface="Comic Sans MS" panose="030F0702030302020204" pitchFamily="66" charset="0"/>
              </a:rPr>
            </a:br>
            <a:r>
              <a:rPr lang="en-GB" sz="3000" dirty="0" smtClean="0">
                <a:latin typeface="Comic Sans MS" panose="030F0702030302020204" pitchFamily="66" charset="0"/>
              </a:rPr>
              <a:t/>
            </a:r>
            <a:br>
              <a:rPr lang="en-GB" sz="3000" dirty="0" smtClean="0">
                <a:latin typeface="Comic Sans MS" panose="030F0702030302020204" pitchFamily="66" charset="0"/>
              </a:rPr>
            </a:br>
            <a:r>
              <a:rPr lang="en-GB" sz="3000" dirty="0" smtClean="0">
                <a:latin typeface="Comic Sans MS" panose="030F0702030302020204" pitchFamily="66" charset="0"/>
              </a:rPr>
              <a:t>You will find a template for you to create your own lantern. </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3811" y="365125"/>
            <a:ext cx="406400" cy="406400"/>
          </a:xfrm>
          <a:prstGeom prst="rect">
            <a:avLst/>
          </a:prstGeom>
        </p:spPr>
      </p:pic>
    </p:spTree>
    <p:extLst>
      <p:ext uri="{BB962C8B-B14F-4D97-AF65-F5344CB8AC3E}">
        <p14:creationId xmlns:p14="http://schemas.microsoft.com/office/powerpoint/2010/main" val="38996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20"/>
          <p:cNvSpPr>
            <a:spLocks noGrp="1"/>
          </p:cNvSpPr>
          <p:nvPr>
            <p:ph type="title"/>
          </p:nvPr>
        </p:nvSpPr>
        <p:spPr>
          <a:xfrm>
            <a:off x="1981201" y="479426"/>
            <a:ext cx="8220075" cy="993775"/>
          </a:xfrm>
        </p:spPr>
        <p:txBody>
          <a:bodyPr/>
          <a:lstStyle/>
          <a:p>
            <a:pPr eaLnBrk="1" hangingPunct="1"/>
            <a:r>
              <a:rPr lang="en-GB" altLang="en-US" sz="3600">
                <a:solidFill>
                  <a:srgbClr val="FAB001"/>
                </a:solidFill>
                <a:latin typeface="Twinkl SemiBold" charset="0"/>
              </a:rPr>
              <a:t>Dragon Dances</a:t>
            </a:r>
          </a:p>
        </p:txBody>
      </p:sp>
      <p:pic>
        <p:nvPicPr>
          <p:cNvPr id="11266" name="Picture 5" descr="13.png"/>
          <p:cNvPicPr>
            <a:picLocks noChangeAspect="1"/>
          </p:cNvPicPr>
          <p:nvPr/>
        </p:nvPicPr>
        <p:blipFill>
          <a:blip r:embed="rId2">
            <a:extLst>
              <a:ext uri="{28A0092B-C50C-407E-A947-70E740481C1C}">
                <a14:useLocalDpi xmlns:a14="http://schemas.microsoft.com/office/drawing/2010/main" val="0"/>
              </a:ext>
            </a:extLst>
          </a:blip>
          <a:srcRect t="8737"/>
          <a:stretch>
            <a:fillRect/>
          </a:stretch>
        </p:blipFill>
        <p:spPr bwMode="auto">
          <a:xfrm>
            <a:off x="2063751" y="1308101"/>
            <a:ext cx="80676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3397250" y="6200776"/>
            <a:ext cx="5397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kennymatic (@flickr.com) - granted under creative commons licence – attribution</a:t>
            </a:r>
          </a:p>
        </p:txBody>
      </p:sp>
    </p:spTree>
    <p:extLst>
      <p:ext uri="{BB962C8B-B14F-4D97-AF65-F5344CB8AC3E}">
        <p14:creationId xmlns:p14="http://schemas.microsoft.com/office/powerpoint/2010/main" val="3909468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0"/>
          <p:cNvSpPr>
            <a:spLocks noGrp="1"/>
          </p:cNvSpPr>
          <p:nvPr>
            <p:ph type="title"/>
          </p:nvPr>
        </p:nvSpPr>
        <p:spPr>
          <a:xfrm>
            <a:off x="1981201" y="479426"/>
            <a:ext cx="8220075" cy="993775"/>
          </a:xfrm>
        </p:spPr>
        <p:txBody>
          <a:bodyPr/>
          <a:lstStyle/>
          <a:p>
            <a:pPr eaLnBrk="1" hangingPunct="1"/>
            <a:r>
              <a:rPr lang="en-GB" altLang="en-US" sz="3600">
                <a:solidFill>
                  <a:srgbClr val="FAB001"/>
                </a:solidFill>
                <a:latin typeface="Twinkl SemiBold" charset="0"/>
              </a:rPr>
              <a:t>Lion Dances</a:t>
            </a:r>
          </a:p>
        </p:txBody>
      </p:sp>
      <p:sp>
        <p:nvSpPr>
          <p:cNvPr id="14338" name="Rectangle 3"/>
          <p:cNvSpPr>
            <a:spLocks noChangeArrowheads="1"/>
          </p:cNvSpPr>
          <p:nvPr/>
        </p:nvSpPr>
        <p:spPr bwMode="auto">
          <a:xfrm>
            <a:off x="3397250" y="6200776"/>
            <a:ext cx="5397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KWSW (@flickr.com) - granted under creative commons licence – attribution</a:t>
            </a:r>
          </a:p>
        </p:txBody>
      </p:sp>
      <p:pic>
        <p:nvPicPr>
          <p:cNvPr id="14339" name="Picture 5" descr="13.png"/>
          <p:cNvPicPr>
            <a:picLocks noChangeAspect="1"/>
          </p:cNvPicPr>
          <p:nvPr/>
        </p:nvPicPr>
        <p:blipFill>
          <a:blip r:embed="rId2">
            <a:extLst>
              <a:ext uri="{28A0092B-C50C-407E-A947-70E740481C1C}">
                <a14:useLocalDpi xmlns:a14="http://schemas.microsoft.com/office/drawing/2010/main" val="0"/>
              </a:ext>
            </a:extLst>
          </a:blip>
          <a:srcRect t="2068" b="5544"/>
          <a:stretch>
            <a:fillRect/>
          </a:stretch>
        </p:blipFill>
        <p:spPr bwMode="auto">
          <a:xfrm>
            <a:off x="2063750" y="1230313"/>
            <a:ext cx="80645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985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0"/>
          <p:cNvSpPr>
            <a:spLocks noGrp="1"/>
          </p:cNvSpPr>
          <p:nvPr>
            <p:ph type="title"/>
          </p:nvPr>
        </p:nvSpPr>
        <p:spPr>
          <a:xfrm>
            <a:off x="1981201" y="549276"/>
            <a:ext cx="8220075" cy="993775"/>
          </a:xfrm>
        </p:spPr>
        <p:txBody>
          <a:bodyPr/>
          <a:lstStyle/>
          <a:p>
            <a:pPr algn="ctr" eaLnBrk="1" hangingPunct="1"/>
            <a:r>
              <a:rPr lang="en-GB" altLang="en-US" sz="3600">
                <a:solidFill>
                  <a:srgbClr val="FAB001"/>
                </a:solidFill>
                <a:latin typeface="Twinkl SemiBold" charset="0"/>
              </a:rPr>
              <a:t>House Cleaning to Sweep Away </a:t>
            </a:r>
            <a:br>
              <a:rPr lang="en-GB" altLang="en-US" sz="3600">
                <a:solidFill>
                  <a:srgbClr val="FAB001"/>
                </a:solidFill>
                <a:latin typeface="Twinkl SemiBold" charset="0"/>
              </a:rPr>
            </a:br>
            <a:r>
              <a:rPr lang="en-GB" altLang="en-US" sz="3600">
                <a:solidFill>
                  <a:srgbClr val="FAB001"/>
                </a:solidFill>
                <a:latin typeface="Twinkl SemiBold" charset="0"/>
              </a:rPr>
              <a:t>Bad Fortune</a:t>
            </a:r>
          </a:p>
        </p:txBody>
      </p:sp>
      <p:sp>
        <p:nvSpPr>
          <p:cNvPr id="15362" name="Rectangle 3"/>
          <p:cNvSpPr>
            <a:spLocks noChangeArrowheads="1"/>
          </p:cNvSpPr>
          <p:nvPr/>
        </p:nvSpPr>
        <p:spPr bwMode="auto">
          <a:xfrm>
            <a:off x="3397250" y="6200776"/>
            <a:ext cx="5397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Frederuc Poirot (@flickr.com) - granted under creative commons licence – attribution</a:t>
            </a:r>
          </a:p>
        </p:txBody>
      </p:sp>
      <p:pic>
        <p:nvPicPr>
          <p:cNvPr id="15363" name="Picture 5" descr="13.png"/>
          <p:cNvPicPr>
            <a:picLocks noChangeAspect="1"/>
          </p:cNvPicPr>
          <p:nvPr/>
        </p:nvPicPr>
        <p:blipFill>
          <a:blip r:embed="rId2">
            <a:extLst>
              <a:ext uri="{28A0092B-C50C-407E-A947-70E740481C1C}">
                <a14:useLocalDpi xmlns:a14="http://schemas.microsoft.com/office/drawing/2010/main" val="0"/>
              </a:ext>
            </a:extLst>
          </a:blip>
          <a:srcRect t="11685"/>
          <a:stretch>
            <a:fillRect/>
          </a:stretch>
        </p:blipFill>
        <p:spPr bwMode="auto">
          <a:xfrm>
            <a:off x="2063750" y="1547813"/>
            <a:ext cx="80581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168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0"/>
          <p:cNvSpPr>
            <a:spLocks noGrp="1"/>
          </p:cNvSpPr>
          <p:nvPr>
            <p:ph type="title"/>
          </p:nvPr>
        </p:nvSpPr>
        <p:spPr>
          <a:xfrm>
            <a:off x="1981201" y="479426"/>
            <a:ext cx="8220075" cy="993775"/>
          </a:xfrm>
        </p:spPr>
        <p:txBody>
          <a:bodyPr/>
          <a:lstStyle/>
          <a:p>
            <a:pPr eaLnBrk="1" hangingPunct="1"/>
            <a:r>
              <a:rPr lang="en-GB" altLang="en-US" sz="3600">
                <a:solidFill>
                  <a:srgbClr val="FAB001"/>
                </a:solidFill>
                <a:latin typeface="Twinkl SemiBold" charset="0"/>
              </a:rPr>
              <a:t>Lanterns Are Lit</a:t>
            </a:r>
          </a:p>
        </p:txBody>
      </p:sp>
      <p:sp>
        <p:nvSpPr>
          <p:cNvPr id="17410" name="Rectangle 3"/>
          <p:cNvSpPr>
            <a:spLocks noChangeArrowheads="1"/>
          </p:cNvSpPr>
          <p:nvPr/>
        </p:nvSpPr>
        <p:spPr bwMode="auto">
          <a:xfrm>
            <a:off x="3397250" y="6200776"/>
            <a:ext cx="5397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itchFamily="34" charset="0"/>
                <a:cs typeface="Arial" panose="020B0604020202020204" pitchFamily="34" charset="0"/>
              </a:rPr>
              <a:t>Photo courtesy of pellesten (@flickr.com) - granted under creative commons licence – attribution</a:t>
            </a:r>
          </a:p>
        </p:txBody>
      </p:sp>
      <p:pic>
        <p:nvPicPr>
          <p:cNvPr id="17411" name="Picture 5" descr="13.png"/>
          <p:cNvPicPr>
            <a:picLocks noChangeAspect="1"/>
          </p:cNvPicPr>
          <p:nvPr/>
        </p:nvPicPr>
        <p:blipFill>
          <a:blip r:embed="rId2">
            <a:extLst>
              <a:ext uri="{28A0092B-C50C-407E-A947-70E740481C1C}">
                <a14:useLocalDpi xmlns:a14="http://schemas.microsoft.com/office/drawing/2010/main" val="0"/>
              </a:ext>
            </a:extLst>
          </a:blip>
          <a:srcRect t="8264"/>
          <a:stretch>
            <a:fillRect/>
          </a:stretch>
        </p:blipFill>
        <p:spPr bwMode="auto">
          <a:xfrm>
            <a:off x="2063751" y="1276351"/>
            <a:ext cx="80549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727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499</Words>
  <Application>Microsoft Office PowerPoint</Application>
  <PresentationFormat>Widescreen</PresentationFormat>
  <Paragraphs>34</Paragraphs>
  <Slides>17</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Comic Sans MS</vt:lpstr>
      <vt:lpstr>Tuffy</vt:lpstr>
      <vt:lpstr>Twinkl SemiBold</vt:lpstr>
      <vt:lpstr>Office Theme</vt:lpstr>
      <vt:lpstr>PowerPoint Presentation</vt:lpstr>
      <vt:lpstr>Primary 1 Chinese New Year Activities </vt:lpstr>
      <vt:lpstr>Chinese New Year Story </vt:lpstr>
      <vt:lpstr>What Animal Are You ?</vt:lpstr>
      <vt:lpstr>Chinese New Year Celebrations</vt:lpstr>
      <vt:lpstr>Dragon Dances</vt:lpstr>
      <vt:lpstr>Lion Dances</vt:lpstr>
      <vt:lpstr>House Cleaning to Sweep Away  Bad Fortune</vt:lpstr>
      <vt:lpstr>Lanterns Are Lit</vt:lpstr>
      <vt:lpstr>Dumplings Are Eaten</vt:lpstr>
      <vt:lpstr>Red Envelopes</vt:lpstr>
      <vt:lpstr>Traditional Dancing</vt:lpstr>
      <vt:lpstr>Fireworks</vt:lpstr>
      <vt:lpstr>PowerPoint Presentation</vt:lpstr>
      <vt:lpstr>PowerPoint Presentation</vt:lpstr>
      <vt:lpstr>Street Celebrations </vt:lpstr>
      <vt:lpstr>Print out and colour in you own dragon mask then cut out whole for your eyes! </vt:lpstr>
    </vt:vector>
  </TitlesOfParts>
  <Company>NAC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McCabe</dc:creator>
  <cp:lastModifiedBy>Karen Taylor</cp:lastModifiedBy>
  <cp:revision>8</cp:revision>
  <dcterms:created xsi:type="dcterms:W3CDTF">2021-02-03T14:08:36Z</dcterms:created>
  <dcterms:modified xsi:type="dcterms:W3CDTF">2021-02-05T13:19:43Z</dcterms:modified>
</cp:coreProperties>
</file>