
<file path=[Content_Types].xml><?xml version="1.0" encoding="utf-8"?>
<Types xmlns="http://schemas.openxmlformats.org/package/2006/content-types">
  <Default Extension="jfif" ContentType="image/jpeg"/>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3" r:id="rId5"/>
    <p:sldId id="264" r:id="rId6"/>
    <p:sldId id="265" r:id="rId7"/>
    <p:sldId id="258" r:id="rId8"/>
    <p:sldId id="267" r:id="rId9"/>
    <p:sldId id="266" r:id="rId10"/>
    <p:sldId id="269" r:id="rId11"/>
    <p:sldId id="274" r:id="rId12"/>
    <p:sldId id="277" r:id="rId13"/>
    <p:sldId id="275" r:id="rId14"/>
    <p:sldId id="276" r:id="rId15"/>
    <p:sldId id="259" r:id="rId16"/>
    <p:sldId id="268" r:id="rId17"/>
    <p:sldId id="270" r:id="rId18"/>
    <p:sldId id="271" r:id="rId19"/>
    <p:sldId id="273" r:id="rId20"/>
    <p:sldId id="272"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23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27D48C6-1BC8-4758-97C7-A95011AB33FC}"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1607124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7D48C6-1BC8-4758-97C7-A95011AB33FC}"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4109688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7D48C6-1BC8-4758-97C7-A95011AB33FC}"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3166880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7D48C6-1BC8-4758-97C7-A95011AB33FC}"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31589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27D48C6-1BC8-4758-97C7-A95011AB33FC}"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2908985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27D48C6-1BC8-4758-97C7-A95011AB33FC}"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177410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27D48C6-1BC8-4758-97C7-A95011AB33FC}" type="datetimeFigureOut">
              <a:rPr lang="en-GB" smtClean="0"/>
              <a:t>05/02/2021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3679663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27D48C6-1BC8-4758-97C7-A95011AB33FC}" type="datetimeFigureOut">
              <a:rPr lang="en-GB" smtClean="0"/>
              <a:t>05/02/2021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1917015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D48C6-1BC8-4758-97C7-A95011AB33FC}" type="datetimeFigureOut">
              <a:rPr lang="en-GB" smtClean="0"/>
              <a:t>05/02/2021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164228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7D48C6-1BC8-4758-97C7-A95011AB33FC}"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1516399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7D48C6-1BC8-4758-97C7-A95011AB33FC}"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1EE57E-E998-428B-A840-2FE413AC3A39}" type="slidenum">
              <a:rPr lang="en-GB" smtClean="0"/>
              <a:t>‹#›</a:t>
            </a:fld>
            <a:endParaRPr lang="en-GB"/>
          </a:p>
        </p:txBody>
      </p:sp>
    </p:spTree>
    <p:extLst>
      <p:ext uri="{BB962C8B-B14F-4D97-AF65-F5344CB8AC3E}">
        <p14:creationId xmlns:p14="http://schemas.microsoft.com/office/powerpoint/2010/main" val="202071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3000" b="-2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D48C6-1BC8-4758-97C7-A95011AB33FC}" type="datetimeFigureOut">
              <a:rPr lang="en-GB" smtClean="0"/>
              <a:t>05/02/2021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EE57E-E998-428B-A840-2FE413AC3A39}" type="slidenum">
              <a:rPr lang="en-GB" smtClean="0"/>
              <a:t>‹#›</a:t>
            </a:fld>
            <a:endParaRPr lang="en-GB"/>
          </a:p>
        </p:txBody>
      </p:sp>
    </p:spTree>
    <p:extLst>
      <p:ext uri="{BB962C8B-B14F-4D97-AF65-F5344CB8AC3E}">
        <p14:creationId xmlns:p14="http://schemas.microsoft.com/office/powerpoint/2010/main" val="2183750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s://www.topmarks.co.uk/addition/addition-to-10"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wy389QGYe4I&amp;safe=activ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hyperlink" Target="https://www.bbc.co.uk/teach/supermovers/ks1-maths-money/zht4nrd" TargetMode="External"/><Relationship Id="rId4" Type="http://schemas.openxmlformats.org/officeDocument/2006/relationships/hyperlink" Target="https://www.topmarks.co.uk/money/toy-shop-money"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59360"/>
            <a:ext cx="9144000" cy="1435902"/>
          </a:xfrm>
        </p:spPr>
        <p:txBody>
          <a:bodyPr>
            <a:normAutofit/>
          </a:bodyPr>
          <a:lstStyle/>
          <a:p>
            <a:r>
              <a:rPr lang="en-GB" sz="7200" dirty="0" smtClean="0">
                <a:solidFill>
                  <a:schemeClr val="accent1"/>
                </a:solidFill>
                <a:latin typeface="Comic Sans MS" panose="030F0702030302020204" pitchFamily="66" charset="0"/>
              </a:rPr>
              <a:t>Primary 1 Numeracy </a:t>
            </a:r>
            <a:endParaRPr lang="en-GB" sz="7200" dirty="0">
              <a:solidFill>
                <a:schemeClr val="accent1"/>
              </a:solidFill>
              <a:latin typeface="Comic Sans MS" panose="030F0702030302020204" pitchFamily="66" charset="0"/>
            </a:endParaRPr>
          </a:p>
        </p:txBody>
      </p:sp>
      <p:sp>
        <p:nvSpPr>
          <p:cNvPr id="3" name="Subtitle 2"/>
          <p:cNvSpPr>
            <a:spLocks noGrp="1"/>
          </p:cNvSpPr>
          <p:nvPr>
            <p:ph type="subTitle" idx="1"/>
          </p:nvPr>
        </p:nvSpPr>
        <p:spPr/>
        <p:txBody>
          <a:bodyPr>
            <a:normAutofit/>
          </a:bodyPr>
          <a:lstStyle/>
          <a:p>
            <a:r>
              <a:rPr lang="en-GB" sz="2800" dirty="0" smtClean="0">
                <a:solidFill>
                  <a:schemeClr val="accent6"/>
                </a:solidFill>
                <a:latin typeface="Comic Sans MS" panose="030F0702030302020204" pitchFamily="66" charset="0"/>
              </a:rPr>
              <a:t>Week Beg 7</a:t>
            </a:r>
            <a:r>
              <a:rPr lang="en-GB" sz="2800" baseline="30000" dirty="0" smtClean="0">
                <a:solidFill>
                  <a:schemeClr val="accent6"/>
                </a:solidFill>
                <a:latin typeface="Comic Sans MS" panose="030F0702030302020204" pitchFamily="66" charset="0"/>
              </a:rPr>
              <a:t>th</a:t>
            </a:r>
            <a:r>
              <a:rPr lang="en-GB" sz="2800" dirty="0" smtClean="0">
                <a:solidFill>
                  <a:schemeClr val="accent6"/>
                </a:solidFill>
                <a:latin typeface="Comic Sans MS" panose="030F0702030302020204" pitchFamily="66" charset="0"/>
              </a:rPr>
              <a:t> Feb</a:t>
            </a:r>
            <a:br>
              <a:rPr lang="en-GB" sz="2800" dirty="0" smtClean="0">
                <a:solidFill>
                  <a:schemeClr val="accent6"/>
                </a:solidFill>
                <a:latin typeface="Comic Sans MS" panose="030F0702030302020204" pitchFamily="66" charset="0"/>
              </a:rPr>
            </a:br>
            <a:r>
              <a:rPr lang="en-GB" sz="2800" dirty="0" smtClean="0">
                <a:solidFill>
                  <a:schemeClr val="accent6"/>
                </a:solidFill>
                <a:latin typeface="Comic Sans MS" panose="030F0702030302020204" pitchFamily="66" charset="0"/>
              </a:rPr>
              <a:t>07.02.21</a:t>
            </a:r>
            <a:br>
              <a:rPr lang="en-GB" sz="2800" dirty="0" smtClean="0">
                <a:solidFill>
                  <a:schemeClr val="accent6"/>
                </a:solidFill>
                <a:latin typeface="Comic Sans MS" panose="030F0702030302020204" pitchFamily="66" charset="0"/>
              </a:rPr>
            </a:br>
            <a:r>
              <a:rPr lang="en-GB" sz="2800" dirty="0" smtClean="0">
                <a:solidFill>
                  <a:schemeClr val="accent6"/>
                </a:solidFill>
                <a:latin typeface="Comic Sans MS" panose="030F0702030302020204" pitchFamily="66" charset="0"/>
              </a:rPr>
              <a:t>(Only 4 days this week!)</a:t>
            </a:r>
            <a:endParaRPr lang="en-GB" sz="2800" dirty="0">
              <a:solidFill>
                <a:schemeClr val="accent6"/>
              </a:solidFill>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2327" y="474287"/>
            <a:ext cx="406400" cy="406400"/>
          </a:xfrm>
          <a:prstGeom prst="rect">
            <a:avLst/>
          </a:prstGeom>
        </p:spPr>
      </p:pic>
    </p:spTree>
    <p:extLst>
      <p:ext uri="{BB962C8B-B14F-4D97-AF65-F5344CB8AC3E}">
        <p14:creationId xmlns:p14="http://schemas.microsoft.com/office/powerpoint/2010/main" val="128692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365125"/>
            <a:ext cx="9321800" cy="1325563"/>
          </a:xfrm>
        </p:spPr>
        <p:txBody>
          <a:bodyPr>
            <a:normAutofit/>
          </a:bodyPr>
          <a:lstStyle/>
          <a:p>
            <a:r>
              <a:rPr lang="en-GB" sz="5400" dirty="0" smtClean="0">
                <a:solidFill>
                  <a:srgbClr val="E7A6F4"/>
                </a:solidFill>
                <a:latin typeface="Comic Sans MS" panose="030F0702030302020204" pitchFamily="66" charset="0"/>
              </a:rPr>
              <a:t>Task 2 : Online Game </a:t>
            </a:r>
            <a:endParaRPr lang="en-GB" sz="5400" dirty="0">
              <a:solidFill>
                <a:srgbClr val="E7A6F4"/>
              </a:solidFill>
              <a:latin typeface="Comic Sans MS" panose="030F0702030302020204" pitchFamily="66" charset="0"/>
            </a:endParaRPr>
          </a:p>
        </p:txBody>
      </p:sp>
      <p:sp>
        <p:nvSpPr>
          <p:cNvPr id="3" name="Content Placeholder 2"/>
          <p:cNvSpPr>
            <a:spLocks noGrp="1"/>
          </p:cNvSpPr>
          <p:nvPr>
            <p:ph idx="1"/>
          </p:nvPr>
        </p:nvSpPr>
        <p:spPr>
          <a:xfrm>
            <a:off x="838200" y="1825625"/>
            <a:ext cx="10515600" cy="777875"/>
          </a:xfrm>
        </p:spPr>
        <p:txBody>
          <a:bodyPr/>
          <a:lstStyle/>
          <a:p>
            <a:r>
              <a:rPr lang="en-GB" sz="3600" dirty="0" smtClean="0">
                <a:hlinkClick r:id="rId4"/>
              </a:rPr>
              <a:t>https://www.topmarks.co.uk/addition/addition-to-10</a:t>
            </a:r>
            <a:endParaRPr lang="en-GB" sz="3600" dirty="0" smtClean="0"/>
          </a:p>
          <a:p>
            <a:endParaRPr lang="en-GB" dirty="0"/>
          </a:p>
        </p:txBody>
      </p:sp>
      <p:pic>
        <p:nvPicPr>
          <p:cNvPr id="4" name="Picture 3"/>
          <p:cNvPicPr>
            <a:picLocks noChangeAspect="1"/>
          </p:cNvPicPr>
          <p:nvPr/>
        </p:nvPicPr>
        <p:blipFill rotWithShape="1">
          <a:blip r:embed="rId5"/>
          <a:srcRect l="38958" t="25803" r="28820" b="37284"/>
          <a:stretch/>
        </p:blipFill>
        <p:spPr>
          <a:xfrm>
            <a:off x="3251200" y="2603500"/>
            <a:ext cx="5892800" cy="37973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72618" y="756920"/>
            <a:ext cx="406400" cy="406400"/>
          </a:xfrm>
          <a:prstGeom prst="rect">
            <a:avLst/>
          </a:prstGeom>
        </p:spPr>
      </p:pic>
    </p:spTree>
    <p:extLst>
      <p:ext uri="{BB962C8B-B14F-4D97-AF65-F5344CB8AC3E}">
        <p14:creationId xmlns:p14="http://schemas.microsoft.com/office/powerpoint/2010/main" val="128732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dirty="0" smtClean="0">
                <a:solidFill>
                  <a:schemeClr val="accent1"/>
                </a:solidFill>
                <a:latin typeface="Comic Sans MS" panose="030F0702030302020204" pitchFamily="66" charset="0"/>
              </a:rPr>
              <a:t>Wednesday 10.02.21</a:t>
            </a:r>
            <a:endParaRPr lang="en-GB" sz="6600" dirty="0">
              <a:solidFill>
                <a:schemeClr val="accent1"/>
              </a:solidFill>
              <a:latin typeface="Comic Sans MS" panose="030F0702030302020204" pitchFamily="66" charset="0"/>
            </a:endParaRPr>
          </a:p>
        </p:txBody>
      </p:sp>
      <p:sp>
        <p:nvSpPr>
          <p:cNvPr id="3" name="Content Placeholder 2"/>
          <p:cNvSpPr>
            <a:spLocks noGrp="1"/>
          </p:cNvSpPr>
          <p:nvPr>
            <p:ph idx="1"/>
          </p:nvPr>
        </p:nvSpPr>
        <p:spPr>
          <a:xfrm>
            <a:off x="838200" y="1825625"/>
            <a:ext cx="10515600" cy="2543175"/>
          </a:xfrm>
        </p:spPr>
        <p:txBody>
          <a:bodyPr>
            <a:normAutofit/>
          </a:bodyPr>
          <a:lstStyle/>
          <a:p>
            <a:r>
              <a:rPr lang="en-GB" sz="3200" b="1" u="sng" dirty="0" smtClean="0">
                <a:solidFill>
                  <a:schemeClr val="accent5"/>
                </a:solidFill>
                <a:latin typeface="Comic Sans MS" panose="030F0702030302020204" pitchFamily="66" charset="0"/>
              </a:rPr>
              <a:t>There are 2 jobs today</a:t>
            </a:r>
            <a:r>
              <a:rPr lang="en-GB" sz="3200" dirty="0" smtClean="0">
                <a:latin typeface="Comic Sans MS" panose="030F0702030302020204" pitchFamily="66" charset="0"/>
              </a:rPr>
              <a:t>:</a:t>
            </a:r>
          </a:p>
          <a:p>
            <a:pPr marL="0" indent="0">
              <a:buNone/>
            </a:pPr>
            <a:r>
              <a:rPr lang="en-GB" sz="3200" dirty="0" smtClean="0">
                <a:latin typeface="Comic Sans MS" panose="030F0702030302020204" pitchFamily="66" charset="0"/>
              </a:rPr>
              <a:t>1. How many altogether? Page 5 of your snake number booklet. </a:t>
            </a:r>
            <a:br>
              <a:rPr lang="en-GB" sz="3200" dirty="0" smtClean="0">
                <a:latin typeface="Comic Sans MS" panose="030F0702030302020204" pitchFamily="66" charset="0"/>
              </a:rPr>
            </a:br>
            <a:r>
              <a:rPr lang="en-GB" sz="3200" dirty="0" smtClean="0">
                <a:latin typeface="Comic Sans MS" panose="030F0702030302020204" pitchFamily="66" charset="0"/>
              </a:rPr>
              <a:t>2. Adding zero.</a:t>
            </a:r>
            <a:endParaRPr lang="en-GB" sz="3200" dirty="0">
              <a:latin typeface="Comic Sans MS" panose="030F0702030302020204" pitchFamily="66" charset="0"/>
            </a:endParaRPr>
          </a:p>
        </p:txBody>
      </p:sp>
      <p:pic>
        <p:nvPicPr>
          <p:cNvPr id="5122" name="Picture 2" descr="Math Fact Strategy Posters by Math Lady in MD | Teachers Pay Teac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901" y="3547461"/>
            <a:ext cx="4044950" cy="3045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32199" t="4563" r="32057" b="5792"/>
          <a:stretch/>
        </p:blipFill>
        <p:spPr>
          <a:xfrm>
            <a:off x="4191312" y="3287950"/>
            <a:ext cx="2228943" cy="314440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765233"/>
            <a:ext cx="406400" cy="406400"/>
          </a:xfrm>
          <a:prstGeom prst="rect">
            <a:avLst/>
          </a:prstGeom>
        </p:spPr>
      </p:pic>
    </p:spTree>
    <p:extLst>
      <p:ext uri="{BB962C8B-B14F-4D97-AF65-F5344CB8AC3E}">
        <p14:creationId xmlns:p14="http://schemas.microsoft.com/office/powerpoint/2010/main" val="312310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612" y="365125"/>
            <a:ext cx="9661187" cy="1325563"/>
          </a:xfrm>
        </p:spPr>
        <p:txBody>
          <a:bodyPr>
            <a:normAutofit/>
          </a:bodyPr>
          <a:lstStyle/>
          <a:p>
            <a:r>
              <a:rPr lang="en-GB" sz="6600" dirty="0" smtClean="0">
                <a:solidFill>
                  <a:schemeClr val="accent5"/>
                </a:solidFill>
                <a:latin typeface="Comic Sans MS" panose="030F0702030302020204" pitchFamily="66" charset="0"/>
              </a:rPr>
              <a:t>Task 1 </a:t>
            </a:r>
            <a:endParaRPr lang="en-GB" sz="6600" dirty="0">
              <a:solidFill>
                <a:schemeClr val="accent5"/>
              </a:solidFill>
              <a:latin typeface="Comic Sans MS" panose="030F0702030302020204" pitchFamily="66" charset="0"/>
            </a:endParaRPr>
          </a:p>
        </p:txBody>
      </p:sp>
      <p:sp>
        <p:nvSpPr>
          <p:cNvPr id="3" name="Content Placeholder 2"/>
          <p:cNvSpPr>
            <a:spLocks noGrp="1"/>
          </p:cNvSpPr>
          <p:nvPr>
            <p:ph idx="1"/>
          </p:nvPr>
        </p:nvSpPr>
        <p:spPr>
          <a:xfrm>
            <a:off x="1499681" y="2055813"/>
            <a:ext cx="4842753" cy="4351338"/>
          </a:xfrm>
        </p:spPr>
        <p:txBody>
          <a:bodyPr>
            <a:normAutofit/>
          </a:bodyPr>
          <a:lstStyle/>
          <a:p>
            <a:r>
              <a:rPr lang="en-GB" sz="3200" dirty="0" smtClean="0">
                <a:latin typeface="Comic Sans MS" panose="030F0702030302020204" pitchFamily="66" charset="0"/>
              </a:rPr>
              <a:t>Count how many of each item you see and write it in the box underneath. The final box is where you write the TOTAL number of each delicious treat you can see. </a:t>
            </a:r>
            <a:endParaRPr lang="en-GB" sz="3200" dirty="0">
              <a:latin typeface="Comic Sans MS" panose="030F0702030302020204" pitchFamily="66" charset="0"/>
            </a:endParaRPr>
          </a:p>
        </p:txBody>
      </p:sp>
      <p:pic>
        <p:nvPicPr>
          <p:cNvPr id="4" name="Picture 3"/>
          <p:cNvPicPr>
            <a:picLocks noChangeAspect="1"/>
          </p:cNvPicPr>
          <p:nvPr/>
        </p:nvPicPr>
        <p:blipFill rotWithShape="1">
          <a:blip r:embed="rId4"/>
          <a:srcRect l="32199" t="4563" r="32057" b="5792"/>
          <a:stretch/>
        </p:blipFill>
        <p:spPr>
          <a:xfrm>
            <a:off x="7041424" y="0"/>
            <a:ext cx="5150576" cy="726599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3223" y="490913"/>
            <a:ext cx="406400" cy="406400"/>
          </a:xfrm>
          <a:prstGeom prst="rect">
            <a:avLst/>
          </a:prstGeom>
        </p:spPr>
      </p:pic>
    </p:spTree>
    <p:extLst>
      <p:ext uri="{BB962C8B-B14F-4D97-AF65-F5344CB8AC3E}">
        <p14:creationId xmlns:p14="http://schemas.microsoft.com/office/powerpoint/2010/main" val="2323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smtClean="0">
                <a:solidFill>
                  <a:schemeClr val="accent1"/>
                </a:solidFill>
                <a:latin typeface="Comic Sans MS" panose="030F0702030302020204" pitchFamily="66" charset="0"/>
              </a:rPr>
              <a:t>Adding 0 to any number</a:t>
            </a:r>
            <a:endParaRPr lang="en-GB" sz="5400" dirty="0">
              <a:solidFill>
                <a:schemeClr val="accent1"/>
              </a:solidFill>
              <a:latin typeface="Comic Sans MS" panose="030F0702030302020204" pitchFamily="66" charset="0"/>
            </a:endParaRPr>
          </a:p>
        </p:txBody>
      </p:sp>
      <p:sp>
        <p:nvSpPr>
          <p:cNvPr id="3" name="Content Placeholder 2"/>
          <p:cNvSpPr>
            <a:spLocks noGrp="1"/>
          </p:cNvSpPr>
          <p:nvPr>
            <p:ph idx="1"/>
          </p:nvPr>
        </p:nvSpPr>
        <p:spPr>
          <a:xfrm>
            <a:off x="838200" y="1825625"/>
            <a:ext cx="10515600" cy="1095375"/>
          </a:xfrm>
        </p:spPr>
        <p:txBody>
          <a:bodyPr/>
          <a:lstStyle/>
          <a:p>
            <a:pPr marL="0" indent="0" algn="ctr">
              <a:buNone/>
            </a:pPr>
            <a:r>
              <a:rPr lang="en-GB" dirty="0">
                <a:hlinkClick r:id="rId2"/>
              </a:rPr>
              <a:t>https://</a:t>
            </a:r>
            <a:r>
              <a:rPr lang="en-GB" dirty="0" smtClean="0">
                <a:hlinkClick r:id="rId2"/>
              </a:rPr>
              <a:t>www.youtube.com/watch?v=wy389QGYe4I&amp;safe=active</a:t>
            </a:r>
            <a:endParaRPr lang="en-GB" dirty="0" smtClean="0"/>
          </a:p>
          <a:p>
            <a:endParaRPr lang="en-GB" dirty="0"/>
          </a:p>
        </p:txBody>
      </p:sp>
      <p:pic>
        <p:nvPicPr>
          <p:cNvPr id="4" name="Picture 3"/>
          <p:cNvPicPr>
            <a:picLocks noChangeAspect="1"/>
          </p:cNvPicPr>
          <p:nvPr/>
        </p:nvPicPr>
        <p:blipFill rotWithShape="1">
          <a:blip r:embed="rId3"/>
          <a:srcRect l="7305" t="20449" r="41418" b="28298"/>
          <a:stretch/>
        </p:blipFill>
        <p:spPr>
          <a:xfrm>
            <a:off x="2023353" y="2389592"/>
            <a:ext cx="7704307" cy="4331675"/>
          </a:xfrm>
          <a:prstGeom prst="rect">
            <a:avLst/>
          </a:prstGeom>
        </p:spPr>
      </p:pic>
    </p:spTree>
    <p:extLst>
      <p:ext uri="{BB962C8B-B14F-4D97-AF65-F5344CB8AC3E}">
        <p14:creationId xmlns:p14="http://schemas.microsoft.com/office/powerpoint/2010/main" val="1021105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3702" y="2354094"/>
            <a:ext cx="4494178" cy="3891063"/>
          </a:xfrm>
        </p:spPr>
        <p:txBody>
          <a:bodyPr>
            <a:normAutofit/>
          </a:bodyPr>
          <a:lstStyle/>
          <a:p>
            <a:r>
              <a:rPr lang="en-GB" sz="3200" dirty="0" smtClean="0">
                <a:latin typeface="Comic Sans MS" panose="030F0702030302020204" pitchFamily="66" charset="0"/>
              </a:rPr>
              <a:t>Can you complete these sums? Don’t let them trick you! </a:t>
            </a:r>
          </a:p>
          <a:p>
            <a:pPr marL="0" indent="0">
              <a:buNone/>
            </a:pPr>
            <a:r>
              <a:rPr lang="en-GB" sz="3200" dirty="0" smtClean="0">
                <a:latin typeface="Comic Sans MS" panose="030F0702030302020204" pitchFamily="66" charset="0"/>
              </a:rPr>
              <a:t/>
            </a:r>
            <a:br>
              <a:rPr lang="en-GB" sz="3200" dirty="0" smtClean="0">
                <a:latin typeface="Comic Sans MS" panose="030F0702030302020204" pitchFamily="66" charset="0"/>
              </a:rPr>
            </a:br>
            <a:r>
              <a:rPr lang="en-GB" sz="3200" dirty="0" smtClean="0">
                <a:solidFill>
                  <a:srgbClr val="FF0000"/>
                </a:solidFill>
                <a:latin typeface="Comic Sans MS" panose="030F0702030302020204" pitchFamily="66" charset="0"/>
              </a:rPr>
              <a:t>The last one is super tricky – good luck !! :D </a:t>
            </a:r>
            <a:r>
              <a:rPr lang="en-GB" dirty="0" smtClean="0">
                <a:solidFill>
                  <a:srgbClr val="FF0000"/>
                </a:solidFill>
              </a:rPr>
              <a:t> </a:t>
            </a:r>
            <a:endParaRPr lang="en-GB" dirty="0">
              <a:solidFill>
                <a:srgbClr val="FF0000"/>
              </a:solidFill>
            </a:endParaRPr>
          </a:p>
        </p:txBody>
      </p:sp>
      <p:sp>
        <p:nvSpPr>
          <p:cNvPr id="4" name="Title 1"/>
          <p:cNvSpPr>
            <a:spLocks noGrp="1"/>
          </p:cNvSpPr>
          <p:nvPr>
            <p:ph type="title"/>
          </p:nvPr>
        </p:nvSpPr>
        <p:spPr>
          <a:xfrm>
            <a:off x="1322962" y="365125"/>
            <a:ext cx="5267527" cy="1988969"/>
          </a:xfrm>
        </p:spPr>
        <p:txBody>
          <a:bodyPr>
            <a:normAutofit/>
          </a:bodyPr>
          <a:lstStyle/>
          <a:p>
            <a:r>
              <a:rPr lang="en-GB" sz="5400" dirty="0" smtClean="0">
                <a:solidFill>
                  <a:schemeClr val="accent1"/>
                </a:solidFill>
                <a:latin typeface="Comic Sans MS" panose="030F0702030302020204" pitchFamily="66" charset="0"/>
              </a:rPr>
              <a:t>Adding 0 to any number</a:t>
            </a:r>
            <a:endParaRPr lang="en-GB" sz="5400" dirty="0">
              <a:solidFill>
                <a:schemeClr val="accent1"/>
              </a:solidFill>
              <a:latin typeface="Comic Sans MS" panose="030F0702030302020204" pitchFamily="66" charset="0"/>
            </a:endParaRPr>
          </a:p>
        </p:txBody>
      </p:sp>
      <p:pic>
        <p:nvPicPr>
          <p:cNvPr id="5" name="Picture 4"/>
          <p:cNvPicPr>
            <a:picLocks noChangeAspect="1"/>
          </p:cNvPicPr>
          <p:nvPr/>
        </p:nvPicPr>
        <p:blipFill rotWithShape="1">
          <a:blip r:embed="rId4"/>
          <a:srcRect l="31560" t="8725" r="33227" b="14681"/>
          <a:stretch/>
        </p:blipFill>
        <p:spPr>
          <a:xfrm>
            <a:off x="6590489" y="0"/>
            <a:ext cx="5601511" cy="685381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62785" y="161925"/>
            <a:ext cx="406400" cy="406400"/>
          </a:xfrm>
          <a:prstGeom prst="rect">
            <a:avLst/>
          </a:prstGeom>
        </p:spPr>
      </p:pic>
    </p:spTree>
    <p:extLst>
      <p:ext uri="{BB962C8B-B14F-4D97-AF65-F5344CB8AC3E}">
        <p14:creationId xmlns:p14="http://schemas.microsoft.com/office/powerpoint/2010/main" val="301204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914" y="365125"/>
            <a:ext cx="10007885" cy="1325563"/>
          </a:xfrm>
        </p:spPr>
        <p:txBody>
          <a:bodyPr>
            <a:normAutofit/>
          </a:bodyPr>
          <a:lstStyle/>
          <a:p>
            <a:r>
              <a:rPr lang="en-GB" sz="5400" dirty="0" smtClean="0">
                <a:solidFill>
                  <a:schemeClr val="accent5">
                    <a:lumMod val="75000"/>
                  </a:schemeClr>
                </a:solidFill>
                <a:latin typeface="Comic Sans MS" panose="030F0702030302020204" pitchFamily="66" charset="0"/>
              </a:rPr>
              <a:t>Thursday 11.02.21</a:t>
            </a:r>
            <a:endParaRPr lang="en-GB" sz="5400" dirty="0"/>
          </a:p>
        </p:txBody>
      </p:sp>
      <p:sp>
        <p:nvSpPr>
          <p:cNvPr id="3" name="Content Placeholder 2"/>
          <p:cNvSpPr>
            <a:spLocks noGrp="1"/>
          </p:cNvSpPr>
          <p:nvPr>
            <p:ph idx="1"/>
          </p:nvPr>
        </p:nvSpPr>
        <p:spPr>
          <a:xfrm>
            <a:off x="461176" y="1825625"/>
            <a:ext cx="10892624" cy="4351338"/>
          </a:xfrm>
        </p:spPr>
        <p:txBody>
          <a:bodyPr/>
          <a:lstStyle/>
          <a:p>
            <a:r>
              <a:rPr lang="en-GB" sz="3200" b="1" u="sng" dirty="0" smtClean="0">
                <a:solidFill>
                  <a:schemeClr val="accent5"/>
                </a:solidFill>
                <a:latin typeface="Comic Sans MS" panose="030F0702030302020204" pitchFamily="66" charset="0"/>
              </a:rPr>
              <a:t>There are 2 tasks today.</a:t>
            </a:r>
            <a:r>
              <a:rPr lang="en-GB" sz="3200" dirty="0" smtClean="0">
                <a:latin typeface="Comic Sans MS" panose="030F0702030302020204" pitchFamily="66" charset="0"/>
              </a:rPr>
              <a:t/>
            </a:r>
            <a:br>
              <a:rPr lang="en-GB" sz="3200" dirty="0" smtClean="0">
                <a:latin typeface="Comic Sans MS" panose="030F0702030302020204" pitchFamily="66" charset="0"/>
              </a:rPr>
            </a:br>
            <a:r>
              <a:rPr lang="en-GB" sz="3200" dirty="0" smtClean="0">
                <a:latin typeface="Comic Sans MS" panose="030F0702030302020204" pitchFamily="66" charset="0"/>
              </a:rPr>
              <a:t>1. Putting the numbers in the correct order.</a:t>
            </a:r>
            <a:br>
              <a:rPr lang="en-GB" sz="3200" dirty="0" smtClean="0">
                <a:latin typeface="Comic Sans MS" panose="030F0702030302020204" pitchFamily="66" charset="0"/>
              </a:rPr>
            </a:br>
            <a:r>
              <a:rPr lang="en-GB" sz="3200" dirty="0" smtClean="0">
                <a:latin typeface="Comic Sans MS" panose="030F0702030302020204" pitchFamily="66" charset="0"/>
              </a:rPr>
              <a:t>2. Different ways of making a given amount within 10p</a:t>
            </a:r>
            <a:r>
              <a:rPr lang="en-GB" dirty="0" smtClean="0"/>
              <a:t>.</a:t>
            </a:r>
            <a:endParaRPr lang="en-GB" dirty="0"/>
          </a:p>
        </p:txBody>
      </p:sp>
      <p:pic>
        <p:nvPicPr>
          <p:cNvPr id="2050" name="Picture 2" descr="Cash clipart pound, Cash pound Transparent FREE for download on  WebStockReview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483" y="3854727"/>
            <a:ext cx="3716600" cy="2737801"/>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662" y="499226"/>
            <a:ext cx="406400" cy="406400"/>
          </a:xfrm>
          <a:prstGeom prst="rect">
            <a:avLst/>
          </a:prstGeom>
        </p:spPr>
      </p:pic>
    </p:spTree>
    <p:extLst>
      <p:ext uri="{BB962C8B-B14F-4D97-AF65-F5344CB8AC3E}">
        <p14:creationId xmlns:p14="http://schemas.microsoft.com/office/powerpoint/2010/main" val="367852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444" y="78879"/>
            <a:ext cx="7156173" cy="1325563"/>
          </a:xfrm>
        </p:spPr>
        <p:txBody>
          <a:bodyPr>
            <a:normAutofit/>
          </a:bodyPr>
          <a:lstStyle/>
          <a:p>
            <a:r>
              <a:rPr lang="en-GB" sz="4800" dirty="0" smtClean="0">
                <a:solidFill>
                  <a:schemeClr val="accent5">
                    <a:lumMod val="75000"/>
                  </a:schemeClr>
                </a:solidFill>
                <a:latin typeface="Comic Sans MS" panose="030F0702030302020204" pitchFamily="66" charset="0"/>
              </a:rPr>
              <a:t>Thursday 11.02.21</a:t>
            </a:r>
            <a:endParaRPr lang="en-GB" sz="4800" dirty="0"/>
          </a:p>
        </p:txBody>
      </p:sp>
      <p:sp>
        <p:nvSpPr>
          <p:cNvPr id="3" name="Content Placeholder 2"/>
          <p:cNvSpPr>
            <a:spLocks noGrp="1"/>
          </p:cNvSpPr>
          <p:nvPr>
            <p:ph idx="1"/>
          </p:nvPr>
        </p:nvSpPr>
        <p:spPr>
          <a:xfrm>
            <a:off x="1526650" y="1300838"/>
            <a:ext cx="8937267" cy="5107913"/>
          </a:xfrm>
        </p:spPr>
        <p:txBody>
          <a:bodyPr>
            <a:normAutofit/>
          </a:bodyPr>
          <a:lstStyle/>
          <a:p>
            <a:pPr marL="0" indent="0" algn="ctr">
              <a:buNone/>
            </a:pPr>
            <a:r>
              <a:rPr lang="en-GB" sz="3600" dirty="0" smtClean="0">
                <a:latin typeface="Comic Sans MS" panose="030F0702030302020204" pitchFamily="66" charset="0"/>
              </a:rPr>
              <a:t>Can you put these numbers in the correct order?</a:t>
            </a:r>
          </a:p>
          <a:p>
            <a:endParaRPr lang="en-GB" sz="3600" dirty="0">
              <a:latin typeface="Comic Sans MS" panose="030F0702030302020204" pitchFamily="66" charset="0"/>
            </a:endParaRPr>
          </a:p>
          <a:p>
            <a:pPr marL="742950" indent="-742950">
              <a:buAutoNum type="arabicPeriod"/>
            </a:pPr>
            <a:r>
              <a:rPr lang="en-GB" sz="3600" dirty="0" smtClean="0">
                <a:solidFill>
                  <a:srgbClr val="E7A6F4"/>
                </a:solidFill>
                <a:latin typeface="Comic Sans MS" panose="030F0702030302020204" pitchFamily="66" charset="0"/>
              </a:rPr>
              <a:t>13    9    7    19    1   </a:t>
            </a:r>
          </a:p>
          <a:p>
            <a:pPr marL="742950" indent="-742950">
              <a:buAutoNum type="arabicPeriod"/>
            </a:pPr>
            <a:r>
              <a:rPr lang="en-GB" sz="3600" dirty="0" smtClean="0">
                <a:solidFill>
                  <a:srgbClr val="FF0000"/>
                </a:solidFill>
                <a:latin typeface="Comic Sans MS" panose="030F0702030302020204" pitchFamily="66" charset="0"/>
              </a:rPr>
              <a:t>20   5    10    18   7 </a:t>
            </a:r>
          </a:p>
          <a:p>
            <a:pPr marL="742950" indent="-742950">
              <a:buAutoNum type="arabicPeriod"/>
            </a:pPr>
            <a:r>
              <a:rPr lang="en-GB" sz="3600" dirty="0" smtClean="0">
                <a:solidFill>
                  <a:schemeClr val="accent1"/>
                </a:solidFill>
                <a:latin typeface="Comic Sans MS" panose="030F0702030302020204" pitchFamily="66" charset="0"/>
              </a:rPr>
              <a:t>14    8    17    3    12</a:t>
            </a:r>
          </a:p>
          <a:p>
            <a:pPr marL="0" indent="0">
              <a:buNone/>
            </a:pPr>
            <a:r>
              <a:rPr lang="en-GB" sz="3600" dirty="0" smtClean="0">
                <a:solidFill>
                  <a:srgbClr val="FF0000"/>
                </a:solidFill>
                <a:latin typeface="Comic Sans MS" panose="030F0702030302020204" pitchFamily="66" charset="0"/>
              </a:rPr>
              <a:t> </a:t>
            </a:r>
            <a:endParaRPr lang="en-GB" sz="3600" dirty="0">
              <a:solidFill>
                <a:srgbClr val="FF0000"/>
              </a:solidFill>
              <a:latin typeface="Comic Sans MS" panose="030F0702030302020204" pitchFamily="66" charset="0"/>
            </a:endParaRPr>
          </a:p>
        </p:txBody>
      </p:sp>
      <p:cxnSp>
        <p:nvCxnSpPr>
          <p:cNvPr id="5" name="Straight Arrow Connector 4"/>
          <p:cNvCxnSpPr/>
          <p:nvPr/>
        </p:nvCxnSpPr>
        <p:spPr>
          <a:xfrm flipV="1">
            <a:off x="2297927" y="5597718"/>
            <a:ext cx="7243638" cy="15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45920" y="5279666"/>
            <a:ext cx="1304014" cy="400110"/>
          </a:xfrm>
          <a:prstGeom prst="rect">
            <a:avLst/>
          </a:prstGeom>
          <a:noFill/>
        </p:spPr>
        <p:txBody>
          <a:bodyPr wrap="square" rtlCol="0">
            <a:spAutoFit/>
          </a:bodyPr>
          <a:lstStyle/>
          <a:p>
            <a:r>
              <a:rPr lang="en-GB" sz="2000" dirty="0" smtClean="0">
                <a:latin typeface="Comic Sans MS" panose="030F0702030302020204" pitchFamily="66" charset="0"/>
              </a:rPr>
              <a:t>Smallest</a:t>
            </a:r>
            <a:endParaRPr lang="en-GB" sz="2000" dirty="0">
              <a:latin typeface="Comic Sans MS" panose="030F0702030302020204" pitchFamily="66" charset="0"/>
            </a:endParaRPr>
          </a:p>
        </p:txBody>
      </p:sp>
      <p:sp>
        <p:nvSpPr>
          <p:cNvPr id="8" name="TextBox 7"/>
          <p:cNvSpPr txBox="1"/>
          <p:nvPr/>
        </p:nvSpPr>
        <p:spPr>
          <a:xfrm>
            <a:off x="8969072" y="5279666"/>
            <a:ext cx="1304014" cy="400110"/>
          </a:xfrm>
          <a:prstGeom prst="rect">
            <a:avLst/>
          </a:prstGeom>
          <a:noFill/>
        </p:spPr>
        <p:txBody>
          <a:bodyPr wrap="square" rtlCol="0">
            <a:spAutoFit/>
          </a:bodyPr>
          <a:lstStyle/>
          <a:p>
            <a:r>
              <a:rPr lang="en-GB" sz="2000" dirty="0" smtClean="0">
                <a:latin typeface="Comic Sans MS" panose="030F0702030302020204" pitchFamily="66" charset="0"/>
              </a:rPr>
              <a:t>Biggest</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30807" y="1097638"/>
            <a:ext cx="406400" cy="406400"/>
          </a:xfrm>
          <a:prstGeom prst="rect">
            <a:avLst/>
          </a:prstGeom>
        </p:spPr>
      </p:pic>
    </p:spTree>
    <p:extLst>
      <p:ext uri="{BB962C8B-B14F-4D97-AF65-F5344CB8AC3E}">
        <p14:creationId xmlns:p14="http://schemas.microsoft.com/office/powerpoint/2010/main" val="29464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8594" y="234497"/>
            <a:ext cx="5572941" cy="1325563"/>
          </a:xfrm>
        </p:spPr>
        <p:txBody>
          <a:bodyPr/>
          <a:lstStyle/>
          <a:p>
            <a:r>
              <a:rPr lang="en-GB" dirty="0" smtClean="0">
                <a:solidFill>
                  <a:schemeClr val="accent5"/>
                </a:solidFill>
                <a:latin typeface="Comic Sans MS" panose="030F0702030302020204" pitchFamily="66" charset="0"/>
              </a:rPr>
              <a:t>Money Online Game </a:t>
            </a:r>
            <a:endParaRPr lang="en-GB" dirty="0">
              <a:solidFill>
                <a:schemeClr val="accent5"/>
              </a:solidFill>
              <a:latin typeface="Comic Sans MS" panose="030F0702030302020204" pitchFamily="66" charset="0"/>
            </a:endParaRPr>
          </a:p>
        </p:txBody>
      </p:sp>
      <p:sp>
        <p:nvSpPr>
          <p:cNvPr id="3" name="Content Placeholder 2"/>
          <p:cNvSpPr>
            <a:spLocks noGrp="1"/>
          </p:cNvSpPr>
          <p:nvPr>
            <p:ph idx="1"/>
          </p:nvPr>
        </p:nvSpPr>
        <p:spPr>
          <a:xfrm>
            <a:off x="977264" y="2983443"/>
            <a:ext cx="10515600" cy="2344434"/>
          </a:xfrm>
        </p:spPr>
        <p:txBody>
          <a:bodyPr/>
          <a:lstStyle/>
          <a:p>
            <a:pPr marL="0" indent="0" algn="ctr">
              <a:buNone/>
            </a:pPr>
            <a:r>
              <a:rPr lang="en-GB" dirty="0" smtClean="0">
                <a:latin typeface="Comic Sans MS" panose="030F0702030302020204" pitchFamily="66" charset="0"/>
              </a:rPr>
              <a:t>Our game today asks us to use more that 1 coin to be able to pay for each item. This is when our addition practise will come in </a:t>
            </a:r>
            <a:r>
              <a:rPr lang="en-GB" dirty="0">
                <a:latin typeface="Comic Sans MS" panose="030F0702030302020204" pitchFamily="66" charset="0"/>
              </a:rPr>
              <a:t>handy!</a:t>
            </a:r>
            <a:br>
              <a:rPr lang="en-GB" dirty="0">
                <a:latin typeface="Comic Sans MS" panose="030F0702030302020204" pitchFamily="66" charset="0"/>
              </a:rPr>
            </a:br>
            <a:r>
              <a:rPr lang="en-GB" dirty="0">
                <a:latin typeface="Comic Sans MS" panose="030F0702030302020204" pitchFamily="66" charset="0"/>
                <a:hlinkClick r:id="rId4"/>
              </a:rPr>
              <a:t>https://</a:t>
            </a:r>
            <a:r>
              <a:rPr lang="en-GB" dirty="0" smtClean="0">
                <a:latin typeface="Comic Sans MS" panose="030F0702030302020204" pitchFamily="66" charset="0"/>
                <a:hlinkClick r:id="rId4"/>
              </a:rPr>
              <a:t>www.topmarks.co.uk/money/toy-shop-money</a:t>
            </a:r>
            <a:endParaRPr lang="en-GB" dirty="0" smtClean="0">
              <a:latin typeface="Comic Sans MS" panose="030F0702030302020204" pitchFamily="66" charset="0"/>
            </a:endParaRPr>
          </a:p>
          <a:p>
            <a:pPr marL="0" indent="0">
              <a:buNone/>
            </a:pPr>
            <a:endParaRPr lang="en-GB" dirty="0"/>
          </a:p>
        </p:txBody>
      </p:sp>
      <p:sp>
        <p:nvSpPr>
          <p:cNvPr id="4" name="Rectangle 3"/>
          <p:cNvSpPr/>
          <p:nvPr/>
        </p:nvSpPr>
        <p:spPr>
          <a:xfrm>
            <a:off x="2211763" y="1666828"/>
            <a:ext cx="7768473" cy="923330"/>
          </a:xfrm>
          <a:prstGeom prst="rect">
            <a:avLst/>
          </a:prstGeom>
        </p:spPr>
        <p:txBody>
          <a:bodyPr wrap="none">
            <a:spAutoFit/>
          </a:bodyPr>
          <a:lstStyle/>
          <a:p>
            <a:pPr algn="ctr"/>
            <a:r>
              <a:rPr lang="en-GB" dirty="0" smtClean="0">
                <a:latin typeface="Comic Sans MS" panose="030F0702030302020204" pitchFamily="66" charset="0"/>
              </a:rPr>
              <a:t>A fun money video to get us warmed up today!</a:t>
            </a:r>
          </a:p>
          <a:p>
            <a:pPr algn="ctr"/>
            <a:r>
              <a:rPr lang="en-GB" dirty="0" smtClean="0">
                <a:latin typeface="Comic Sans MS" panose="030F0702030302020204" pitchFamily="66" charset="0"/>
                <a:hlinkClick r:id="rId5"/>
              </a:rPr>
              <a:t>https</a:t>
            </a:r>
            <a:r>
              <a:rPr lang="en-GB" dirty="0">
                <a:latin typeface="Comic Sans MS" panose="030F0702030302020204" pitchFamily="66" charset="0"/>
                <a:hlinkClick r:id="rId5"/>
              </a:rPr>
              <a:t>://</a:t>
            </a:r>
            <a:r>
              <a:rPr lang="en-GB" dirty="0" smtClean="0">
                <a:latin typeface="Comic Sans MS" panose="030F0702030302020204" pitchFamily="66" charset="0"/>
                <a:hlinkClick r:id="rId5"/>
              </a:rPr>
              <a:t>www.bbc.co.uk/teach/supermovers/ks1-maths-money/zht4nrd</a:t>
            </a:r>
            <a:endParaRPr lang="en-GB" dirty="0" smtClean="0">
              <a:latin typeface="Comic Sans MS" panose="030F0702030302020204" pitchFamily="66" charset="0"/>
            </a:endParaRPr>
          </a:p>
          <a:p>
            <a:endParaRPr lang="en-GB"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4262" y="490878"/>
            <a:ext cx="406400" cy="406400"/>
          </a:xfrm>
          <a:prstGeom prst="rect">
            <a:avLst/>
          </a:prstGeom>
        </p:spPr>
      </p:pic>
    </p:spTree>
    <p:extLst>
      <p:ext uri="{BB962C8B-B14F-4D97-AF65-F5344CB8AC3E}">
        <p14:creationId xmlns:p14="http://schemas.microsoft.com/office/powerpoint/2010/main" val="33948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706" y="365125"/>
            <a:ext cx="9778093" cy="1325563"/>
          </a:xfrm>
        </p:spPr>
        <p:txBody>
          <a:bodyPr>
            <a:normAutofit/>
          </a:bodyPr>
          <a:lstStyle/>
          <a:p>
            <a:r>
              <a:rPr lang="en-GB" sz="4800" dirty="0" smtClean="0">
                <a:solidFill>
                  <a:schemeClr val="accent5"/>
                </a:solidFill>
                <a:latin typeface="Comic Sans MS" panose="030F0702030302020204" pitchFamily="66" charset="0"/>
              </a:rPr>
              <a:t>More Money Investigating. </a:t>
            </a:r>
            <a:endParaRPr lang="en-GB" sz="4800" dirty="0">
              <a:solidFill>
                <a:schemeClr val="accent5"/>
              </a:solidFill>
              <a:latin typeface="Comic Sans MS" panose="030F0702030302020204" pitchFamily="66" charset="0"/>
            </a:endParaRPr>
          </a:p>
        </p:txBody>
      </p:sp>
      <p:sp>
        <p:nvSpPr>
          <p:cNvPr id="3" name="Content Placeholder 2"/>
          <p:cNvSpPr>
            <a:spLocks noGrp="1"/>
          </p:cNvSpPr>
          <p:nvPr>
            <p:ph idx="1"/>
          </p:nvPr>
        </p:nvSpPr>
        <p:spPr>
          <a:xfrm>
            <a:off x="838199" y="1490889"/>
            <a:ext cx="10515600" cy="1358446"/>
          </a:xfrm>
        </p:spPr>
        <p:txBody>
          <a:bodyPr/>
          <a:lstStyle/>
          <a:p>
            <a:pPr marL="0" indent="0" algn="ctr">
              <a:buNone/>
            </a:pPr>
            <a:r>
              <a:rPr lang="en-GB" dirty="0" smtClean="0">
                <a:latin typeface="Comic Sans MS" panose="030F0702030302020204" pitchFamily="66" charset="0"/>
              </a:rPr>
              <a:t>Today, we are investigating money and trying to find lots of ways to use our coins to make different totals. </a:t>
            </a:r>
            <a:br>
              <a:rPr lang="en-GB" dirty="0" smtClean="0">
                <a:latin typeface="Comic Sans MS" panose="030F0702030302020204" pitchFamily="66" charset="0"/>
              </a:rPr>
            </a:br>
            <a:r>
              <a:rPr lang="en-GB" dirty="0" smtClean="0">
                <a:latin typeface="Comic Sans MS" panose="030F0702030302020204" pitchFamily="66" charset="0"/>
              </a:rPr>
              <a:t>Let’s start with 5p.</a:t>
            </a:r>
            <a:endParaRPr lang="en-GB" dirty="0">
              <a:latin typeface="Comic Sans MS" panose="030F0702030302020204" pitchFamily="66"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09029208"/>
              </p:ext>
            </p:extLst>
          </p:nvPr>
        </p:nvGraphicFramePr>
        <p:xfrm>
          <a:off x="1909534" y="3124200"/>
          <a:ext cx="8581572" cy="3276599"/>
        </p:xfrm>
        <a:graphic>
          <a:graphicData uri="http://schemas.openxmlformats.org/drawingml/2006/table">
            <a:tbl>
              <a:tblPr firstRow="1" bandRow="1">
                <a:tableStyleId>{5C22544A-7EE6-4342-B048-85BDC9FD1C3A}</a:tableStyleId>
              </a:tblPr>
              <a:tblGrid>
                <a:gridCol w="7054852">
                  <a:extLst>
                    <a:ext uri="{9D8B030D-6E8A-4147-A177-3AD203B41FA5}">
                      <a16:colId xmlns:a16="http://schemas.microsoft.com/office/drawing/2014/main" val="3833242853"/>
                    </a:ext>
                  </a:extLst>
                </a:gridCol>
                <a:gridCol w="1526720">
                  <a:extLst>
                    <a:ext uri="{9D8B030D-6E8A-4147-A177-3AD203B41FA5}">
                      <a16:colId xmlns:a16="http://schemas.microsoft.com/office/drawing/2014/main" val="3072390932"/>
                    </a:ext>
                  </a:extLst>
                </a:gridCol>
              </a:tblGrid>
              <a:tr h="1089377">
                <a:tc>
                  <a:txBody>
                    <a:bodyPr/>
                    <a:lstStyle/>
                    <a:p>
                      <a:endParaRPr lang="en-GB"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smtClean="0">
                        <a:solidFill>
                          <a:srgbClr val="FF0000"/>
                        </a:solidFill>
                        <a:latin typeface="Comic Sans MS" panose="030F0702030302020204" pitchFamily="66" charset="0"/>
                      </a:endParaRPr>
                    </a:p>
                    <a:p>
                      <a:pPr algn="ctr"/>
                      <a:r>
                        <a:rPr lang="en-GB" sz="2400" b="1" dirty="0" smtClean="0">
                          <a:solidFill>
                            <a:srgbClr val="FF0000"/>
                          </a:solidFill>
                          <a:latin typeface="Comic Sans MS" panose="030F0702030302020204" pitchFamily="66" charset="0"/>
                        </a:rPr>
                        <a:t>5p</a:t>
                      </a:r>
                      <a:endParaRPr lang="en-GB" sz="2400" b="1" dirty="0">
                        <a:solidFill>
                          <a:srgbClr val="FF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884050"/>
                  </a:ext>
                </a:extLst>
              </a:tr>
              <a:tr h="109361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smtClean="0">
                        <a:solidFill>
                          <a:srgbClr val="FF0000"/>
                        </a:solidFill>
                        <a:latin typeface="Comic Sans MS" panose="030F0702030302020204" pitchFamily="66" charset="0"/>
                      </a:endParaRPr>
                    </a:p>
                    <a:p>
                      <a:pPr algn="ctr"/>
                      <a:r>
                        <a:rPr lang="en-GB" sz="2400" b="1" dirty="0" smtClean="0">
                          <a:solidFill>
                            <a:srgbClr val="FF0000"/>
                          </a:solidFill>
                          <a:latin typeface="Comic Sans MS" panose="030F0702030302020204" pitchFamily="66" charset="0"/>
                        </a:rPr>
                        <a:t>5p</a:t>
                      </a:r>
                      <a:endParaRPr lang="en-GB" sz="2400" b="1" dirty="0">
                        <a:solidFill>
                          <a:srgbClr val="FF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3370893"/>
                  </a:ext>
                </a:extLst>
              </a:tr>
              <a:tr h="109361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smtClean="0">
                        <a:solidFill>
                          <a:srgbClr val="FF0000"/>
                        </a:solidFill>
                        <a:latin typeface="Comic Sans MS" panose="030F0702030302020204" pitchFamily="66" charset="0"/>
                      </a:endParaRPr>
                    </a:p>
                    <a:p>
                      <a:pPr algn="ctr"/>
                      <a:r>
                        <a:rPr lang="en-GB" sz="2400" b="1" dirty="0" smtClean="0">
                          <a:solidFill>
                            <a:srgbClr val="FF0000"/>
                          </a:solidFill>
                          <a:latin typeface="Comic Sans MS" panose="030F0702030302020204" pitchFamily="66" charset="0"/>
                        </a:rPr>
                        <a:t>5p</a:t>
                      </a:r>
                      <a:endParaRPr lang="en-GB" sz="2400" b="1" dirty="0">
                        <a:solidFill>
                          <a:srgbClr val="FF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8275260"/>
                  </a:ext>
                </a:extLst>
              </a:tr>
            </a:tbl>
          </a:graphicData>
        </a:graphic>
      </p:graphicFrame>
      <p:pic>
        <p:nvPicPr>
          <p:cNvPr id="5" name="Picture 4"/>
          <p:cNvPicPr>
            <a:picLocks noChangeAspect="1"/>
          </p:cNvPicPr>
          <p:nvPr/>
        </p:nvPicPr>
        <p:blipFill>
          <a:blip r:embed="rId4"/>
          <a:stretch>
            <a:fillRect/>
          </a:stretch>
        </p:blipFill>
        <p:spPr>
          <a:xfrm>
            <a:off x="2741881" y="3210424"/>
            <a:ext cx="941361" cy="941361"/>
          </a:xfrm>
          <a:prstGeom prst="rect">
            <a:avLst/>
          </a:prstGeom>
        </p:spPr>
      </p:pic>
      <p:pic>
        <p:nvPicPr>
          <p:cNvPr id="6" name="Picture 5"/>
          <p:cNvPicPr>
            <a:picLocks noChangeAspect="1"/>
          </p:cNvPicPr>
          <p:nvPr/>
        </p:nvPicPr>
        <p:blipFill rotWithShape="1">
          <a:blip r:embed="rId5"/>
          <a:srcRect l="16776" r="16482"/>
          <a:stretch/>
        </p:blipFill>
        <p:spPr>
          <a:xfrm>
            <a:off x="2028742" y="4242242"/>
            <a:ext cx="859892" cy="848502"/>
          </a:xfrm>
          <a:prstGeom prst="rect">
            <a:avLst/>
          </a:prstGeom>
        </p:spPr>
      </p:pic>
      <p:pic>
        <p:nvPicPr>
          <p:cNvPr id="7" name="Picture 6"/>
          <p:cNvPicPr>
            <a:picLocks noChangeAspect="1"/>
          </p:cNvPicPr>
          <p:nvPr/>
        </p:nvPicPr>
        <p:blipFill rotWithShape="1">
          <a:blip r:embed="rId5"/>
          <a:srcRect l="16776" r="16482"/>
          <a:stretch/>
        </p:blipFill>
        <p:spPr>
          <a:xfrm>
            <a:off x="3212562" y="4242242"/>
            <a:ext cx="859892" cy="848502"/>
          </a:xfrm>
          <a:prstGeom prst="rect">
            <a:avLst/>
          </a:prstGeom>
        </p:spPr>
      </p:pic>
      <p:pic>
        <p:nvPicPr>
          <p:cNvPr id="8" name="Picture 7"/>
          <p:cNvPicPr>
            <a:picLocks noChangeAspect="1"/>
          </p:cNvPicPr>
          <p:nvPr/>
        </p:nvPicPr>
        <p:blipFill rotWithShape="1">
          <a:blip r:embed="rId5"/>
          <a:srcRect l="16776" r="16482"/>
          <a:stretch/>
        </p:blipFill>
        <p:spPr>
          <a:xfrm>
            <a:off x="4396382" y="4242242"/>
            <a:ext cx="859892" cy="848502"/>
          </a:xfrm>
          <a:prstGeom prst="rect">
            <a:avLst/>
          </a:prstGeom>
        </p:spPr>
      </p:pic>
      <p:pic>
        <p:nvPicPr>
          <p:cNvPr id="9" name="Picture 8"/>
          <p:cNvPicPr>
            <a:picLocks noChangeAspect="1"/>
          </p:cNvPicPr>
          <p:nvPr/>
        </p:nvPicPr>
        <p:blipFill rotWithShape="1">
          <a:blip r:embed="rId5"/>
          <a:srcRect l="16776" r="16482"/>
          <a:stretch/>
        </p:blipFill>
        <p:spPr>
          <a:xfrm>
            <a:off x="5478616" y="4242242"/>
            <a:ext cx="859892" cy="848502"/>
          </a:xfrm>
          <a:prstGeom prst="rect">
            <a:avLst/>
          </a:prstGeom>
        </p:spPr>
      </p:pic>
      <p:pic>
        <p:nvPicPr>
          <p:cNvPr id="10" name="Picture 9"/>
          <p:cNvPicPr>
            <a:picLocks noChangeAspect="1"/>
          </p:cNvPicPr>
          <p:nvPr/>
        </p:nvPicPr>
        <p:blipFill rotWithShape="1">
          <a:blip r:embed="rId5"/>
          <a:srcRect l="16776" r="16482"/>
          <a:stretch/>
        </p:blipFill>
        <p:spPr>
          <a:xfrm>
            <a:off x="6560850" y="4242242"/>
            <a:ext cx="859892" cy="848502"/>
          </a:xfrm>
          <a:prstGeom prst="rect">
            <a:avLst/>
          </a:prstGeom>
        </p:spPr>
      </p:pic>
      <p:pic>
        <p:nvPicPr>
          <p:cNvPr id="11" name="Picture 10"/>
          <p:cNvPicPr>
            <a:picLocks noChangeAspect="1"/>
          </p:cNvPicPr>
          <p:nvPr/>
        </p:nvPicPr>
        <p:blipFill rotWithShape="1">
          <a:blip r:embed="rId5"/>
          <a:srcRect l="16776" r="16482"/>
          <a:stretch/>
        </p:blipFill>
        <p:spPr>
          <a:xfrm>
            <a:off x="5256274" y="5527711"/>
            <a:ext cx="859892" cy="848502"/>
          </a:xfrm>
          <a:prstGeom prst="rect">
            <a:avLst/>
          </a:prstGeom>
        </p:spPr>
      </p:pic>
      <p:pic>
        <p:nvPicPr>
          <p:cNvPr id="12" name="Picture 11"/>
          <p:cNvPicPr>
            <a:picLocks noChangeAspect="1"/>
          </p:cNvPicPr>
          <p:nvPr/>
        </p:nvPicPr>
        <p:blipFill>
          <a:blip r:embed="rId6">
            <a:alphaModFix amt="80000"/>
          </a:blip>
          <a:stretch>
            <a:fillRect/>
          </a:stretch>
        </p:blipFill>
        <p:spPr>
          <a:xfrm>
            <a:off x="2458688" y="5361375"/>
            <a:ext cx="1014838" cy="1014838"/>
          </a:xfrm>
          <a:prstGeom prst="rect">
            <a:avLst/>
          </a:prstGeom>
        </p:spPr>
      </p:pic>
      <p:pic>
        <p:nvPicPr>
          <p:cNvPr id="13" name="Picture 12"/>
          <p:cNvPicPr>
            <a:picLocks noChangeAspect="1"/>
          </p:cNvPicPr>
          <p:nvPr/>
        </p:nvPicPr>
        <p:blipFill>
          <a:blip r:embed="rId6">
            <a:alphaModFix amt="80000"/>
          </a:blip>
          <a:stretch>
            <a:fillRect/>
          </a:stretch>
        </p:blipFill>
        <p:spPr>
          <a:xfrm>
            <a:off x="3811490" y="5361375"/>
            <a:ext cx="1014838" cy="1014838"/>
          </a:xfrm>
          <a:prstGeom prst="rect">
            <a:avLst/>
          </a:prstGeom>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7186" y="621506"/>
            <a:ext cx="406400" cy="406400"/>
          </a:xfrm>
          <a:prstGeom prst="rect">
            <a:avLst/>
          </a:prstGeom>
        </p:spPr>
      </p:pic>
    </p:spTree>
    <p:extLst>
      <p:ext uri="{BB962C8B-B14F-4D97-AF65-F5344CB8AC3E}">
        <p14:creationId xmlns:p14="http://schemas.microsoft.com/office/powerpoint/2010/main" val="329575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600" dirty="0" smtClean="0">
                <a:solidFill>
                  <a:schemeClr val="accent1"/>
                </a:solidFill>
                <a:latin typeface="Comic Sans MS" panose="030F0702030302020204" pitchFamily="66" charset="0"/>
              </a:rPr>
              <a:t>Your Turn</a:t>
            </a:r>
            <a:endParaRPr lang="en-GB" sz="6600" dirty="0">
              <a:solidFill>
                <a:schemeClr val="accent1"/>
              </a:solidFill>
              <a:latin typeface="Comic Sans MS" panose="030F0702030302020204" pitchFamily="66" charset="0"/>
            </a:endParaRPr>
          </a:p>
        </p:txBody>
      </p:sp>
      <p:sp>
        <p:nvSpPr>
          <p:cNvPr id="3" name="Content Placeholder 2"/>
          <p:cNvSpPr>
            <a:spLocks noGrp="1"/>
          </p:cNvSpPr>
          <p:nvPr>
            <p:ph idx="1"/>
          </p:nvPr>
        </p:nvSpPr>
        <p:spPr>
          <a:xfrm>
            <a:off x="1117599" y="2146299"/>
            <a:ext cx="9755909" cy="2235201"/>
          </a:xfrm>
        </p:spPr>
        <p:txBody>
          <a:bodyPr>
            <a:normAutofit lnSpcReduction="10000"/>
          </a:bodyPr>
          <a:lstStyle/>
          <a:p>
            <a:pPr marL="0" indent="0" algn="ctr">
              <a:buNone/>
            </a:pPr>
            <a:r>
              <a:rPr lang="en-GB" dirty="0" smtClean="0">
                <a:latin typeface="Comic Sans MS" panose="030F0702030302020204" pitchFamily="66" charset="0"/>
              </a:rPr>
              <a:t>On the next slide you will see some items for sale, then you will see the cost of each item. Your job is to use your coins at home and </a:t>
            </a:r>
            <a:r>
              <a:rPr lang="en-GB" b="1" u="sng" dirty="0" smtClean="0">
                <a:latin typeface="Comic Sans MS" panose="030F0702030302020204" pitchFamily="66" charset="0"/>
              </a:rPr>
              <a:t>find 2 possible ways </a:t>
            </a:r>
            <a:r>
              <a:rPr lang="en-GB" dirty="0" smtClean="0">
                <a:latin typeface="Comic Sans MS" panose="030F0702030302020204" pitchFamily="66" charset="0"/>
              </a:rPr>
              <a:t>of paying for each item. </a:t>
            </a:r>
            <a:br>
              <a:rPr lang="en-GB" dirty="0" smtClean="0">
                <a:latin typeface="Comic Sans MS" panose="030F0702030302020204" pitchFamily="66" charset="0"/>
              </a:rPr>
            </a:br>
            <a:r>
              <a:rPr lang="en-GB" dirty="0" smtClean="0">
                <a:latin typeface="Comic Sans MS" panose="030F0702030302020204" pitchFamily="66" charset="0"/>
              </a:rPr>
              <a:t>You can put your coins beside the item or you can write which coins you are using, don’t forget to write ‘p’. </a:t>
            </a:r>
            <a:endParaRPr lang="en-GB"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6196" y="621506"/>
            <a:ext cx="406400" cy="406400"/>
          </a:xfrm>
          <a:prstGeom prst="rect">
            <a:avLst/>
          </a:prstGeom>
        </p:spPr>
      </p:pic>
    </p:spTree>
    <p:extLst>
      <p:ext uri="{BB962C8B-B14F-4D97-AF65-F5344CB8AC3E}">
        <p14:creationId xmlns:p14="http://schemas.microsoft.com/office/powerpoint/2010/main" val="14906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380" y="375399"/>
            <a:ext cx="6832314" cy="1325563"/>
          </a:xfrm>
        </p:spPr>
        <p:txBody>
          <a:bodyPr>
            <a:normAutofit/>
          </a:bodyPr>
          <a:lstStyle/>
          <a:p>
            <a:r>
              <a:rPr lang="en-GB" sz="6000" dirty="0" smtClean="0">
                <a:solidFill>
                  <a:schemeClr val="accent5">
                    <a:lumMod val="75000"/>
                  </a:schemeClr>
                </a:solidFill>
                <a:latin typeface="Comic Sans MS" panose="030F0702030302020204" pitchFamily="66" charset="0"/>
              </a:rPr>
              <a:t>Monday 08.02.21</a:t>
            </a:r>
            <a:endParaRPr lang="en-GB" sz="6000" dirty="0">
              <a:solidFill>
                <a:schemeClr val="accent5">
                  <a:lumMod val="75000"/>
                </a:schemeClr>
              </a:solidFill>
              <a:latin typeface="Comic Sans MS" panose="030F0702030302020204" pitchFamily="66" charset="0"/>
            </a:endParaRPr>
          </a:p>
        </p:txBody>
      </p:sp>
      <p:sp>
        <p:nvSpPr>
          <p:cNvPr id="3" name="Content Placeholder 2"/>
          <p:cNvSpPr>
            <a:spLocks noGrp="1"/>
          </p:cNvSpPr>
          <p:nvPr>
            <p:ph idx="1"/>
          </p:nvPr>
        </p:nvSpPr>
        <p:spPr/>
        <p:txBody>
          <a:bodyPr/>
          <a:lstStyle/>
          <a:p>
            <a:r>
              <a:rPr lang="en-GB" b="1" u="sng" dirty="0" smtClean="0">
                <a:solidFill>
                  <a:schemeClr val="accent1"/>
                </a:solidFill>
                <a:latin typeface="Comic Sans MS" panose="030F0702030302020204" pitchFamily="66" charset="0"/>
              </a:rPr>
              <a:t>There are 2 tasks today. </a:t>
            </a:r>
          </a:p>
          <a:p>
            <a:r>
              <a:rPr lang="en-GB" dirty="0" smtClean="0">
                <a:latin typeface="Comic Sans MS" panose="030F0702030302020204" pitchFamily="66" charset="0"/>
              </a:rPr>
              <a:t>Number work : Counting Collections to 20 in rows </a:t>
            </a:r>
          </a:p>
          <a:p>
            <a:r>
              <a:rPr lang="en-GB" dirty="0" smtClean="0">
                <a:latin typeface="Comic Sans MS" panose="030F0702030302020204" pitchFamily="66" charset="0"/>
              </a:rPr>
              <a:t>Number Line: I can use the number line to help identify the missing number. </a:t>
            </a:r>
            <a:endParaRPr lang="en-GB"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24164"/>
            <a:ext cx="406400" cy="406400"/>
          </a:xfrm>
          <a:prstGeom prst="rect">
            <a:avLst/>
          </a:prstGeom>
        </p:spPr>
      </p:pic>
    </p:spTree>
    <p:extLst>
      <p:ext uri="{BB962C8B-B14F-4D97-AF65-F5344CB8AC3E}">
        <p14:creationId xmlns:p14="http://schemas.microsoft.com/office/powerpoint/2010/main" val="75785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72701288"/>
              </p:ext>
            </p:extLst>
          </p:nvPr>
        </p:nvGraphicFramePr>
        <p:xfrm>
          <a:off x="0" y="1"/>
          <a:ext cx="12191999" cy="6857998"/>
        </p:xfrm>
        <a:graphic>
          <a:graphicData uri="http://schemas.openxmlformats.org/drawingml/2006/table">
            <a:tbl>
              <a:tblPr firstRow="1" bandRow="1">
                <a:tableStyleId>{5C22544A-7EE6-4342-B048-85BDC9FD1C3A}</a:tableStyleId>
              </a:tblPr>
              <a:tblGrid>
                <a:gridCol w="2410452">
                  <a:extLst>
                    <a:ext uri="{9D8B030D-6E8A-4147-A177-3AD203B41FA5}">
                      <a16:colId xmlns:a16="http://schemas.microsoft.com/office/drawing/2014/main" val="2474961771"/>
                    </a:ext>
                  </a:extLst>
                </a:gridCol>
                <a:gridCol w="1924777">
                  <a:extLst>
                    <a:ext uri="{9D8B030D-6E8A-4147-A177-3AD203B41FA5}">
                      <a16:colId xmlns:a16="http://schemas.microsoft.com/office/drawing/2014/main" val="3954843179"/>
                    </a:ext>
                  </a:extLst>
                </a:gridCol>
                <a:gridCol w="3647212">
                  <a:extLst>
                    <a:ext uri="{9D8B030D-6E8A-4147-A177-3AD203B41FA5}">
                      <a16:colId xmlns:a16="http://schemas.microsoft.com/office/drawing/2014/main" val="800668374"/>
                    </a:ext>
                  </a:extLst>
                </a:gridCol>
                <a:gridCol w="4209558">
                  <a:extLst>
                    <a:ext uri="{9D8B030D-6E8A-4147-A177-3AD203B41FA5}">
                      <a16:colId xmlns:a16="http://schemas.microsoft.com/office/drawing/2014/main" val="4006487078"/>
                    </a:ext>
                  </a:extLst>
                </a:gridCol>
              </a:tblGrid>
              <a:tr h="820779">
                <a:tc>
                  <a:txBody>
                    <a:bodyPr/>
                    <a:lstStyle/>
                    <a:p>
                      <a:pPr algn="ctr"/>
                      <a:r>
                        <a:rPr lang="en-GB" sz="2800" dirty="0" smtClean="0">
                          <a:solidFill>
                            <a:srgbClr val="FF0000"/>
                          </a:solidFill>
                          <a:latin typeface="Comic Sans MS" panose="030F0702030302020204" pitchFamily="66" charset="0"/>
                        </a:rPr>
                        <a:t>Item</a:t>
                      </a:r>
                      <a:endParaRPr lang="en-GB" sz="2800" dirty="0">
                        <a:solidFill>
                          <a:srgbClr val="FF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dirty="0" smtClean="0">
                          <a:solidFill>
                            <a:srgbClr val="FF0000"/>
                          </a:solidFill>
                          <a:latin typeface="Comic Sans MS" panose="030F0702030302020204" pitchFamily="66" charset="0"/>
                        </a:rPr>
                        <a:t>Cost</a:t>
                      </a:r>
                      <a:endParaRPr lang="en-GB" sz="2800" dirty="0">
                        <a:solidFill>
                          <a:srgbClr val="FF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2800" dirty="0" smtClean="0">
                          <a:solidFill>
                            <a:srgbClr val="FF0000"/>
                          </a:solidFill>
                          <a:latin typeface="Comic Sans MS" panose="030F0702030302020204" pitchFamily="66" charset="0"/>
                        </a:rPr>
                        <a:t>Coins used to pay</a:t>
                      </a:r>
                      <a:endParaRPr lang="en-GB" sz="2800" dirty="0">
                        <a:solidFill>
                          <a:srgbClr val="FF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2800" dirty="0">
                        <a:solidFill>
                          <a:srgbClr val="FF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635750"/>
                  </a:ext>
                </a:extLst>
              </a:tr>
              <a:tr h="1456549">
                <a:tc>
                  <a:txBody>
                    <a:bodyPr/>
                    <a:lstStyle/>
                    <a:p>
                      <a:endParaRPr lang="en-GB" dirty="0" smtClean="0"/>
                    </a:p>
                    <a:p>
                      <a:endParaRPr lang="en-GB" dirty="0" smtClean="0"/>
                    </a:p>
                    <a:p>
                      <a:endParaRPr lang="en-GB" dirty="0" smtClean="0"/>
                    </a:p>
                    <a:p>
                      <a:endParaRPr lang="en-GB"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smtClean="0">
                          <a:latin typeface="Comic Sans MS" panose="030F0702030302020204" pitchFamily="66" charset="0"/>
                        </a:rPr>
                        <a:t>7p</a:t>
                      </a:r>
                      <a:r>
                        <a:rPr lang="en-GB" sz="3600" b="1" baseline="0" dirty="0" smtClean="0">
                          <a:latin typeface="Comic Sans MS" panose="030F0702030302020204" pitchFamily="66" charset="0"/>
                        </a:rPr>
                        <a:t> </a:t>
                      </a:r>
                      <a:endParaRPr lang="en-GB" sz="3600" b="1"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2232814"/>
                  </a:ext>
                </a:extLst>
              </a:tr>
              <a:tr h="152689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smtClean="0">
                          <a:latin typeface="Comic Sans MS" panose="030F0702030302020204" pitchFamily="66" charset="0"/>
                        </a:rPr>
                        <a:t>         8p</a:t>
                      </a:r>
                      <a:endParaRPr lang="en-GB" sz="3600" b="1"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4827440"/>
                  </a:ext>
                </a:extLst>
              </a:tr>
              <a:tr h="152689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600" b="1" dirty="0" smtClean="0">
                        <a:latin typeface="Comic Sans MS" panose="030F0702030302020204" pitchFamily="66" charset="0"/>
                      </a:endParaRPr>
                    </a:p>
                    <a:p>
                      <a:pPr algn="ctr"/>
                      <a:r>
                        <a:rPr lang="en-GB" sz="3600" b="1" dirty="0" smtClean="0">
                          <a:latin typeface="Comic Sans MS" panose="030F0702030302020204" pitchFamily="66" charset="0"/>
                        </a:rPr>
                        <a:t>4p</a:t>
                      </a:r>
                      <a:endParaRPr lang="en-GB" sz="3600" b="1"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3190936"/>
                  </a:ext>
                </a:extLst>
              </a:tr>
              <a:tr h="152689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600" b="1" dirty="0" smtClean="0">
                        <a:latin typeface="Comic Sans MS" panose="030F0702030302020204" pitchFamily="66" charset="0"/>
                      </a:endParaRPr>
                    </a:p>
                    <a:p>
                      <a:pPr algn="ctr"/>
                      <a:r>
                        <a:rPr lang="en-GB" sz="3600" b="1" dirty="0" smtClean="0">
                          <a:latin typeface="Comic Sans MS" panose="030F0702030302020204" pitchFamily="66" charset="0"/>
                        </a:rPr>
                        <a:t>10p</a:t>
                      </a:r>
                      <a:endParaRPr lang="en-GB" sz="3600" b="1"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3919491"/>
                  </a:ext>
                </a:extLst>
              </a:tr>
            </a:tbl>
          </a:graphicData>
        </a:graphic>
      </p:graphicFrame>
      <p:pic>
        <p:nvPicPr>
          <p:cNvPr id="5" name="Picture 5" descr="C:\Documents and Settings\staffmwilkinson@FOXFIELD\Local Settings\Temporary Internet Files\Content.IE5\9Q9MZFDT\j023276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100" y="841375"/>
            <a:ext cx="93452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7" descr="C:\Documents and Settings\staffmwilkinson@FOXFIELD\Local Settings\Temporary Internet Files\Content.IE5\POYYZUHB\j023738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100" y="2251074"/>
            <a:ext cx="1371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MCj0199239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07767">
            <a:off x="918850" y="3713727"/>
            <a:ext cx="695860" cy="155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742" y="5426072"/>
            <a:ext cx="1238103" cy="1216028"/>
          </a:xfrm>
          <a:prstGeom prst="rect">
            <a:avLst/>
          </a:prstGeom>
        </p:spPr>
      </p:pic>
    </p:spTree>
    <p:extLst>
      <p:ext uri="{BB962C8B-B14F-4D97-AF65-F5344CB8AC3E}">
        <p14:creationId xmlns:p14="http://schemas.microsoft.com/office/powerpoint/2010/main" val="265419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5640" y="643421"/>
            <a:ext cx="5586454" cy="1325563"/>
          </a:xfrm>
        </p:spPr>
        <p:txBody>
          <a:bodyPr>
            <a:normAutofit/>
          </a:bodyPr>
          <a:lstStyle/>
          <a:p>
            <a:r>
              <a:rPr lang="en-GB" sz="5400" dirty="0" smtClean="0">
                <a:solidFill>
                  <a:schemeClr val="accent5">
                    <a:lumMod val="75000"/>
                  </a:schemeClr>
                </a:solidFill>
                <a:latin typeface="Comic Sans MS" panose="030F0702030302020204" pitchFamily="66" charset="0"/>
              </a:rPr>
              <a:t>Friday 12.02.21</a:t>
            </a:r>
            <a:endParaRPr lang="en-GB" sz="5400" dirty="0"/>
          </a:p>
        </p:txBody>
      </p:sp>
      <p:sp>
        <p:nvSpPr>
          <p:cNvPr id="3" name="Content Placeholder 2"/>
          <p:cNvSpPr>
            <a:spLocks noGrp="1"/>
          </p:cNvSpPr>
          <p:nvPr>
            <p:ph idx="1"/>
          </p:nvPr>
        </p:nvSpPr>
        <p:spPr>
          <a:xfrm>
            <a:off x="941566" y="2437876"/>
            <a:ext cx="10515600" cy="1187919"/>
          </a:xfrm>
        </p:spPr>
        <p:txBody>
          <a:bodyPr>
            <a:noAutofit/>
          </a:bodyPr>
          <a:lstStyle/>
          <a:p>
            <a:pPr marL="0" indent="0" algn="ctr">
              <a:buNone/>
            </a:pPr>
            <a:r>
              <a:rPr lang="en-GB" sz="8800" dirty="0" smtClean="0">
                <a:latin typeface="Bodoni MT Black" panose="02070A03080606020203" pitchFamily="18" charset="0"/>
              </a:rPr>
              <a:t>H O L I D A Y </a:t>
            </a:r>
            <a:endParaRPr lang="en-GB" sz="8800" dirty="0">
              <a:latin typeface="Bodoni MT Black" panose="02070A03080606020203" pitchFamily="18" charset="0"/>
            </a:endParaRPr>
          </a:p>
        </p:txBody>
      </p:sp>
      <p:pic>
        <p:nvPicPr>
          <p:cNvPr id="1028" name="Picture 4" descr="Day Off Stock Illustrations – 17,442 Day Off Stock Illustrations, Vectors &amp;  Clipart - Dreams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2528" y="3878565"/>
            <a:ext cx="3991499" cy="2656163"/>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2167" y="1306202"/>
            <a:ext cx="406400" cy="406400"/>
          </a:xfrm>
          <a:prstGeom prst="rect">
            <a:avLst/>
          </a:prstGeom>
        </p:spPr>
      </p:pic>
    </p:spTree>
    <p:extLst>
      <p:ext uri="{BB962C8B-B14F-4D97-AF65-F5344CB8AC3E}">
        <p14:creationId xmlns:p14="http://schemas.microsoft.com/office/powerpoint/2010/main" val="221110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879" y="0"/>
            <a:ext cx="8959921" cy="1325563"/>
          </a:xfrm>
        </p:spPr>
        <p:txBody>
          <a:bodyPr/>
          <a:lstStyle/>
          <a:p>
            <a:r>
              <a:rPr lang="en-GB" dirty="0">
                <a:solidFill>
                  <a:schemeClr val="accent5">
                    <a:lumMod val="75000"/>
                  </a:schemeClr>
                </a:solidFill>
                <a:latin typeface="Comic Sans MS" panose="030F0702030302020204" pitchFamily="66" charset="0"/>
              </a:rPr>
              <a:t>Monday 08.02.21</a:t>
            </a:r>
            <a:endParaRPr lang="en-GB" dirty="0"/>
          </a:p>
        </p:txBody>
      </p:sp>
      <p:sp>
        <p:nvSpPr>
          <p:cNvPr id="3" name="Content Placeholder 2"/>
          <p:cNvSpPr>
            <a:spLocks noGrp="1"/>
          </p:cNvSpPr>
          <p:nvPr>
            <p:ph idx="1"/>
          </p:nvPr>
        </p:nvSpPr>
        <p:spPr>
          <a:xfrm>
            <a:off x="595900" y="1188626"/>
            <a:ext cx="11311847" cy="1492929"/>
          </a:xfrm>
        </p:spPr>
        <p:txBody>
          <a:bodyPr>
            <a:normAutofit/>
          </a:bodyPr>
          <a:lstStyle/>
          <a:p>
            <a:r>
              <a:rPr lang="en-GB" sz="3200" dirty="0" smtClean="0">
                <a:latin typeface="Comic Sans MS" panose="030F0702030302020204" pitchFamily="66" charset="0"/>
              </a:rPr>
              <a:t>LI : I can count collections within 20 in rows.</a:t>
            </a:r>
          </a:p>
          <a:p>
            <a:pPr marL="0" indent="0">
              <a:buNone/>
            </a:pPr>
            <a:r>
              <a:rPr lang="en-GB" sz="2400" i="1" dirty="0" smtClean="0">
                <a:latin typeface="Comic Sans MS" panose="030F0702030302020204" pitchFamily="66" charset="0"/>
              </a:rPr>
              <a:t>We want to count the collections to 20 and describe what we see.  </a:t>
            </a:r>
            <a:br>
              <a:rPr lang="en-GB" sz="2400" i="1" dirty="0" smtClean="0">
                <a:latin typeface="Comic Sans MS" panose="030F0702030302020204" pitchFamily="66" charset="0"/>
              </a:rPr>
            </a:br>
            <a:r>
              <a:rPr lang="en-GB" sz="2400" i="1" dirty="0" smtClean="0">
                <a:latin typeface="Comic Sans MS" panose="030F0702030302020204" pitchFamily="66" charset="0"/>
              </a:rPr>
              <a:t>E.G</a:t>
            </a:r>
          </a:p>
          <a:p>
            <a:pPr marL="0" indent="0">
              <a:buNone/>
            </a:pPr>
            <a:endParaRPr lang="en-GB" sz="2400" i="1" dirty="0">
              <a:latin typeface="Comic Sans MS" panose="030F0702030302020204" pitchFamily="66" charset="0"/>
            </a:endParaRPr>
          </a:p>
        </p:txBody>
      </p:sp>
      <p:sp>
        <p:nvSpPr>
          <p:cNvPr id="4" name="5-Point Star 3"/>
          <p:cNvSpPr/>
          <p:nvPr/>
        </p:nvSpPr>
        <p:spPr>
          <a:xfrm>
            <a:off x="1592495" y="2514189"/>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5-Point Star 4"/>
          <p:cNvSpPr/>
          <p:nvPr/>
        </p:nvSpPr>
        <p:spPr>
          <a:xfrm>
            <a:off x="2833956" y="2514189"/>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5-Point Star 5"/>
          <p:cNvSpPr/>
          <p:nvPr/>
        </p:nvSpPr>
        <p:spPr>
          <a:xfrm>
            <a:off x="4075417" y="2514188"/>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5-Point Star 6"/>
          <p:cNvSpPr/>
          <p:nvPr/>
        </p:nvSpPr>
        <p:spPr>
          <a:xfrm>
            <a:off x="5296327" y="2514187"/>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5-Point Star 7"/>
          <p:cNvSpPr/>
          <p:nvPr/>
        </p:nvSpPr>
        <p:spPr>
          <a:xfrm>
            <a:off x="6473578" y="2514186"/>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5-Point Star 8"/>
          <p:cNvSpPr/>
          <p:nvPr/>
        </p:nvSpPr>
        <p:spPr>
          <a:xfrm>
            <a:off x="1592495" y="3804986"/>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5-Point Star 9"/>
          <p:cNvSpPr/>
          <p:nvPr/>
        </p:nvSpPr>
        <p:spPr>
          <a:xfrm>
            <a:off x="2833956" y="3804985"/>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5-Point Star 10"/>
          <p:cNvSpPr/>
          <p:nvPr/>
        </p:nvSpPr>
        <p:spPr>
          <a:xfrm>
            <a:off x="4075417" y="3804985"/>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5-Point Star 11"/>
          <p:cNvSpPr/>
          <p:nvPr/>
        </p:nvSpPr>
        <p:spPr>
          <a:xfrm>
            <a:off x="5316878" y="3804985"/>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5-Point Star 12"/>
          <p:cNvSpPr/>
          <p:nvPr/>
        </p:nvSpPr>
        <p:spPr>
          <a:xfrm>
            <a:off x="6558339" y="3906014"/>
            <a:ext cx="955496" cy="842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p:cNvSpPr txBox="1">
            <a:spLocks/>
          </p:cNvSpPr>
          <p:nvPr/>
        </p:nvSpPr>
        <p:spPr>
          <a:xfrm>
            <a:off x="3429858" y="5095781"/>
            <a:ext cx="7212457" cy="1492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i="1" dirty="0" smtClean="0">
                <a:solidFill>
                  <a:srgbClr val="C00000"/>
                </a:solidFill>
                <a:latin typeface="Comic Sans MS" panose="030F0702030302020204" pitchFamily="66" charset="0"/>
              </a:rPr>
              <a:t>Here I can see 10 stars. </a:t>
            </a:r>
            <a:br>
              <a:rPr lang="en-GB" sz="2400" b="1" i="1" dirty="0" smtClean="0">
                <a:solidFill>
                  <a:srgbClr val="C00000"/>
                </a:solidFill>
                <a:latin typeface="Comic Sans MS" panose="030F0702030302020204" pitchFamily="66" charset="0"/>
              </a:rPr>
            </a:br>
            <a:r>
              <a:rPr lang="en-GB" sz="2400" b="1" i="1" dirty="0" smtClean="0">
                <a:solidFill>
                  <a:srgbClr val="C00000"/>
                </a:solidFill>
                <a:latin typeface="Comic Sans MS" panose="030F0702030302020204" pitchFamily="66" charset="0"/>
              </a:rPr>
              <a:t>I can see 2 rows of stars and each row has 5 stars. </a:t>
            </a:r>
            <a:endParaRPr lang="en-GB" sz="2400" b="1" i="1" dirty="0">
              <a:solidFill>
                <a:srgbClr val="C00000"/>
              </a:solidFill>
              <a:latin typeface="Comic Sans MS" panose="030F0702030302020204" pitchFamily="66" charset="0"/>
            </a:endParaRP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4373" y="782226"/>
            <a:ext cx="406400" cy="406400"/>
          </a:xfrm>
          <a:prstGeom prst="rect">
            <a:avLst/>
          </a:prstGeom>
        </p:spPr>
      </p:pic>
    </p:spTree>
    <p:extLst>
      <p:ext uri="{BB962C8B-B14F-4D97-AF65-F5344CB8AC3E}">
        <p14:creationId xmlns:p14="http://schemas.microsoft.com/office/powerpoint/2010/main" val="22818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0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2508" y="87722"/>
            <a:ext cx="7602876" cy="1325563"/>
          </a:xfrm>
        </p:spPr>
        <p:txBody>
          <a:bodyPr/>
          <a:lstStyle/>
          <a:p>
            <a:r>
              <a:rPr lang="en-GB" dirty="0" smtClean="0">
                <a:solidFill>
                  <a:schemeClr val="accent5">
                    <a:lumMod val="75000"/>
                  </a:schemeClr>
                </a:solidFill>
                <a:latin typeface="Comic Sans MS" panose="030F0702030302020204" pitchFamily="66" charset="0"/>
              </a:rPr>
              <a:t>Monday 08.02.21: Your turn </a:t>
            </a:r>
            <a:endParaRPr lang="en-GB" dirty="0"/>
          </a:p>
        </p:txBody>
      </p:sp>
      <p:sp>
        <p:nvSpPr>
          <p:cNvPr id="3" name="Content Placeholder 2"/>
          <p:cNvSpPr>
            <a:spLocks noGrp="1"/>
          </p:cNvSpPr>
          <p:nvPr>
            <p:ph idx="1"/>
          </p:nvPr>
        </p:nvSpPr>
        <p:spPr>
          <a:xfrm>
            <a:off x="817650" y="1322192"/>
            <a:ext cx="2202951" cy="578527"/>
          </a:xfrm>
        </p:spPr>
        <p:txBody>
          <a:bodyPr>
            <a:normAutofit/>
          </a:bodyPr>
          <a:lstStyle/>
          <a:p>
            <a:pPr marL="0" indent="0">
              <a:buNone/>
            </a:pPr>
            <a:r>
              <a:rPr lang="en-GB" sz="3200" dirty="0" smtClean="0">
                <a:latin typeface="Comic Sans MS" panose="030F0702030302020204" pitchFamily="66" charset="0"/>
              </a:rPr>
              <a:t>Example 2</a:t>
            </a:r>
            <a:endParaRPr lang="en-GB" sz="3200" dirty="0">
              <a:latin typeface="Comic Sans MS" panose="030F0702030302020204" pitchFamily="66" charset="0"/>
            </a:endParaRPr>
          </a:p>
        </p:txBody>
      </p:sp>
      <p:sp>
        <p:nvSpPr>
          <p:cNvPr id="4" name="Sun 3"/>
          <p:cNvSpPr/>
          <p:nvPr/>
        </p:nvSpPr>
        <p:spPr>
          <a:xfrm>
            <a:off x="1489753" y="2298433"/>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n 4"/>
          <p:cNvSpPr/>
          <p:nvPr/>
        </p:nvSpPr>
        <p:spPr>
          <a:xfrm>
            <a:off x="2669569" y="2298433"/>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un 5"/>
          <p:cNvSpPr/>
          <p:nvPr/>
        </p:nvSpPr>
        <p:spPr>
          <a:xfrm>
            <a:off x="3756917" y="2298433"/>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un 6"/>
          <p:cNvSpPr/>
          <p:nvPr/>
        </p:nvSpPr>
        <p:spPr>
          <a:xfrm>
            <a:off x="4741524" y="2298432"/>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un 7"/>
          <p:cNvSpPr/>
          <p:nvPr/>
        </p:nvSpPr>
        <p:spPr>
          <a:xfrm>
            <a:off x="1489752" y="3194086"/>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un 8"/>
          <p:cNvSpPr/>
          <p:nvPr/>
        </p:nvSpPr>
        <p:spPr>
          <a:xfrm>
            <a:off x="2669569" y="3194086"/>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un 9"/>
          <p:cNvSpPr/>
          <p:nvPr/>
        </p:nvSpPr>
        <p:spPr>
          <a:xfrm>
            <a:off x="3756917" y="3156834"/>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un 10"/>
          <p:cNvSpPr/>
          <p:nvPr/>
        </p:nvSpPr>
        <p:spPr>
          <a:xfrm>
            <a:off x="4851541" y="3155657"/>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un 11"/>
          <p:cNvSpPr/>
          <p:nvPr/>
        </p:nvSpPr>
        <p:spPr>
          <a:xfrm>
            <a:off x="1489751" y="4084486"/>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un 12"/>
          <p:cNvSpPr/>
          <p:nvPr/>
        </p:nvSpPr>
        <p:spPr>
          <a:xfrm>
            <a:off x="2669569" y="4141503"/>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un 13"/>
          <p:cNvSpPr/>
          <p:nvPr/>
        </p:nvSpPr>
        <p:spPr>
          <a:xfrm>
            <a:off x="3768046" y="4084486"/>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un 14"/>
          <p:cNvSpPr/>
          <p:nvPr/>
        </p:nvSpPr>
        <p:spPr>
          <a:xfrm>
            <a:off x="4844263" y="4141502"/>
            <a:ext cx="852755" cy="698643"/>
          </a:xfrm>
          <a:prstGeom prst="su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2"/>
          <p:cNvSpPr txBox="1">
            <a:spLocks/>
          </p:cNvSpPr>
          <p:nvPr/>
        </p:nvSpPr>
        <p:spPr>
          <a:xfrm>
            <a:off x="6482994" y="2062767"/>
            <a:ext cx="4828854" cy="3583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i="1" dirty="0" smtClean="0">
                <a:solidFill>
                  <a:schemeClr val="accent2">
                    <a:lumMod val="60000"/>
                    <a:lumOff val="40000"/>
                  </a:schemeClr>
                </a:solidFill>
                <a:latin typeface="Comic Sans MS" panose="030F0702030302020204" pitchFamily="66" charset="0"/>
              </a:rPr>
              <a:t>Example 2</a:t>
            </a:r>
          </a:p>
          <a:p>
            <a:pPr marL="0" indent="0">
              <a:buFont typeface="Arial" panose="020B0604020202020204" pitchFamily="34" charset="0"/>
              <a:buNone/>
            </a:pPr>
            <a:r>
              <a:rPr lang="en-GB" sz="3200" i="1" dirty="0" smtClean="0">
                <a:solidFill>
                  <a:schemeClr val="accent2">
                    <a:lumMod val="60000"/>
                    <a:lumOff val="40000"/>
                  </a:schemeClr>
                </a:solidFill>
                <a:latin typeface="Comic Sans MS" panose="030F0702030302020204" pitchFamily="66" charset="0"/>
              </a:rPr>
              <a:t>I can see 12 suns altogether.</a:t>
            </a:r>
            <a:br>
              <a:rPr lang="en-GB" sz="3200" i="1" dirty="0" smtClean="0">
                <a:solidFill>
                  <a:schemeClr val="accent2">
                    <a:lumMod val="60000"/>
                    <a:lumOff val="40000"/>
                  </a:schemeClr>
                </a:solidFill>
                <a:latin typeface="Comic Sans MS" panose="030F0702030302020204" pitchFamily="66" charset="0"/>
              </a:rPr>
            </a:br>
            <a:r>
              <a:rPr lang="en-GB" sz="3200" i="1" dirty="0" smtClean="0">
                <a:solidFill>
                  <a:schemeClr val="accent2">
                    <a:lumMod val="60000"/>
                    <a:lumOff val="40000"/>
                  </a:schemeClr>
                </a:solidFill>
                <a:latin typeface="Comic Sans MS" panose="030F0702030302020204" pitchFamily="66" charset="0"/>
              </a:rPr>
              <a:t>I can see 3 rows. </a:t>
            </a:r>
            <a:br>
              <a:rPr lang="en-GB" sz="3200" i="1" dirty="0" smtClean="0">
                <a:solidFill>
                  <a:schemeClr val="accent2">
                    <a:lumMod val="60000"/>
                    <a:lumOff val="40000"/>
                  </a:schemeClr>
                </a:solidFill>
                <a:latin typeface="Comic Sans MS" panose="030F0702030302020204" pitchFamily="66" charset="0"/>
              </a:rPr>
            </a:br>
            <a:r>
              <a:rPr lang="en-GB" sz="3200" i="1" dirty="0" smtClean="0">
                <a:solidFill>
                  <a:schemeClr val="accent2">
                    <a:lumMod val="60000"/>
                    <a:lumOff val="40000"/>
                  </a:schemeClr>
                </a:solidFill>
                <a:latin typeface="Comic Sans MS" panose="030F0702030302020204" pitchFamily="66" charset="0"/>
              </a:rPr>
              <a:t>Each row has 4 suns</a:t>
            </a:r>
            <a:r>
              <a:rPr lang="en-GB" sz="3200" dirty="0" smtClean="0">
                <a:latin typeface="Comic Sans MS" panose="030F0702030302020204" pitchFamily="66" charset="0"/>
              </a:rPr>
              <a:t>.</a:t>
            </a:r>
            <a:br>
              <a:rPr lang="en-GB" sz="3200" dirty="0" smtClean="0">
                <a:latin typeface="Comic Sans MS" panose="030F0702030302020204" pitchFamily="66" charset="0"/>
              </a:rPr>
            </a:br>
            <a:r>
              <a:rPr lang="en-GB" sz="3200" dirty="0" smtClean="0">
                <a:latin typeface="Comic Sans MS" panose="030F0702030302020204" pitchFamily="66" charset="0"/>
              </a:rPr>
              <a:t/>
            </a:r>
            <a:br>
              <a:rPr lang="en-GB" sz="3200" dirty="0" smtClean="0">
                <a:latin typeface="Comic Sans MS" panose="030F0702030302020204" pitchFamily="66" charset="0"/>
              </a:rPr>
            </a:br>
            <a:r>
              <a:rPr lang="en-GB" sz="3200" u="sng" dirty="0" smtClean="0">
                <a:solidFill>
                  <a:schemeClr val="accent2"/>
                </a:solidFill>
                <a:latin typeface="Comic Sans MS" panose="030F0702030302020204" pitchFamily="66" charset="0"/>
              </a:rPr>
              <a:t>3 rows of 4 suns.  </a:t>
            </a:r>
            <a:endParaRPr lang="en-GB" sz="3200" u="sng" dirty="0">
              <a:solidFill>
                <a:schemeClr val="accent2"/>
              </a:solidFill>
              <a:latin typeface="Comic Sans MS" panose="030F0702030302020204" pitchFamily="66" charset="0"/>
            </a:endParaRPr>
          </a:p>
        </p:txBody>
      </p:sp>
      <p:pic>
        <p:nvPicPr>
          <p:cNvPr id="1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5448" y="615604"/>
            <a:ext cx="406400" cy="406400"/>
          </a:xfrm>
          <a:prstGeom prst="rect">
            <a:avLst/>
          </a:prstGeom>
        </p:spPr>
      </p:pic>
    </p:spTree>
    <p:extLst>
      <p:ext uri="{BB962C8B-B14F-4D97-AF65-F5344CB8AC3E}">
        <p14:creationId xmlns:p14="http://schemas.microsoft.com/office/powerpoint/2010/main" val="31822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3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4988" y="-210228"/>
            <a:ext cx="8600326" cy="1325563"/>
          </a:xfrm>
        </p:spPr>
        <p:txBody>
          <a:bodyPr/>
          <a:lstStyle/>
          <a:p>
            <a:r>
              <a:rPr lang="en-GB" b="1" u="sng" dirty="0" smtClean="0">
                <a:solidFill>
                  <a:schemeClr val="accent5">
                    <a:lumMod val="75000"/>
                  </a:schemeClr>
                </a:solidFill>
                <a:latin typeface="Comic Sans MS" panose="030F0702030302020204" pitchFamily="66" charset="0"/>
              </a:rPr>
              <a:t>Monday 08.02.21</a:t>
            </a:r>
            <a:endParaRPr lang="en-GB" b="1" u="sng" dirty="0"/>
          </a:p>
        </p:txBody>
      </p:sp>
      <p:graphicFrame>
        <p:nvGraphicFramePr>
          <p:cNvPr id="4" name="Table 3"/>
          <p:cNvGraphicFramePr>
            <a:graphicFrameLocks noGrp="1"/>
          </p:cNvGraphicFramePr>
          <p:nvPr>
            <p:extLst>
              <p:ext uri="{D42A27DB-BD31-4B8C-83A1-F6EECF244321}">
                <p14:modId xmlns:p14="http://schemas.microsoft.com/office/powerpoint/2010/main" val="2103144569"/>
              </p:ext>
            </p:extLst>
          </p:nvPr>
        </p:nvGraphicFramePr>
        <p:xfrm>
          <a:off x="1356188" y="1115335"/>
          <a:ext cx="9863192" cy="5404206"/>
        </p:xfrm>
        <a:graphic>
          <a:graphicData uri="http://schemas.openxmlformats.org/drawingml/2006/table">
            <a:tbl>
              <a:tblPr firstRow="1" bandRow="1">
                <a:tableStyleId>{5C22544A-7EE6-4342-B048-85BDC9FD1C3A}</a:tableStyleId>
              </a:tblPr>
              <a:tblGrid>
                <a:gridCol w="4931596">
                  <a:extLst>
                    <a:ext uri="{9D8B030D-6E8A-4147-A177-3AD203B41FA5}">
                      <a16:colId xmlns:a16="http://schemas.microsoft.com/office/drawing/2014/main" val="3345817431"/>
                    </a:ext>
                  </a:extLst>
                </a:gridCol>
                <a:gridCol w="4931596">
                  <a:extLst>
                    <a:ext uri="{9D8B030D-6E8A-4147-A177-3AD203B41FA5}">
                      <a16:colId xmlns:a16="http://schemas.microsoft.com/office/drawing/2014/main" val="2157445459"/>
                    </a:ext>
                  </a:extLst>
                </a:gridCol>
              </a:tblGrid>
              <a:tr h="270210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8492962"/>
                  </a:ext>
                </a:extLst>
              </a:tr>
              <a:tr h="270210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0404359"/>
                  </a:ext>
                </a:extLst>
              </a:tr>
            </a:tbl>
          </a:graphicData>
        </a:graphic>
      </p:graphicFrame>
      <p:sp>
        <p:nvSpPr>
          <p:cNvPr id="6" name="Isosceles Triangle 5"/>
          <p:cNvSpPr/>
          <p:nvPr/>
        </p:nvSpPr>
        <p:spPr>
          <a:xfrm>
            <a:off x="1746607" y="1376738"/>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p:cNvSpPr/>
          <p:nvPr/>
        </p:nvSpPr>
        <p:spPr>
          <a:xfrm>
            <a:off x="2357920" y="1376738"/>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p:nvSpPr>
        <p:spPr>
          <a:xfrm>
            <a:off x="2969233" y="1376738"/>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a:off x="3580546" y="1376738"/>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a:off x="4191859" y="1376738"/>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a:off x="4803172" y="1376738"/>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a:off x="1746606" y="2162123"/>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a:off x="2357920" y="2162123"/>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a:off x="2969233" y="2162123"/>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a:off x="3580545" y="2162123"/>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a:off x="4191859" y="2162123"/>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a:off x="4803172" y="2162123"/>
            <a:ext cx="503433" cy="554804"/>
          </a:xfrm>
          <a:prstGeom prst="triangl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667928" y="1489753"/>
            <a:ext cx="493160" cy="441789"/>
          </a:xfrm>
          <a:prstGeom prst="ellipse">
            <a:avLst/>
          </a:prstGeom>
          <a:solidFill>
            <a:schemeClr val="accent5">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405101" y="1489753"/>
            <a:ext cx="493160" cy="441789"/>
          </a:xfrm>
          <a:prstGeom prst="ellipse">
            <a:avLst/>
          </a:prstGeom>
          <a:solidFill>
            <a:schemeClr val="accent5">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206913" y="1489753"/>
            <a:ext cx="493160" cy="441789"/>
          </a:xfrm>
          <a:prstGeom prst="ellipse">
            <a:avLst/>
          </a:prstGeom>
          <a:solidFill>
            <a:schemeClr val="accent5">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667928" y="2162123"/>
            <a:ext cx="493160" cy="441789"/>
          </a:xfrm>
          <a:prstGeom prst="ellipse">
            <a:avLst/>
          </a:prstGeom>
          <a:solidFill>
            <a:schemeClr val="accent5">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480016" y="2162122"/>
            <a:ext cx="493160" cy="441789"/>
          </a:xfrm>
          <a:prstGeom prst="ellipse">
            <a:avLst/>
          </a:prstGeom>
          <a:solidFill>
            <a:schemeClr val="accent5">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8206913" y="2162121"/>
            <a:ext cx="493160" cy="441789"/>
          </a:xfrm>
          <a:prstGeom prst="ellipse">
            <a:avLst/>
          </a:prstGeom>
          <a:solidFill>
            <a:schemeClr val="accent5">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667928" y="2852255"/>
            <a:ext cx="493160" cy="441789"/>
          </a:xfrm>
          <a:prstGeom prst="ellipse">
            <a:avLst/>
          </a:prstGeom>
          <a:solidFill>
            <a:schemeClr val="accent5">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7480016" y="2838020"/>
            <a:ext cx="493160" cy="441789"/>
          </a:xfrm>
          <a:prstGeom prst="ellipse">
            <a:avLst/>
          </a:prstGeom>
          <a:solidFill>
            <a:schemeClr val="accent5">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8206913" y="2864215"/>
            <a:ext cx="493160" cy="441789"/>
          </a:xfrm>
          <a:prstGeom prst="ellipse">
            <a:avLst/>
          </a:prstGeom>
          <a:solidFill>
            <a:schemeClr val="accent5">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loud 27"/>
          <p:cNvSpPr/>
          <p:nvPr/>
        </p:nvSpPr>
        <p:spPr>
          <a:xfrm>
            <a:off x="1741471" y="4042490"/>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loud 28"/>
          <p:cNvSpPr/>
          <p:nvPr/>
        </p:nvSpPr>
        <p:spPr>
          <a:xfrm>
            <a:off x="2568539" y="4042490"/>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loud 29"/>
          <p:cNvSpPr/>
          <p:nvPr/>
        </p:nvSpPr>
        <p:spPr>
          <a:xfrm>
            <a:off x="3395607" y="4042490"/>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loud 30"/>
          <p:cNvSpPr/>
          <p:nvPr/>
        </p:nvSpPr>
        <p:spPr>
          <a:xfrm>
            <a:off x="4222675" y="4042489"/>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loud 31"/>
          <p:cNvSpPr/>
          <p:nvPr/>
        </p:nvSpPr>
        <p:spPr>
          <a:xfrm>
            <a:off x="5052744" y="4042489"/>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loud 32"/>
          <p:cNvSpPr/>
          <p:nvPr/>
        </p:nvSpPr>
        <p:spPr>
          <a:xfrm>
            <a:off x="1729055" y="4617254"/>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loud 33"/>
          <p:cNvSpPr/>
          <p:nvPr/>
        </p:nvSpPr>
        <p:spPr>
          <a:xfrm>
            <a:off x="2609638" y="4637900"/>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loud 34"/>
          <p:cNvSpPr/>
          <p:nvPr/>
        </p:nvSpPr>
        <p:spPr>
          <a:xfrm>
            <a:off x="3411019" y="4637900"/>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loud 35"/>
          <p:cNvSpPr/>
          <p:nvPr/>
        </p:nvSpPr>
        <p:spPr>
          <a:xfrm>
            <a:off x="4222675" y="4637900"/>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loud 36"/>
          <p:cNvSpPr/>
          <p:nvPr/>
        </p:nvSpPr>
        <p:spPr>
          <a:xfrm>
            <a:off x="5052744" y="4637900"/>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loud 37"/>
          <p:cNvSpPr/>
          <p:nvPr/>
        </p:nvSpPr>
        <p:spPr>
          <a:xfrm>
            <a:off x="1750032" y="5195783"/>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loud 38"/>
          <p:cNvSpPr/>
          <p:nvPr/>
        </p:nvSpPr>
        <p:spPr>
          <a:xfrm>
            <a:off x="2609637" y="5233310"/>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loud 39"/>
          <p:cNvSpPr/>
          <p:nvPr/>
        </p:nvSpPr>
        <p:spPr>
          <a:xfrm>
            <a:off x="3411019" y="5200725"/>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loud 40"/>
          <p:cNvSpPr/>
          <p:nvPr/>
        </p:nvSpPr>
        <p:spPr>
          <a:xfrm>
            <a:off x="5084423" y="5209626"/>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loud 41"/>
          <p:cNvSpPr/>
          <p:nvPr/>
        </p:nvSpPr>
        <p:spPr>
          <a:xfrm>
            <a:off x="4283041" y="5233310"/>
            <a:ext cx="616449" cy="482885"/>
          </a:xfrm>
          <a:prstGeom prst="cloud">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657654" y="3980158"/>
            <a:ext cx="737173" cy="473004"/>
          </a:xfrm>
          <a:prstGeom prst="rect">
            <a:avLst/>
          </a:prstGeom>
          <a:solidFill>
            <a:srgbClr val="E7A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7640123" y="3980158"/>
            <a:ext cx="737173" cy="473004"/>
          </a:xfrm>
          <a:prstGeom prst="rect">
            <a:avLst/>
          </a:prstGeom>
          <a:solidFill>
            <a:srgbClr val="E7A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676063" y="4652626"/>
            <a:ext cx="737173" cy="473004"/>
          </a:xfrm>
          <a:prstGeom prst="rect">
            <a:avLst/>
          </a:prstGeom>
          <a:solidFill>
            <a:srgbClr val="E7A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7665379" y="4663173"/>
            <a:ext cx="737173" cy="473004"/>
          </a:xfrm>
          <a:prstGeom prst="rect">
            <a:avLst/>
          </a:prstGeom>
          <a:solidFill>
            <a:srgbClr val="E7A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6667928" y="5324996"/>
            <a:ext cx="737173" cy="473004"/>
          </a:xfrm>
          <a:prstGeom prst="rect">
            <a:avLst/>
          </a:prstGeom>
          <a:solidFill>
            <a:srgbClr val="E7A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7651681" y="5305721"/>
            <a:ext cx="737173" cy="473004"/>
          </a:xfrm>
          <a:prstGeom prst="rect">
            <a:avLst/>
          </a:prstGeom>
          <a:solidFill>
            <a:srgbClr val="E7A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6667927" y="5961404"/>
            <a:ext cx="737173" cy="473004"/>
          </a:xfrm>
          <a:prstGeom prst="rect">
            <a:avLst/>
          </a:prstGeom>
          <a:solidFill>
            <a:srgbClr val="E7A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7675226" y="5948269"/>
            <a:ext cx="737173" cy="473004"/>
          </a:xfrm>
          <a:prstGeom prst="rect">
            <a:avLst/>
          </a:prstGeom>
          <a:solidFill>
            <a:srgbClr val="E7A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19380" y="452553"/>
            <a:ext cx="406400" cy="406400"/>
          </a:xfrm>
          <a:prstGeom prst="rect">
            <a:avLst/>
          </a:prstGeom>
        </p:spPr>
      </p:pic>
    </p:spTree>
    <p:extLst>
      <p:ext uri="{BB962C8B-B14F-4D97-AF65-F5344CB8AC3E}">
        <p14:creationId xmlns:p14="http://schemas.microsoft.com/office/powerpoint/2010/main" val="9612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1634" y="1"/>
            <a:ext cx="10515600" cy="924674"/>
          </a:xfrm>
        </p:spPr>
        <p:txBody>
          <a:bodyPr/>
          <a:lstStyle/>
          <a:p>
            <a:r>
              <a:rPr lang="en-GB" dirty="0" smtClean="0">
                <a:solidFill>
                  <a:schemeClr val="accent5">
                    <a:lumMod val="75000"/>
                  </a:schemeClr>
                </a:solidFill>
                <a:latin typeface="Comic Sans MS" panose="030F0702030302020204" pitchFamily="66" charset="0"/>
              </a:rPr>
              <a:t>Monday 08.02.21</a:t>
            </a:r>
            <a:endParaRPr lang="en-GB" dirty="0"/>
          </a:p>
        </p:txBody>
      </p:sp>
      <p:sp>
        <p:nvSpPr>
          <p:cNvPr id="3" name="Content Placeholder 2"/>
          <p:cNvSpPr>
            <a:spLocks noGrp="1"/>
          </p:cNvSpPr>
          <p:nvPr>
            <p:ph idx="1"/>
          </p:nvPr>
        </p:nvSpPr>
        <p:spPr>
          <a:xfrm>
            <a:off x="1084780" y="924675"/>
            <a:ext cx="10515600" cy="1174429"/>
          </a:xfrm>
        </p:spPr>
        <p:txBody>
          <a:bodyPr>
            <a:normAutofit/>
          </a:bodyPr>
          <a:lstStyle/>
          <a:p>
            <a:pPr marL="0" indent="0">
              <a:buNone/>
            </a:pPr>
            <a:r>
              <a:rPr lang="en-GB" sz="3200" dirty="0" smtClean="0">
                <a:latin typeface="Comic Sans MS" panose="030F0702030302020204" pitchFamily="66" charset="0"/>
              </a:rPr>
              <a:t>Task 2 : </a:t>
            </a:r>
            <a:br>
              <a:rPr lang="en-GB" sz="3200" dirty="0" smtClean="0">
                <a:latin typeface="Comic Sans MS" panose="030F0702030302020204" pitchFamily="66" charset="0"/>
              </a:rPr>
            </a:br>
            <a:r>
              <a:rPr lang="en-GB" sz="3200" dirty="0" smtClean="0">
                <a:latin typeface="Comic Sans MS" panose="030F0702030302020204" pitchFamily="66" charset="0"/>
              </a:rPr>
              <a:t>Find the missing number on the number line </a:t>
            </a:r>
            <a:endParaRPr lang="en-GB" sz="3200" dirty="0">
              <a:latin typeface="Comic Sans MS" panose="030F0702030302020204" pitchFamily="66" charset="0"/>
            </a:endParaRPr>
          </a:p>
        </p:txBody>
      </p:sp>
      <p:cxnSp>
        <p:nvCxnSpPr>
          <p:cNvPr id="4" name="Straight Connector 3"/>
          <p:cNvCxnSpPr/>
          <p:nvPr/>
        </p:nvCxnSpPr>
        <p:spPr>
          <a:xfrm flipV="1">
            <a:off x="222953" y="3023778"/>
            <a:ext cx="11634281" cy="1"/>
          </a:xfrm>
          <a:prstGeom prst="line">
            <a:avLst/>
          </a:prstGeom>
          <a:ln w="38100">
            <a:solidFill>
              <a:schemeClr val="tx1"/>
            </a:solidFill>
          </a:ln>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flipV="1">
            <a:off x="222953" y="4485891"/>
            <a:ext cx="11634281" cy="1"/>
          </a:xfrm>
          <a:prstGeom prst="line">
            <a:avLst/>
          </a:prstGeom>
          <a:ln w="38100">
            <a:solidFill>
              <a:schemeClr val="tx1"/>
            </a:solidFill>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flipV="1">
            <a:off x="222953" y="6111935"/>
            <a:ext cx="11634281" cy="1"/>
          </a:xfrm>
          <a:prstGeom prst="line">
            <a:avLst/>
          </a:prstGeom>
          <a:ln w="38100">
            <a:solidFill>
              <a:schemeClr val="tx1"/>
            </a:solidFill>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0" y="2402272"/>
            <a:ext cx="486384" cy="707886"/>
          </a:xfrm>
          <a:prstGeom prst="rect">
            <a:avLst/>
          </a:prstGeom>
          <a:noFill/>
        </p:spPr>
        <p:txBody>
          <a:bodyPr wrap="square" rtlCol="0">
            <a:spAutoFit/>
          </a:bodyPr>
          <a:lstStyle/>
          <a:p>
            <a:r>
              <a:rPr lang="en-GB" sz="4000" dirty="0" smtClean="0">
                <a:latin typeface="Comic Sans MS" panose="030F0702030302020204" pitchFamily="66" charset="0"/>
              </a:rPr>
              <a:t>0</a:t>
            </a:r>
            <a:endParaRPr lang="en-GB" sz="4000" dirty="0">
              <a:latin typeface="Comic Sans MS" panose="030F0702030302020204" pitchFamily="66" charset="0"/>
            </a:endParaRPr>
          </a:p>
        </p:txBody>
      </p:sp>
      <p:sp>
        <p:nvSpPr>
          <p:cNvPr id="8" name="TextBox 7"/>
          <p:cNvSpPr txBox="1"/>
          <p:nvPr/>
        </p:nvSpPr>
        <p:spPr>
          <a:xfrm>
            <a:off x="11273573" y="2425564"/>
            <a:ext cx="806614" cy="707886"/>
          </a:xfrm>
          <a:prstGeom prst="rect">
            <a:avLst/>
          </a:prstGeom>
          <a:noFill/>
        </p:spPr>
        <p:txBody>
          <a:bodyPr wrap="square" rtlCol="0">
            <a:spAutoFit/>
          </a:bodyPr>
          <a:lstStyle/>
          <a:p>
            <a:r>
              <a:rPr lang="en-GB" sz="4000" dirty="0" smtClean="0">
                <a:latin typeface="Comic Sans MS" panose="030F0702030302020204" pitchFamily="66" charset="0"/>
              </a:rPr>
              <a:t>10</a:t>
            </a:r>
            <a:endParaRPr lang="en-GB" sz="4000" dirty="0">
              <a:latin typeface="Comic Sans MS" panose="030F0702030302020204" pitchFamily="66" charset="0"/>
            </a:endParaRPr>
          </a:p>
        </p:txBody>
      </p:sp>
      <p:sp>
        <p:nvSpPr>
          <p:cNvPr id="9" name="TextBox 8"/>
          <p:cNvSpPr txBox="1"/>
          <p:nvPr/>
        </p:nvSpPr>
        <p:spPr>
          <a:xfrm>
            <a:off x="-20239" y="3886475"/>
            <a:ext cx="486384" cy="707886"/>
          </a:xfrm>
          <a:prstGeom prst="rect">
            <a:avLst/>
          </a:prstGeom>
          <a:noFill/>
        </p:spPr>
        <p:txBody>
          <a:bodyPr wrap="square" rtlCol="0">
            <a:spAutoFit/>
          </a:bodyPr>
          <a:lstStyle/>
          <a:p>
            <a:r>
              <a:rPr lang="en-GB" sz="4000" dirty="0" smtClean="0">
                <a:latin typeface="Comic Sans MS" panose="030F0702030302020204" pitchFamily="66" charset="0"/>
              </a:rPr>
              <a:t>0</a:t>
            </a:r>
            <a:endParaRPr lang="en-GB" sz="4000" dirty="0">
              <a:latin typeface="Comic Sans MS" panose="030F0702030302020204" pitchFamily="66" charset="0"/>
            </a:endParaRPr>
          </a:p>
        </p:txBody>
      </p:sp>
      <p:sp>
        <p:nvSpPr>
          <p:cNvPr id="10" name="TextBox 9"/>
          <p:cNvSpPr txBox="1"/>
          <p:nvPr/>
        </p:nvSpPr>
        <p:spPr>
          <a:xfrm>
            <a:off x="11311008" y="3903160"/>
            <a:ext cx="918336" cy="707886"/>
          </a:xfrm>
          <a:prstGeom prst="rect">
            <a:avLst/>
          </a:prstGeom>
          <a:noFill/>
        </p:spPr>
        <p:txBody>
          <a:bodyPr wrap="square" rtlCol="0">
            <a:spAutoFit/>
          </a:bodyPr>
          <a:lstStyle/>
          <a:p>
            <a:r>
              <a:rPr lang="en-GB" sz="4000" dirty="0" smtClean="0">
                <a:latin typeface="Comic Sans MS" panose="030F0702030302020204" pitchFamily="66" charset="0"/>
              </a:rPr>
              <a:t>10</a:t>
            </a:r>
            <a:endParaRPr lang="en-GB" sz="4000" dirty="0">
              <a:latin typeface="Comic Sans MS" panose="030F0702030302020204" pitchFamily="66" charset="0"/>
            </a:endParaRPr>
          </a:p>
        </p:txBody>
      </p:sp>
      <p:sp>
        <p:nvSpPr>
          <p:cNvPr id="11" name="TextBox 10"/>
          <p:cNvSpPr txBox="1"/>
          <p:nvPr/>
        </p:nvSpPr>
        <p:spPr>
          <a:xfrm>
            <a:off x="-20239" y="5484390"/>
            <a:ext cx="918336" cy="707886"/>
          </a:xfrm>
          <a:prstGeom prst="rect">
            <a:avLst/>
          </a:prstGeom>
          <a:noFill/>
        </p:spPr>
        <p:txBody>
          <a:bodyPr wrap="square" rtlCol="0">
            <a:spAutoFit/>
          </a:bodyPr>
          <a:lstStyle/>
          <a:p>
            <a:r>
              <a:rPr lang="en-GB" sz="4000" dirty="0" smtClean="0">
                <a:latin typeface="Comic Sans MS" panose="030F0702030302020204" pitchFamily="66" charset="0"/>
              </a:rPr>
              <a:t>10</a:t>
            </a:r>
            <a:endParaRPr lang="en-GB" sz="4000" dirty="0">
              <a:latin typeface="Comic Sans MS" panose="030F0702030302020204" pitchFamily="66" charset="0"/>
            </a:endParaRPr>
          </a:p>
        </p:txBody>
      </p:sp>
      <p:sp>
        <p:nvSpPr>
          <p:cNvPr id="12" name="TextBox 11"/>
          <p:cNvSpPr txBox="1"/>
          <p:nvPr/>
        </p:nvSpPr>
        <p:spPr>
          <a:xfrm>
            <a:off x="11398066" y="5507682"/>
            <a:ext cx="918336" cy="707886"/>
          </a:xfrm>
          <a:prstGeom prst="rect">
            <a:avLst/>
          </a:prstGeom>
          <a:noFill/>
        </p:spPr>
        <p:txBody>
          <a:bodyPr wrap="square" rtlCol="0">
            <a:spAutoFit/>
          </a:bodyPr>
          <a:lstStyle/>
          <a:p>
            <a:r>
              <a:rPr lang="en-GB" sz="4000" dirty="0">
                <a:latin typeface="Comic Sans MS" panose="030F0702030302020204" pitchFamily="66" charset="0"/>
              </a:rPr>
              <a:t>2</a:t>
            </a:r>
            <a:r>
              <a:rPr lang="en-GB" sz="4000" dirty="0" smtClean="0">
                <a:latin typeface="Comic Sans MS" panose="030F0702030302020204" pitchFamily="66" charset="0"/>
              </a:rPr>
              <a:t>0</a:t>
            </a:r>
            <a:endParaRPr lang="en-GB" sz="4000" dirty="0">
              <a:latin typeface="Comic Sans MS" panose="030F0702030302020204" pitchFamily="66" charset="0"/>
            </a:endParaRPr>
          </a:p>
        </p:txBody>
      </p:sp>
      <p:sp>
        <p:nvSpPr>
          <p:cNvPr id="13" name="Down Arrow 12"/>
          <p:cNvSpPr/>
          <p:nvPr/>
        </p:nvSpPr>
        <p:spPr>
          <a:xfrm>
            <a:off x="1915566" y="1980423"/>
            <a:ext cx="484632" cy="978408"/>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10454266" y="3459249"/>
            <a:ext cx="484632" cy="978408"/>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5912878" y="5164223"/>
            <a:ext cx="484632" cy="978408"/>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6096828" y="2685950"/>
            <a:ext cx="77822" cy="723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55194" y="3976918"/>
            <a:ext cx="77822" cy="723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16283" y="5714336"/>
            <a:ext cx="77822" cy="723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4866" y="462338"/>
            <a:ext cx="406400" cy="406400"/>
          </a:xfrm>
          <a:prstGeom prst="rect">
            <a:avLst/>
          </a:prstGeom>
        </p:spPr>
      </p:pic>
    </p:spTree>
    <p:extLst>
      <p:ext uri="{BB962C8B-B14F-4D97-AF65-F5344CB8AC3E}">
        <p14:creationId xmlns:p14="http://schemas.microsoft.com/office/powerpoint/2010/main" val="377484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896" y="365125"/>
            <a:ext cx="9483903" cy="1325563"/>
          </a:xfrm>
        </p:spPr>
        <p:txBody>
          <a:bodyPr>
            <a:normAutofit/>
          </a:bodyPr>
          <a:lstStyle/>
          <a:p>
            <a:r>
              <a:rPr lang="en-GB" sz="5400" dirty="0" smtClean="0">
                <a:solidFill>
                  <a:schemeClr val="accent5">
                    <a:lumMod val="75000"/>
                  </a:schemeClr>
                </a:solidFill>
                <a:latin typeface="Comic Sans MS" panose="030F0702030302020204" pitchFamily="66" charset="0"/>
              </a:rPr>
              <a:t>Tuesday 09.02.21</a:t>
            </a:r>
            <a:endParaRPr lang="en-GB" sz="5400" dirty="0"/>
          </a:p>
        </p:txBody>
      </p:sp>
      <p:sp>
        <p:nvSpPr>
          <p:cNvPr id="3" name="Content Placeholder 2"/>
          <p:cNvSpPr>
            <a:spLocks noGrp="1"/>
          </p:cNvSpPr>
          <p:nvPr>
            <p:ph idx="1"/>
          </p:nvPr>
        </p:nvSpPr>
        <p:spPr/>
        <p:txBody>
          <a:bodyPr/>
          <a:lstStyle/>
          <a:p>
            <a:r>
              <a:rPr lang="en-GB" b="1" u="sng" dirty="0" smtClean="0">
                <a:solidFill>
                  <a:schemeClr val="accent5"/>
                </a:solidFill>
                <a:latin typeface="Comic Sans MS" panose="030F0702030302020204" pitchFamily="66" charset="0"/>
              </a:rPr>
              <a:t>There are 2 tasks today</a:t>
            </a: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1.  LI: I can use a number line to complete addition sums. </a:t>
            </a:r>
            <a:br>
              <a:rPr lang="en-GB" dirty="0" smtClean="0">
                <a:latin typeface="Comic Sans MS" panose="030F0702030302020204" pitchFamily="66" charset="0"/>
              </a:rPr>
            </a:br>
            <a:r>
              <a:rPr lang="en-GB" dirty="0" smtClean="0">
                <a:latin typeface="Comic Sans MS" panose="030F0702030302020204" pitchFamily="66" charset="0"/>
              </a:rPr>
              <a:t>2. </a:t>
            </a:r>
            <a:r>
              <a:rPr lang="en-GB" dirty="0" err="1" smtClean="0">
                <a:latin typeface="Comic Sans MS" panose="030F0702030302020204" pitchFamily="66" charset="0"/>
              </a:rPr>
              <a:t>Topmarks</a:t>
            </a:r>
            <a:r>
              <a:rPr lang="en-GB" dirty="0" smtClean="0">
                <a:latin typeface="Comic Sans MS" panose="030F0702030302020204" pitchFamily="66" charset="0"/>
              </a:rPr>
              <a:t> – Addition Game </a:t>
            </a:r>
            <a:br>
              <a:rPr lang="en-GB" dirty="0" smtClean="0">
                <a:latin typeface="Comic Sans MS" panose="030F0702030302020204" pitchFamily="66" charset="0"/>
              </a:rPr>
            </a:br>
            <a:r>
              <a:rPr lang="en-GB" dirty="0" smtClean="0">
                <a:latin typeface="Comic Sans MS" panose="030F0702030302020204" pitchFamily="66" charset="0"/>
              </a:rPr>
              <a:t> </a:t>
            </a:r>
            <a:endParaRPr lang="en-GB"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599" y="524164"/>
            <a:ext cx="406400" cy="406400"/>
          </a:xfrm>
          <a:prstGeom prst="rect">
            <a:avLst/>
          </a:prstGeom>
        </p:spPr>
      </p:pic>
    </p:spTree>
    <p:extLst>
      <p:ext uri="{BB962C8B-B14F-4D97-AF65-F5344CB8AC3E}">
        <p14:creationId xmlns:p14="http://schemas.microsoft.com/office/powerpoint/2010/main" val="327590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377825"/>
            <a:ext cx="4318000" cy="1325563"/>
          </a:xfrm>
        </p:spPr>
        <p:txBody>
          <a:bodyPr>
            <a:noAutofit/>
          </a:bodyPr>
          <a:lstStyle/>
          <a:p>
            <a:r>
              <a:rPr lang="en-GB" sz="6600" dirty="0" smtClean="0">
                <a:latin typeface="Comic Sans MS" panose="030F0702030302020204" pitchFamily="66" charset="0"/>
              </a:rPr>
              <a:t>3 + 4 = </a:t>
            </a:r>
            <a:endParaRPr lang="en-GB" sz="6600" dirty="0">
              <a:latin typeface="Comic Sans MS" panose="030F0702030302020204" pitchFamily="66" charset="0"/>
            </a:endParaRPr>
          </a:p>
        </p:txBody>
      </p:sp>
      <p:pic>
        <p:nvPicPr>
          <p:cNvPr id="1026" name="Picture 2" descr="Number Line, 1-10 | ClipArt ET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53" y="4229100"/>
            <a:ext cx="11539147" cy="8524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32200" y="469900"/>
            <a:ext cx="914400" cy="1016000"/>
          </a:xfrm>
          <a:prstGeom prst="rect">
            <a:avLst/>
          </a:prstGeom>
          <a:noFill/>
          <a:ln w="28575">
            <a:solidFill>
              <a:srgbClr val="E7A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476500" y="4394200"/>
            <a:ext cx="914400" cy="1016000"/>
          </a:xfrm>
          <a:prstGeom prst="rect">
            <a:avLst/>
          </a:prstGeom>
          <a:noFill/>
          <a:ln w="28575">
            <a:solidFill>
              <a:srgbClr val="E7A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flipV="1">
            <a:off x="5029200" y="1473200"/>
            <a:ext cx="1054100" cy="127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2857500" y="3568700"/>
            <a:ext cx="4894347" cy="1765300"/>
          </a:xfrm>
          <a:custGeom>
            <a:avLst/>
            <a:gdLst>
              <a:gd name="connsiteX0" fmla="*/ 101600 w 4894347"/>
              <a:gd name="connsiteY0" fmla="*/ 787400 h 1765300"/>
              <a:gd name="connsiteX1" fmla="*/ 50800 w 4894347"/>
              <a:gd name="connsiteY1" fmla="*/ 723900 h 1765300"/>
              <a:gd name="connsiteX2" fmla="*/ 25400 w 4894347"/>
              <a:gd name="connsiteY2" fmla="*/ 647700 h 1765300"/>
              <a:gd name="connsiteX3" fmla="*/ 0 w 4894347"/>
              <a:gd name="connsiteY3" fmla="*/ 609600 h 1765300"/>
              <a:gd name="connsiteX4" fmla="*/ 12700 w 4894347"/>
              <a:gd name="connsiteY4" fmla="*/ 406400 h 1765300"/>
              <a:gd name="connsiteX5" fmla="*/ 38100 w 4894347"/>
              <a:gd name="connsiteY5" fmla="*/ 355600 h 1765300"/>
              <a:gd name="connsiteX6" fmla="*/ 88900 w 4894347"/>
              <a:gd name="connsiteY6" fmla="*/ 279400 h 1765300"/>
              <a:gd name="connsiteX7" fmla="*/ 152400 w 4894347"/>
              <a:gd name="connsiteY7" fmla="*/ 203200 h 1765300"/>
              <a:gd name="connsiteX8" fmla="*/ 203200 w 4894347"/>
              <a:gd name="connsiteY8" fmla="*/ 165100 h 1765300"/>
              <a:gd name="connsiteX9" fmla="*/ 266700 w 4894347"/>
              <a:gd name="connsiteY9" fmla="*/ 88900 h 1765300"/>
              <a:gd name="connsiteX10" fmla="*/ 330200 w 4894347"/>
              <a:gd name="connsiteY10" fmla="*/ 63500 h 1765300"/>
              <a:gd name="connsiteX11" fmla="*/ 419100 w 4894347"/>
              <a:gd name="connsiteY11" fmla="*/ 12700 h 1765300"/>
              <a:gd name="connsiteX12" fmla="*/ 457200 w 4894347"/>
              <a:gd name="connsiteY12" fmla="*/ 0 h 1765300"/>
              <a:gd name="connsiteX13" fmla="*/ 825500 w 4894347"/>
              <a:gd name="connsiteY13" fmla="*/ 25400 h 1765300"/>
              <a:gd name="connsiteX14" fmla="*/ 863600 w 4894347"/>
              <a:gd name="connsiteY14" fmla="*/ 38100 h 1765300"/>
              <a:gd name="connsiteX15" fmla="*/ 901700 w 4894347"/>
              <a:gd name="connsiteY15" fmla="*/ 63500 h 1765300"/>
              <a:gd name="connsiteX16" fmla="*/ 914400 w 4894347"/>
              <a:gd name="connsiteY16" fmla="*/ 101600 h 1765300"/>
              <a:gd name="connsiteX17" fmla="*/ 977900 w 4894347"/>
              <a:gd name="connsiteY17" fmla="*/ 177800 h 1765300"/>
              <a:gd name="connsiteX18" fmla="*/ 1003300 w 4894347"/>
              <a:gd name="connsiteY18" fmla="*/ 215900 h 1765300"/>
              <a:gd name="connsiteX19" fmla="*/ 1028700 w 4894347"/>
              <a:gd name="connsiteY19" fmla="*/ 304800 h 1765300"/>
              <a:gd name="connsiteX20" fmla="*/ 1066800 w 4894347"/>
              <a:gd name="connsiteY20" fmla="*/ 431800 h 1765300"/>
              <a:gd name="connsiteX21" fmla="*/ 1092200 w 4894347"/>
              <a:gd name="connsiteY21" fmla="*/ 508000 h 1765300"/>
              <a:gd name="connsiteX22" fmla="*/ 1104900 w 4894347"/>
              <a:gd name="connsiteY22" fmla="*/ 546100 h 1765300"/>
              <a:gd name="connsiteX23" fmla="*/ 1130300 w 4894347"/>
              <a:gd name="connsiteY23" fmla="*/ 584200 h 1765300"/>
              <a:gd name="connsiteX24" fmla="*/ 1143000 w 4894347"/>
              <a:gd name="connsiteY24" fmla="*/ 660400 h 1765300"/>
              <a:gd name="connsiteX25" fmla="*/ 1168400 w 4894347"/>
              <a:gd name="connsiteY25" fmla="*/ 749300 h 1765300"/>
              <a:gd name="connsiteX26" fmla="*/ 1181100 w 4894347"/>
              <a:gd name="connsiteY26" fmla="*/ 406400 h 1765300"/>
              <a:gd name="connsiteX27" fmla="*/ 1206500 w 4894347"/>
              <a:gd name="connsiteY27" fmla="*/ 368300 h 1765300"/>
              <a:gd name="connsiteX28" fmla="*/ 1231900 w 4894347"/>
              <a:gd name="connsiteY28" fmla="*/ 304800 h 1765300"/>
              <a:gd name="connsiteX29" fmla="*/ 1295400 w 4894347"/>
              <a:gd name="connsiteY29" fmla="*/ 215900 h 1765300"/>
              <a:gd name="connsiteX30" fmla="*/ 1384300 w 4894347"/>
              <a:gd name="connsiteY30" fmla="*/ 152400 h 1765300"/>
              <a:gd name="connsiteX31" fmla="*/ 1447800 w 4894347"/>
              <a:gd name="connsiteY31" fmla="*/ 76200 h 1765300"/>
              <a:gd name="connsiteX32" fmla="*/ 1574800 w 4894347"/>
              <a:gd name="connsiteY32" fmla="*/ 25400 h 1765300"/>
              <a:gd name="connsiteX33" fmla="*/ 1638300 w 4894347"/>
              <a:gd name="connsiteY33" fmla="*/ 0 h 1765300"/>
              <a:gd name="connsiteX34" fmla="*/ 1854200 w 4894347"/>
              <a:gd name="connsiteY34" fmla="*/ 12700 h 1765300"/>
              <a:gd name="connsiteX35" fmla="*/ 1905000 w 4894347"/>
              <a:gd name="connsiteY35" fmla="*/ 38100 h 1765300"/>
              <a:gd name="connsiteX36" fmla="*/ 1981200 w 4894347"/>
              <a:gd name="connsiteY36" fmla="*/ 63500 h 1765300"/>
              <a:gd name="connsiteX37" fmla="*/ 2095500 w 4894347"/>
              <a:gd name="connsiteY37" fmla="*/ 177800 h 1765300"/>
              <a:gd name="connsiteX38" fmla="*/ 2159000 w 4894347"/>
              <a:gd name="connsiteY38" fmla="*/ 254000 h 1765300"/>
              <a:gd name="connsiteX39" fmla="*/ 2197100 w 4894347"/>
              <a:gd name="connsiteY39" fmla="*/ 381000 h 1765300"/>
              <a:gd name="connsiteX40" fmla="*/ 2235200 w 4894347"/>
              <a:gd name="connsiteY40" fmla="*/ 495300 h 1765300"/>
              <a:gd name="connsiteX41" fmla="*/ 2247900 w 4894347"/>
              <a:gd name="connsiteY41" fmla="*/ 533400 h 1765300"/>
              <a:gd name="connsiteX42" fmla="*/ 2260600 w 4894347"/>
              <a:gd name="connsiteY42" fmla="*/ 609600 h 1765300"/>
              <a:gd name="connsiteX43" fmla="*/ 2273300 w 4894347"/>
              <a:gd name="connsiteY43" fmla="*/ 698500 h 1765300"/>
              <a:gd name="connsiteX44" fmla="*/ 2286000 w 4894347"/>
              <a:gd name="connsiteY44" fmla="*/ 736600 h 1765300"/>
              <a:gd name="connsiteX45" fmla="*/ 2286000 w 4894347"/>
              <a:gd name="connsiteY45" fmla="*/ 317500 h 1765300"/>
              <a:gd name="connsiteX46" fmla="*/ 2298700 w 4894347"/>
              <a:gd name="connsiteY46" fmla="*/ 279400 h 1765300"/>
              <a:gd name="connsiteX47" fmla="*/ 2387600 w 4894347"/>
              <a:gd name="connsiteY47" fmla="*/ 203200 h 1765300"/>
              <a:gd name="connsiteX48" fmla="*/ 2501900 w 4894347"/>
              <a:gd name="connsiteY48" fmla="*/ 114300 h 1765300"/>
              <a:gd name="connsiteX49" fmla="*/ 2514600 w 4894347"/>
              <a:gd name="connsiteY49" fmla="*/ 76200 h 1765300"/>
              <a:gd name="connsiteX50" fmla="*/ 2552700 w 4894347"/>
              <a:gd name="connsiteY50" fmla="*/ 63500 h 1765300"/>
              <a:gd name="connsiteX51" fmla="*/ 2654300 w 4894347"/>
              <a:gd name="connsiteY51" fmla="*/ 25400 h 1765300"/>
              <a:gd name="connsiteX52" fmla="*/ 2895600 w 4894347"/>
              <a:gd name="connsiteY52" fmla="*/ 38100 h 1765300"/>
              <a:gd name="connsiteX53" fmla="*/ 2946400 w 4894347"/>
              <a:gd name="connsiteY53" fmla="*/ 50800 h 1765300"/>
              <a:gd name="connsiteX54" fmla="*/ 2971800 w 4894347"/>
              <a:gd name="connsiteY54" fmla="*/ 101600 h 1765300"/>
              <a:gd name="connsiteX55" fmla="*/ 3048000 w 4894347"/>
              <a:gd name="connsiteY55" fmla="*/ 165100 h 1765300"/>
              <a:gd name="connsiteX56" fmla="*/ 3111500 w 4894347"/>
              <a:gd name="connsiteY56" fmla="*/ 254000 h 1765300"/>
              <a:gd name="connsiteX57" fmla="*/ 3149600 w 4894347"/>
              <a:gd name="connsiteY57" fmla="*/ 292100 h 1765300"/>
              <a:gd name="connsiteX58" fmla="*/ 3213100 w 4894347"/>
              <a:gd name="connsiteY58" fmla="*/ 355600 h 1765300"/>
              <a:gd name="connsiteX59" fmla="*/ 3302000 w 4894347"/>
              <a:gd name="connsiteY59" fmla="*/ 457200 h 1765300"/>
              <a:gd name="connsiteX60" fmla="*/ 3327400 w 4894347"/>
              <a:gd name="connsiteY60" fmla="*/ 495300 h 1765300"/>
              <a:gd name="connsiteX61" fmla="*/ 3365500 w 4894347"/>
              <a:gd name="connsiteY61" fmla="*/ 546100 h 1765300"/>
              <a:gd name="connsiteX62" fmla="*/ 3416300 w 4894347"/>
              <a:gd name="connsiteY62" fmla="*/ 609600 h 1765300"/>
              <a:gd name="connsiteX63" fmla="*/ 3403600 w 4894347"/>
              <a:gd name="connsiteY63" fmla="*/ 762000 h 1765300"/>
              <a:gd name="connsiteX64" fmla="*/ 3390900 w 4894347"/>
              <a:gd name="connsiteY64" fmla="*/ 723900 h 1765300"/>
              <a:gd name="connsiteX65" fmla="*/ 3403600 w 4894347"/>
              <a:gd name="connsiteY65" fmla="*/ 495300 h 1765300"/>
              <a:gd name="connsiteX66" fmla="*/ 3454400 w 4894347"/>
              <a:gd name="connsiteY66" fmla="*/ 381000 h 1765300"/>
              <a:gd name="connsiteX67" fmla="*/ 3467100 w 4894347"/>
              <a:gd name="connsiteY67" fmla="*/ 342900 h 1765300"/>
              <a:gd name="connsiteX68" fmla="*/ 3517900 w 4894347"/>
              <a:gd name="connsiteY68" fmla="*/ 266700 h 1765300"/>
              <a:gd name="connsiteX69" fmla="*/ 3530600 w 4894347"/>
              <a:gd name="connsiteY69" fmla="*/ 228600 h 1765300"/>
              <a:gd name="connsiteX70" fmla="*/ 3568700 w 4894347"/>
              <a:gd name="connsiteY70" fmla="*/ 215900 h 1765300"/>
              <a:gd name="connsiteX71" fmla="*/ 3657600 w 4894347"/>
              <a:gd name="connsiteY71" fmla="*/ 152400 h 1765300"/>
              <a:gd name="connsiteX72" fmla="*/ 3695700 w 4894347"/>
              <a:gd name="connsiteY72" fmla="*/ 139700 h 1765300"/>
              <a:gd name="connsiteX73" fmla="*/ 3708400 w 4894347"/>
              <a:gd name="connsiteY73" fmla="*/ 101600 h 1765300"/>
              <a:gd name="connsiteX74" fmla="*/ 3759200 w 4894347"/>
              <a:gd name="connsiteY74" fmla="*/ 76200 h 1765300"/>
              <a:gd name="connsiteX75" fmla="*/ 3810000 w 4894347"/>
              <a:gd name="connsiteY75" fmla="*/ 63500 h 1765300"/>
              <a:gd name="connsiteX76" fmla="*/ 3848100 w 4894347"/>
              <a:gd name="connsiteY76" fmla="*/ 50800 h 1765300"/>
              <a:gd name="connsiteX77" fmla="*/ 4127500 w 4894347"/>
              <a:gd name="connsiteY77" fmla="*/ 63500 h 1765300"/>
              <a:gd name="connsiteX78" fmla="*/ 4165600 w 4894347"/>
              <a:gd name="connsiteY78" fmla="*/ 76200 h 1765300"/>
              <a:gd name="connsiteX79" fmla="*/ 4203700 w 4894347"/>
              <a:gd name="connsiteY79" fmla="*/ 177800 h 1765300"/>
              <a:gd name="connsiteX80" fmla="*/ 4229100 w 4894347"/>
              <a:gd name="connsiteY80" fmla="*/ 241300 h 1765300"/>
              <a:gd name="connsiteX81" fmla="*/ 4267200 w 4894347"/>
              <a:gd name="connsiteY81" fmla="*/ 571500 h 1765300"/>
              <a:gd name="connsiteX82" fmla="*/ 4292600 w 4894347"/>
              <a:gd name="connsiteY82" fmla="*/ 723900 h 1765300"/>
              <a:gd name="connsiteX83" fmla="*/ 4318000 w 4894347"/>
              <a:gd name="connsiteY83" fmla="*/ 762000 h 1765300"/>
              <a:gd name="connsiteX84" fmla="*/ 4292600 w 4894347"/>
              <a:gd name="connsiteY84" fmla="*/ 838200 h 1765300"/>
              <a:gd name="connsiteX85" fmla="*/ 4279900 w 4894347"/>
              <a:gd name="connsiteY85" fmla="*/ 876300 h 1765300"/>
              <a:gd name="connsiteX86" fmla="*/ 4241800 w 4894347"/>
              <a:gd name="connsiteY86" fmla="*/ 901700 h 1765300"/>
              <a:gd name="connsiteX87" fmla="*/ 4229100 w 4894347"/>
              <a:gd name="connsiteY87" fmla="*/ 939800 h 1765300"/>
              <a:gd name="connsiteX88" fmla="*/ 4203700 w 4894347"/>
              <a:gd name="connsiteY88" fmla="*/ 977900 h 1765300"/>
              <a:gd name="connsiteX89" fmla="*/ 4191000 w 4894347"/>
              <a:gd name="connsiteY89" fmla="*/ 1041400 h 1765300"/>
              <a:gd name="connsiteX90" fmla="*/ 4165600 w 4894347"/>
              <a:gd name="connsiteY90" fmla="*/ 1130300 h 1765300"/>
              <a:gd name="connsiteX91" fmla="*/ 4140200 w 4894347"/>
              <a:gd name="connsiteY91" fmla="*/ 1168400 h 1765300"/>
              <a:gd name="connsiteX92" fmla="*/ 4165600 w 4894347"/>
              <a:gd name="connsiteY92" fmla="*/ 1498600 h 1765300"/>
              <a:gd name="connsiteX93" fmla="*/ 4203700 w 4894347"/>
              <a:gd name="connsiteY93" fmla="*/ 1536700 h 1765300"/>
              <a:gd name="connsiteX94" fmla="*/ 4267200 w 4894347"/>
              <a:gd name="connsiteY94" fmla="*/ 1612900 h 1765300"/>
              <a:gd name="connsiteX95" fmla="*/ 4305300 w 4894347"/>
              <a:gd name="connsiteY95" fmla="*/ 1625600 h 1765300"/>
              <a:gd name="connsiteX96" fmla="*/ 4381500 w 4894347"/>
              <a:gd name="connsiteY96" fmla="*/ 1714500 h 1765300"/>
              <a:gd name="connsiteX97" fmla="*/ 4457700 w 4894347"/>
              <a:gd name="connsiteY97" fmla="*/ 1739900 h 1765300"/>
              <a:gd name="connsiteX98" fmla="*/ 4495800 w 4894347"/>
              <a:gd name="connsiteY98" fmla="*/ 1752600 h 1765300"/>
              <a:gd name="connsiteX99" fmla="*/ 4533900 w 4894347"/>
              <a:gd name="connsiteY99" fmla="*/ 1765300 h 1765300"/>
              <a:gd name="connsiteX100" fmla="*/ 4800600 w 4894347"/>
              <a:gd name="connsiteY100" fmla="*/ 1752600 h 1765300"/>
              <a:gd name="connsiteX101" fmla="*/ 4838700 w 4894347"/>
              <a:gd name="connsiteY101" fmla="*/ 1739900 h 1765300"/>
              <a:gd name="connsiteX102" fmla="*/ 4876800 w 4894347"/>
              <a:gd name="connsiteY102" fmla="*/ 1663700 h 1765300"/>
              <a:gd name="connsiteX103" fmla="*/ 4876800 w 4894347"/>
              <a:gd name="connsiteY103" fmla="*/ 1397000 h 1765300"/>
              <a:gd name="connsiteX104" fmla="*/ 4851400 w 4894347"/>
              <a:gd name="connsiteY104" fmla="*/ 1320800 h 1765300"/>
              <a:gd name="connsiteX105" fmla="*/ 4800600 w 4894347"/>
              <a:gd name="connsiteY105" fmla="*/ 1244600 h 1765300"/>
              <a:gd name="connsiteX106" fmla="*/ 4775200 w 4894347"/>
              <a:gd name="connsiteY106" fmla="*/ 1206500 h 1765300"/>
              <a:gd name="connsiteX107" fmla="*/ 4762500 w 4894347"/>
              <a:gd name="connsiteY107" fmla="*/ 1168400 h 1765300"/>
              <a:gd name="connsiteX108" fmla="*/ 4686300 w 4894347"/>
              <a:gd name="connsiteY108" fmla="*/ 1104900 h 1765300"/>
              <a:gd name="connsiteX109" fmla="*/ 4660900 w 4894347"/>
              <a:gd name="connsiteY109" fmla="*/ 1066800 h 1765300"/>
              <a:gd name="connsiteX110" fmla="*/ 4572000 w 4894347"/>
              <a:gd name="connsiteY110" fmla="*/ 1028700 h 1765300"/>
              <a:gd name="connsiteX111" fmla="*/ 4533900 w 4894347"/>
              <a:gd name="connsiteY111" fmla="*/ 1003300 h 1765300"/>
              <a:gd name="connsiteX112" fmla="*/ 4495800 w 4894347"/>
              <a:gd name="connsiteY112" fmla="*/ 990600 h 1765300"/>
              <a:gd name="connsiteX113" fmla="*/ 4419600 w 4894347"/>
              <a:gd name="connsiteY113" fmla="*/ 939800 h 1765300"/>
              <a:gd name="connsiteX114" fmla="*/ 4381500 w 4894347"/>
              <a:gd name="connsiteY114" fmla="*/ 914400 h 1765300"/>
              <a:gd name="connsiteX115" fmla="*/ 4330700 w 4894347"/>
              <a:gd name="connsiteY115" fmla="*/ 838200 h 1765300"/>
              <a:gd name="connsiteX116" fmla="*/ 4305300 w 4894347"/>
              <a:gd name="connsiteY116" fmla="*/ 787400 h 176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894347" h="1765300">
                <a:moveTo>
                  <a:pt x="101600" y="787400"/>
                </a:moveTo>
                <a:cubicBezTo>
                  <a:pt x="84667" y="766233"/>
                  <a:pt x="63780" y="747697"/>
                  <a:pt x="50800" y="723900"/>
                </a:cubicBezTo>
                <a:cubicBezTo>
                  <a:pt x="37979" y="700395"/>
                  <a:pt x="40252" y="669977"/>
                  <a:pt x="25400" y="647700"/>
                </a:cubicBezTo>
                <a:lnTo>
                  <a:pt x="0" y="609600"/>
                </a:lnTo>
                <a:cubicBezTo>
                  <a:pt x="4233" y="541867"/>
                  <a:pt x="2633" y="473515"/>
                  <a:pt x="12700" y="406400"/>
                </a:cubicBezTo>
                <a:cubicBezTo>
                  <a:pt x="15508" y="387677"/>
                  <a:pt x="30642" y="373001"/>
                  <a:pt x="38100" y="355600"/>
                </a:cubicBezTo>
                <a:cubicBezTo>
                  <a:pt x="73548" y="272889"/>
                  <a:pt x="18435" y="363958"/>
                  <a:pt x="88900" y="279400"/>
                </a:cubicBezTo>
                <a:cubicBezTo>
                  <a:pt x="137892" y="220609"/>
                  <a:pt x="87469" y="258855"/>
                  <a:pt x="152400" y="203200"/>
                </a:cubicBezTo>
                <a:cubicBezTo>
                  <a:pt x="168471" y="189425"/>
                  <a:pt x="188233" y="180067"/>
                  <a:pt x="203200" y="165100"/>
                </a:cubicBezTo>
                <a:cubicBezTo>
                  <a:pt x="244162" y="124138"/>
                  <a:pt x="211218" y="123576"/>
                  <a:pt x="266700" y="88900"/>
                </a:cubicBezTo>
                <a:cubicBezTo>
                  <a:pt x="286032" y="76818"/>
                  <a:pt x="309368" y="72759"/>
                  <a:pt x="330200" y="63500"/>
                </a:cubicBezTo>
                <a:cubicBezTo>
                  <a:pt x="530587" y="-25561"/>
                  <a:pt x="255653" y="94423"/>
                  <a:pt x="419100" y="12700"/>
                </a:cubicBezTo>
                <a:cubicBezTo>
                  <a:pt x="431074" y="6713"/>
                  <a:pt x="444500" y="4233"/>
                  <a:pt x="457200" y="0"/>
                </a:cubicBezTo>
                <a:cubicBezTo>
                  <a:pt x="579967" y="8467"/>
                  <a:pt x="702979" y="13914"/>
                  <a:pt x="825500" y="25400"/>
                </a:cubicBezTo>
                <a:cubicBezTo>
                  <a:pt x="838829" y="26650"/>
                  <a:pt x="851626" y="32113"/>
                  <a:pt x="863600" y="38100"/>
                </a:cubicBezTo>
                <a:cubicBezTo>
                  <a:pt x="877252" y="44926"/>
                  <a:pt x="889000" y="55033"/>
                  <a:pt x="901700" y="63500"/>
                </a:cubicBezTo>
                <a:cubicBezTo>
                  <a:pt x="905933" y="76200"/>
                  <a:pt x="908413" y="89626"/>
                  <a:pt x="914400" y="101600"/>
                </a:cubicBezTo>
                <a:cubicBezTo>
                  <a:pt x="938049" y="148898"/>
                  <a:pt x="942791" y="135669"/>
                  <a:pt x="977900" y="177800"/>
                </a:cubicBezTo>
                <a:cubicBezTo>
                  <a:pt x="987671" y="189526"/>
                  <a:pt x="994833" y="203200"/>
                  <a:pt x="1003300" y="215900"/>
                </a:cubicBezTo>
                <a:cubicBezTo>
                  <a:pt x="1043002" y="374709"/>
                  <a:pt x="992261" y="177263"/>
                  <a:pt x="1028700" y="304800"/>
                </a:cubicBezTo>
                <a:cubicBezTo>
                  <a:pt x="1067087" y="439155"/>
                  <a:pt x="1006439" y="250716"/>
                  <a:pt x="1066800" y="431800"/>
                </a:cubicBezTo>
                <a:lnTo>
                  <a:pt x="1092200" y="508000"/>
                </a:lnTo>
                <a:cubicBezTo>
                  <a:pt x="1096433" y="520700"/>
                  <a:pt x="1097474" y="534961"/>
                  <a:pt x="1104900" y="546100"/>
                </a:cubicBezTo>
                <a:lnTo>
                  <a:pt x="1130300" y="584200"/>
                </a:lnTo>
                <a:cubicBezTo>
                  <a:pt x="1134533" y="609600"/>
                  <a:pt x="1137950" y="635150"/>
                  <a:pt x="1143000" y="660400"/>
                </a:cubicBezTo>
                <a:cubicBezTo>
                  <a:pt x="1150973" y="700267"/>
                  <a:pt x="1156296" y="712987"/>
                  <a:pt x="1168400" y="749300"/>
                </a:cubicBezTo>
                <a:cubicBezTo>
                  <a:pt x="1172633" y="635000"/>
                  <a:pt x="1169719" y="520211"/>
                  <a:pt x="1181100" y="406400"/>
                </a:cubicBezTo>
                <a:cubicBezTo>
                  <a:pt x="1182619" y="391212"/>
                  <a:pt x="1199674" y="381952"/>
                  <a:pt x="1206500" y="368300"/>
                </a:cubicBezTo>
                <a:cubicBezTo>
                  <a:pt x="1216695" y="347910"/>
                  <a:pt x="1221705" y="325190"/>
                  <a:pt x="1231900" y="304800"/>
                </a:cubicBezTo>
                <a:cubicBezTo>
                  <a:pt x="1239111" y="290378"/>
                  <a:pt x="1289647" y="221653"/>
                  <a:pt x="1295400" y="215900"/>
                </a:cubicBezTo>
                <a:cubicBezTo>
                  <a:pt x="1311153" y="200147"/>
                  <a:pt x="1362667" y="166822"/>
                  <a:pt x="1384300" y="152400"/>
                </a:cubicBezTo>
                <a:cubicBezTo>
                  <a:pt x="1404553" y="122020"/>
                  <a:pt x="1416686" y="98424"/>
                  <a:pt x="1447800" y="76200"/>
                </a:cubicBezTo>
                <a:cubicBezTo>
                  <a:pt x="1485707" y="49124"/>
                  <a:pt x="1532740" y="42224"/>
                  <a:pt x="1574800" y="25400"/>
                </a:cubicBezTo>
                <a:lnTo>
                  <a:pt x="1638300" y="0"/>
                </a:lnTo>
                <a:cubicBezTo>
                  <a:pt x="1710267" y="4233"/>
                  <a:pt x="1782833" y="2505"/>
                  <a:pt x="1854200" y="12700"/>
                </a:cubicBezTo>
                <a:cubicBezTo>
                  <a:pt x="1872942" y="15377"/>
                  <a:pt x="1887422" y="31069"/>
                  <a:pt x="1905000" y="38100"/>
                </a:cubicBezTo>
                <a:cubicBezTo>
                  <a:pt x="1929859" y="48044"/>
                  <a:pt x="1981200" y="63500"/>
                  <a:pt x="1981200" y="63500"/>
                </a:cubicBezTo>
                <a:lnTo>
                  <a:pt x="2095500" y="177800"/>
                </a:lnTo>
                <a:cubicBezTo>
                  <a:pt x="2119426" y="201726"/>
                  <a:pt x="2144855" y="222174"/>
                  <a:pt x="2159000" y="254000"/>
                </a:cubicBezTo>
                <a:cubicBezTo>
                  <a:pt x="2186632" y="316171"/>
                  <a:pt x="2180050" y="324166"/>
                  <a:pt x="2197100" y="381000"/>
                </a:cubicBezTo>
                <a:lnTo>
                  <a:pt x="2235200" y="495300"/>
                </a:lnTo>
                <a:cubicBezTo>
                  <a:pt x="2239433" y="508000"/>
                  <a:pt x="2245699" y="520195"/>
                  <a:pt x="2247900" y="533400"/>
                </a:cubicBezTo>
                <a:cubicBezTo>
                  <a:pt x="2252133" y="558800"/>
                  <a:pt x="2256684" y="584149"/>
                  <a:pt x="2260600" y="609600"/>
                </a:cubicBezTo>
                <a:cubicBezTo>
                  <a:pt x="2265152" y="639186"/>
                  <a:pt x="2267429" y="669147"/>
                  <a:pt x="2273300" y="698500"/>
                </a:cubicBezTo>
                <a:cubicBezTo>
                  <a:pt x="2275925" y="711627"/>
                  <a:pt x="2281767" y="723900"/>
                  <a:pt x="2286000" y="736600"/>
                </a:cubicBezTo>
                <a:cubicBezTo>
                  <a:pt x="2264585" y="543869"/>
                  <a:pt x="2265033" y="600559"/>
                  <a:pt x="2286000" y="317500"/>
                </a:cubicBezTo>
                <a:cubicBezTo>
                  <a:pt x="2286989" y="304150"/>
                  <a:pt x="2291274" y="290539"/>
                  <a:pt x="2298700" y="279400"/>
                </a:cubicBezTo>
                <a:cubicBezTo>
                  <a:pt x="2321369" y="245397"/>
                  <a:pt x="2358256" y="229609"/>
                  <a:pt x="2387600" y="203200"/>
                </a:cubicBezTo>
                <a:cubicBezTo>
                  <a:pt x="2488384" y="112495"/>
                  <a:pt x="2424088" y="140237"/>
                  <a:pt x="2501900" y="114300"/>
                </a:cubicBezTo>
                <a:cubicBezTo>
                  <a:pt x="2506133" y="101600"/>
                  <a:pt x="2505134" y="85666"/>
                  <a:pt x="2514600" y="76200"/>
                </a:cubicBezTo>
                <a:cubicBezTo>
                  <a:pt x="2524066" y="66734"/>
                  <a:pt x="2540165" y="68200"/>
                  <a:pt x="2552700" y="63500"/>
                </a:cubicBezTo>
                <a:cubicBezTo>
                  <a:pt x="2674187" y="17942"/>
                  <a:pt x="2567820" y="54227"/>
                  <a:pt x="2654300" y="25400"/>
                </a:cubicBezTo>
                <a:cubicBezTo>
                  <a:pt x="2734733" y="29633"/>
                  <a:pt x="2815358" y="31122"/>
                  <a:pt x="2895600" y="38100"/>
                </a:cubicBezTo>
                <a:cubicBezTo>
                  <a:pt x="2912989" y="39612"/>
                  <a:pt x="2932991" y="39626"/>
                  <a:pt x="2946400" y="50800"/>
                </a:cubicBezTo>
                <a:cubicBezTo>
                  <a:pt x="2960944" y="62920"/>
                  <a:pt x="2960796" y="86194"/>
                  <a:pt x="2971800" y="101600"/>
                </a:cubicBezTo>
                <a:cubicBezTo>
                  <a:pt x="3023814" y="174420"/>
                  <a:pt x="2992304" y="109404"/>
                  <a:pt x="3048000" y="165100"/>
                </a:cubicBezTo>
                <a:cubicBezTo>
                  <a:pt x="3093753" y="210853"/>
                  <a:pt x="3075444" y="210733"/>
                  <a:pt x="3111500" y="254000"/>
                </a:cubicBezTo>
                <a:cubicBezTo>
                  <a:pt x="3122998" y="267798"/>
                  <a:pt x="3138102" y="278302"/>
                  <a:pt x="3149600" y="292100"/>
                </a:cubicBezTo>
                <a:cubicBezTo>
                  <a:pt x="3202517" y="355600"/>
                  <a:pt x="3143250" y="309033"/>
                  <a:pt x="3213100" y="355600"/>
                </a:cubicBezTo>
                <a:cubicBezTo>
                  <a:pt x="3272367" y="444500"/>
                  <a:pt x="3238500" y="414867"/>
                  <a:pt x="3302000" y="457200"/>
                </a:cubicBezTo>
                <a:cubicBezTo>
                  <a:pt x="3310467" y="469900"/>
                  <a:pt x="3318528" y="482880"/>
                  <a:pt x="3327400" y="495300"/>
                </a:cubicBezTo>
                <a:cubicBezTo>
                  <a:pt x="3339703" y="512524"/>
                  <a:pt x="3354998" y="527722"/>
                  <a:pt x="3365500" y="546100"/>
                </a:cubicBezTo>
                <a:cubicBezTo>
                  <a:pt x="3403250" y="612162"/>
                  <a:pt x="3344003" y="561402"/>
                  <a:pt x="3416300" y="609600"/>
                </a:cubicBezTo>
                <a:cubicBezTo>
                  <a:pt x="3412067" y="660400"/>
                  <a:pt x="3414658" y="712238"/>
                  <a:pt x="3403600" y="762000"/>
                </a:cubicBezTo>
                <a:cubicBezTo>
                  <a:pt x="3400696" y="775068"/>
                  <a:pt x="3390900" y="737287"/>
                  <a:pt x="3390900" y="723900"/>
                </a:cubicBezTo>
                <a:cubicBezTo>
                  <a:pt x="3390900" y="647582"/>
                  <a:pt x="3394134" y="571028"/>
                  <a:pt x="3403600" y="495300"/>
                </a:cubicBezTo>
                <a:cubicBezTo>
                  <a:pt x="3414522" y="407927"/>
                  <a:pt x="3425154" y="439492"/>
                  <a:pt x="3454400" y="381000"/>
                </a:cubicBezTo>
                <a:cubicBezTo>
                  <a:pt x="3460387" y="369026"/>
                  <a:pt x="3460599" y="354602"/>
                  <a:pt x="3467100" y="342900"/>
                </a:cubicBezTo>
                <a:cubicBezTo>
                  <a:pt x="3481925" y="316215"/>
                  <a:pt x="3508247" y="295660"/>
                  <a:pt x="3517900" y="266700"/>
                </a:cubicBezTo>
                <a:cubicBezTo>
                  <a:pt x="3522133" y="254000"/>
                  <a:pt x="3521134" y="238066"/>
                  <a:pt x="3530600" y="228600"/>
                </a:cubicBezTo>
                <a:cubicBezTo>
                  <a:pt x="3540066" y="219134"/>
                  <a:pt x="3556000" y="220133"/>
                  <a:pt x="3568700" y="215900"/>
                </a:cubicBezTo>
                <a:cubicBezTo>
                  <a:pt x="3580205" y="207271"/>
                  <a:pt x="3639029" y="161685"/>
                  <a:pt x="3657600" y="152400"/>
                </a:cubicBezTo>
                <a:cubicBezTo>
                  <a:pt x="3669574" y="146413"/>
                  <a:pt x="3683000" y="143933"/>
                  <a:pt x="3695700" y="139700"/>
                </a:cubicBezTo>
                <a:cubicBezTo>
                  <a:pt x="3699933" y="127000"/>
                  <a:pt x="3698934" y="111066"/>
                  <a:pt x="3708400" y="101600"/>
                </a:cubicBezTo>
                <a:cubicBezTo>
                  <a:pt x="3721787" y="88213"/>
                  <a:pt x="3741473" y="82847"/>
                  <a:pt x="3759200" y="76200"/>
                </a:cubicBezTo>
                <a:cubicBezTo>
                  <a:pt x="3775543" y="70071"/>
                  <a:pt x="3793217" y="68295"/>
                  <a:pt x="3810000" y="63500"/>
                </a:cubicBezTo>
                <a:cubicBezTo>
                  <a:pt x="3822872" y="59822"/>
                  <a:pt x="3835400" y="55033"/>
                  <a:pt x="3848100" y="50800"/>
                </a:cubicBezTo>
                <a:cubicBezTo>
                  <a:pt x="3941233" y="55033"/>
                  <a:pt x="4034567" y="56065"/>
                  <a:pt x="4127500" y="63500"/>
                </a:cubicBezTo>
                <a:cubicBezTo>
                  <a:pt x="4140844" y="64568"/>
                  <a:pt x="4156134" y="66734"/>
                  <a:pt x="4165600" y="76200"/>
                </a:cubicBezTo>
                <a:cubicBezTo>
                  <a:pt x="4191581" y="102181"/>
                  <a:pt x="4193070" y="145909"/>
                  <a:pt x="4203700" y="177800"/>
                </a:cubicBezTo>
                <a:cubicBezTo>
                  <a:pt x="4210909" y="199427"/>
                  <a:pt x="4220633" y="220133"/>
                  <a:pt x="4229100" y="241300"/>
                </a:cubicBezTo>
                <a:cubicBezTo>
                  <a:pt x="4256709" y="738256"/>
                  <a:pt x="4217357" y="289054"/>
                  <a:pt x="4267200" y="571500"/>
                </a:cubicBezTo>
                <a:cubicBezTo>
                  <a:pt x="4274882" y="615032"/>
                  <a:pt x="4270046" y="678792"/>
                  <a:pt x="4292600" y="723900"/>
                </a:cubicBezTo>
                <a:cubicBezTo>
                  <a:pt x="4299426" y="737552"/>
                  <a:pt x="4309533" y="749300"/>
                  <a:pt x="4318000" y="762000"/>
                </a:cubicBezTo>
                <a:lnTo>
                  <a:pt x="4292600" y="838200"/>
                </a:lnTo>
                <a:cubicBezTo>
                  <a:pt x="4288367" y="850900"/>
                  <a:pt x="4291039" y="868874"/>
                  <a:pt x="4279900" y="876300"/>
                </a:cubicBezTo>
                <a:lnTo>
                  <a:pt x="4241800" y="901700"/>
                </a:lnTo>
                <a:cubicBezTo>
                  <a:pt x="4237567" y="914400"/>
                  <a:pt x="4235087" y="927826"/>
                  <a:pt x="4229100" y="939800"/>
                </a:cubicBezTo>
                <a:cubicBezTo>
                  <a:pt x="4222274" y="953452"/>
                  <a:pt x="4209059" y="963608"/>
                  <a:pt x="4203700" y="977900"/>
                </a:cubicBezTo>
                <a:cubicBezTo>
                  <a:pt x="4196121" y="998111"/>
                  <a:pt x="4195683" y="1020328"/>
                  <a:pt x="4191000" y="1041400"/>
                </a:cubicBezTo>
                <a:cubicBezTo>
                  <a:pt x="4187745" y="1056049"/>
                  <a:pt x="4174086" y="1113329"/>
                  <a:pt x="4165600" y="1130300"/>
                </a:cubicBezTo>
                <a:cubicBezTo>
                  <a:pt x="4158774" y="1143952"/>
                  <a:pt x="4148667" y="1155700"/>
                  <a:pt x="4140200" y="1168400"/>
                </a:cubicBezTo>
                <a:cubicBezTo>
                  <a:pt x="4107616" y="1298736"/>
                  <a:pt x="4109454" y="1264657"/>
                  <a:pt x="4165600" y="1498600"/>
                </a:cubicBezTo>
                <a:cubicBezTo>
                  <a:pt x="4169791" y="1516065"/>
                  <a:pt x="4192202" y="1522902"/>
                  <a:pt x="4203700" y="1536700"/>
                </a:cubicBezTo>
                <a:cubicBezTo>
                  <a:pt x="4232985" y="1571842"/>
                  <a:pt x="4225459" y="1585073"/>
                  <a:pt x="4267200" y="1612900"/>
                </a:cubicBezTo>
                <a:cubicBezTo>
                  <a:pt x="4278339" y="1620326"/>
                  <a:pt x="4292600" y="1621367"/>
                  <a:pt x="4305300" y="1625600"/>
                </a:cubicBezTo>
                <a:cubicBezTo>
                  <a:pt x="4318439" y="1643119"/>
                  <a:pt x="4358757" y="1701865"/>
                  <a:pt x="4381500" y="1714500"/>
                </a:cubicBezTo>
                <a:cubicBezTo>
                  <a:pt x="4404905" y="1727503"/>
                  <a:pt x="4432300" y="1731433"/>
                  <a:pt x="4457700" y="1739900"/>
                </a:cubicBezTo>
                <a:lnTo>
                  <a:pt x="4495800" y="1752600"/>
                </a:lnTo>
                <a:lnTo>
                  <a:pt x="4533900" y="1765300"/>
                </a:lnTo>
                <a:cubicBezTo>
                  <a:pt x="4622800" y="1761067"/>
                  <a:pt x="4711907" y="1759991"/>
                  <a:pt x="4800600" y="1752600"/>
                </a:cubicBezTo>
                <a:cubicBezTo>
                  <a:pt x="4813941" y="1751488"/>
                  <a:pt x="4829988" y="1750064"/>
                  <a:pt x="4838700" y="1739900"/>
                </a:cubicBezTo>
                <a:cubicBezTo>
                  <a:pt x="4857181" y="1718339"/>
                  <a:pt x="4864100" y="1689100"/>
                  <a:pt x="4876800" y="1663700"/>
                </a:cubicBezTo>
                <a:cubicBezTo>
                  <a:pt x="4899670" y="1549350"/>
                  <a:pt x="4900717" y="1572391"/>
                  <a:pt x="4876800" y="1397000"/>
                </a:cubicBezTo>
                <a:cubicBezTo>
                  <a:pt x="4873182" y="1370472"/>
                  <a:pt x="4866252" y="1343077"/>
                  <a:pt x="4851400" y="1320800"/>
                </a:cubicBezTo>
                <a:lnTo>
                  <a:pt x="4800600" y="1244600"/>
                </a:lnTo>
                <a:cubicBezTo>
                  <a:pt x="4792133" y="1231900"/>
                  <a:pt x="4780027" y="1220980"/>
                  <a:pt x="4775200" y="1206500"/>
                </a:cubicBezTo>
                <a:cubicBezTo>
                  <a:pt x="4770967" y="1193800"/>
                  <a:pt x="4769926" y="1179539"/>
                  <a:pt x="4762500" y="1168400"/>
                </a:cubicBezTo>
                <a:cubicBezTo>
                  <a:pt x="4742943" y="1139064"/>
                  <a:pt x="4714413" y="1123642"/>
                  <a:pt x="4686300" y="1104900"/>
                </a:cubicBezTo>
                <a:cubicBezTo>
                  <a:pt x="4677833" y="1092200"/>
                  <a:pt x="4672626" y="1076571"/>
                  <a:pt x="4660900" y="1066800"/>
                </a:cubicBezTo>
                <a:cubicBezTo>
                  <a:pt x="4621259" y="1033766"/>
                  <a:pt x="4611703" y="1048552"/>
                  <a:pt x="4572000" y="1028700"/>
                </a:cubicBezTo>
                <a:cubicBezTo>
                  <a:pt x="4558348" y="1021874"/>
                  <a:pt x="4547552" y="1010126"/>
                  <a:pt x="4533900" y="1003300"/>
                </a:cubicBezTo>
                <a:cubicBezTo>
                  <a:pt x="4521926" y="997313"/>
                  <a:pt x="4507502" y="997101"/>
                  <a:pt x="4495800" y="990600"/>
                </a:cubicBezTo>
                <a:cubicBezTo>
                  <a:pt x="4469115" y="975775"/>
                  <a:pt x="4445000" y="956733"/>
                  <a:pt x="4419600" y="939800"/>
                </a:cubicBezTo>
                <a:lnTo>
                  <a:pt x="4381500" y="914400"/>
                </a:lnTo>
                <a:cubicBezTo>
                  <a:pt x="4364567" y="889000"/>
                  <a:pt x="4340353" y="867160"/>
                  <a:pt x="4330700" y="838200"/>
                </a:cubicBezTo>
                <a:cubicBezTo>
                  <a:pt x="4316107" y="794420"/>
                  <a:pt x="4327466" y="809566"/>
                  <a:pt x="4305300" y="78740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6667500" y="359381"/>
            <a:ext cx="1081903" cy="1418619"/>
          </a:xfrm>
          <a:custGeom>
            <a:avLst/>
            <a:gdLst>
              <a:gd name="connsiteX0" fmla="*/ 0 w 1081903"/>
              <a:gd name="connsiteY0" fmla="*/ 72419 h 1418619"/>
              <a:gd name="connsiteX1" fmla="*/ 63500 w 1081903"/>
              <a:gd name="connsiteY1" fmla="*/ 34319 h 1418619"/>
              <a:gd name="connsiteX2" fmla="*/ 127000 w 1081903"/>
              <a:gd name="connsiteY2" fmla="*/ 21619 h 1418619"/>
              <a:gd name="connsiteX3" fmla="*/ 165100 w 1081903"/>
              <a:gd name="connsiteY3" fmla="*/ 8919 h 1418619"/>
              <a:gd name="connsiteX4" fmla="*/ 1066800 w 1081903"/>
              <a:gd name="connsiteY4" fmla="*/ 21619 h 1418619"/>
              <a:gd name="connsiteX5" fmla="*/ 1054100 w 1081903"/>
              <a:gd name="connsiteY5" fmla="*/ 135919 h 1418619"/>
              <a:gd name="connsiteX6" fmla="*/ 1028700 w 1081903"/>
              <a:gd name="connsiteY6" fmla="*/ 224819 h 1418619"/>
              <a:gd name="connsiteX7" fmla="*/ 990600 w 1081903"/>
              <a:gd name="connsiteY7" fmla="*/ 262919 h 1418619"/>
              <a:gd name="connsiteX8" fmla="*/ 952500 w 1081903"/>
              <a:gd name="connsiteY8" fmla="*/ 351819 h 1418619"/>
              <a:gd name="connsiteX9" fmla="*/ 939800 w 1081903"/>
              <a:gd name="connsiteY9" fmla="*/ 389919 h 1418619"/>
              <a:gd name="connsiteX10" fmla="*/ 876300 w 1081903"/>
              <a:gd name="connsiteY10" fmla="*/ 466119 h 1418619"/>
              <a:gd name="connsiteX11" fmla="*/ 863600 w 1081903"/>
              <a:gd name="connsiteY11" fmla="*/ 516919 h 1418619"/>
              <a:gd name="connsiteX12" fmla="*/ 838200 w 1081903"/>
              <a:gd name="connsiteY12" fmla="*/ 593119 h 1418619"/>
              <a:gd name="connsiteX13" fmla="*/ 800100 w 1081903"/>
              <a:gd name="connsiteY13" fmla="*/ 720119 h 1418619"/>
              <a:gd name="connsiteX14" fmla="*/ 774700 w 1081903"/>
              <a:gd name="connsiteY14" fmla="*/ 770919 h 1418619"/>
              <a:gd name="connsiteX15" fmla="*/ 736600 w 1081903"/>
              <a:gd name="connsiteY15" fmla="*/ 936019 h 1418619"/>
              <a:gd name="connsiteX16" fmla="*/ 723900 w 1081903"/>
              <a:gd name="connsiteY16" fmla="*/ 974119 h 1418619"/>
              <a:gd name="connsiteX17" fmla="*/ 673100 w 1081903"/>
              <a:gd name="connsiteY17" fmla="*/ 1063019 h 1418619"/>
              <a:gd name="connsiteX18" fmla="*/ 660400 w 1081903"/>
              <a:gd name="connsiteY18" fmla="*/ 1113819 h 1418619"/>
              <a:gd name="connsiteX19" fmla="*/ 647700 w 1081903"/>
              <a:gd name="connsiteY19" fmla="*/ 1151919 h 1418619"/>
              <a:gd name="connsiteX20" fmla="*/ 635000 w 1081903"/>
              <a:gd name="connsiteY20" fmla="*/ 1202719 h 1418619"/>
              <a:gd name="connsiteX21" fmla="*/ 609600 w 1081903"/>
              <a:gd name="connsiteY21" fmla="*/ 1278919 h 1418619"/>
              <a:gd name="connsiteX22" fmla="*/ 584200 w 1081903"/>
              <a:gd name="connsiteY22" fmla="*/ 1393219 h 1418619"/>
              <a:gd name="connsiteX23" fmla="*/ 558800 w 1081903"/>
              <a:gd name="connsiteY23" fmla="*/ 1418619 h 141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81903" h="1418619">
                <a:moveTo>
                  <a:pt x="0" y="72419"/>
                </a:moveTo>
                <a:cubicBezTo>
                  <a:pt x="21167" y="59719"/>
                  <a:pt x="40581" y="43487"/>
                  <a:pt x="63500" y="34319"/>
                </a:cubicBezTo>
                <a:cubicBezTo>
                  <a:pt x="83542" y="26302"/>
                  <a:pt x="106059" y="26854"/>
                  <a:pt x="127000" y="21619"/>
                </a:cubicBezTo>
                <a:cubicBezTo>
                  <a:pt x="139987" y="18372"/>
                  <a:pt x="152400" y="13152"/>
                  <a:pt x="165100" y="8919"/>
                </a:cubicBezTo>
                <a:cubicBezTo>
                  <a:pt x="465667" y="13152"/>
                  <a:pt x="769225" y="-20892"/>
                  <a:pt x="1066800" y="21619"/>
                </a:cubicBezTo>
                <a:cubicBezTo>
                  <a:pt x="1104749" y="27040"/>
                  <a:pt x="1059929" y="98030"/>
                  <a:pt x="1054100" y="135919"/>
                </a:cubicBezTo>
                <a:cubicBezTo>
                  <a:pt x="1053253" y="141423"/>
                  <a:pt x="1035338" y="214861"/>
                  <a:pt x="1028700" y="224819"/>
                </a:cubicBezTo>
                <a:cubicBezTo>
                  <a:pt x="1018737" y="239763"/>
                  <a:pt x="1003300" y="250219"/>
                  <a:pt x="990600" y="262919"/>
                </a:cubicBezTo>
                <a:cubicBezTo>
                  <a:pt x="964169" y="368645"/>
                  <a:pt x="996353" y="264114"/>
                  <a:pt x="952500" y="351819"/>
                </a:cubicBezTo>
                <a:cubicBezTo>
                  <a:pt x="946513" y="363793"/>
                  <a:pt x="945787" y="377945"/>
                  <a:pt x="939800" y="389919"/>
                </a:cubicBezTo>
                <a:cubicBezTo>
                  <a:pt x="922119" y="425282"/>
                  <a:pt x="904387" y="438032"/>
                  <a:pt x="876300" y="466119"/>
                </a:cubicBezTo>
                <a:cubicBezTo>
                  <a:pt x="872067" y="483052"/>
                  <a:pt x="868616" y="500201"/>
                  <a:pt x="863600" y="516919"/>
                </a:cubicBezTo>
                <a:cubicBezTo>
                  <a:pt x="855907" y="542564"/>
                  <a:pt x="844694" y="567144"/>
                  <a:pt x="838200" y="593119"/>
                </a:cubicBezTo>
                <a:cubicBezTo>
                  <a:pt x="829085" y="629579"/>
                  <a:pt x="815560" y="689199"/>
                  <a:pt x="800100" y="720119"/>
                </a:cubicBezTo>
                <a:lnTo>
                  <a:pt x="774700" y="770919"/>
                </a:lnTo>
                <a:cubicBezTo>
                  <a:pt x="758214" y="886324"/>
                  <a:pt x="771466" y="831421"/>
                  <a:pt x="736600" y="936019"/>
                </a:cubicBezTo>
                <a:cubicBezTo>
                  <a:pt x="732367" y="948719"/>
                  <a:pt x="731326" y="962980"/>
                  <a:pt x="723900" y="974119"/>
                </a:cubicBezTo>
                <a:cubicBezTo>
                  <a:pt x="702845" y="1005702"/>
                  <a:pt x="686911" y="1026189"/>
                  <a:pt x="673100" y="1063019"/>
                </a:cubicBezTo>
                <a:cubicBezTo>
                  <a:pt x="666971" y="1079362"/>
                  <a:pt x="665195" y="1097036"/>
                  <a:pt x="660400" y="1113819"/>
                </a:cubicBezTo>
                <a:cubicBezTo>
                  <a:pt x="656722" y="1126691"/>
                  <a:pt x="651378" y="1139047"/>
                  <a:pt x="647700" y="1151919"/>
                </a:cubicBezTo>
                <a:cubicBezTo>
                  <a:pt x="642905" y="1168702"/>
                  <a:pt x="640016" y="1186001"/>
                  <a:pt x="635000" y="1202719"/>
                </a:cubicBezTo>
                <a:cubicBezTo>
                  <a:pt x="627307" y="1228364"/>
                  <a:pt x="614002" y="1252509"/>
                  <a:pt x="609600" y="1278919"/>
                </a:cubicBezTo>
                <a:cubicBezTo>
                  <a:pt x="607035" y="1294307"/>
                  <a:pt x="598630" y="1369169"/>
                  <a:pt x="584200" y="1393219"/>
                </a:cubicBezTo>
                <a:cubicBezTo>
                  <a:pt x="578040" y="1403486"/>
                  <a:pt x="567267" y="1410152"/>
                  <a:pt x="558800" y="1418619"/>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3103" y="774700"/>
            <a:ext cx="406400" cy="406400"/>
          </a:xfrm>
          <a:prstGeom prst="rect">
            <a:avLst/>
          </a:prstGeom>
        </p:spPr>
      </p:pic>
    </p:spTree>
    <p:extLst>
      <p:ext uri="{BB962C8B-B14F-4D97-AF65-F5344CB8AC3E}">
        <p14:creationId xmlns:p14="http://schemas.microsoft.com/office/powerpoint/2010/main" val="41562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8900" y="254000"/>
            <a:ext cx="5067300" cy="5905499"/>
          </a:xfrm>
        </p:spPr>
        <p:txBody>
          <a:bodyPr>
            <a:normAutofit/>
          </a:bodyPr>
          <a:lstStyle/>
          <a:p>
            <a:pPr marL="0" indent="0">
              <a:buNone/>
            </a:pPr>
            <a:r>
              <a:rPr lang="en-GB" sz="3200" dirty="0" smtClean="0">
                <a:solidFill>
                  <a:srgbClr val="E7A6F4"/>
                </a:solidFill>
                <a:latin typeface="Comic Sans MS" panose="030F0702030302020204" pitchFamily="66" charset="0"/>
              </a:rPr>
              <a:t>Look at the sums and use the number line to complete the sums.</a:t>
            </a:r>
            <a:br>
              <a:rPr lang="en-GB" sz="3200" dirty="0" smtClean="0">
                <a:solidFill>
                  <a:srgbClr val="E7A6F4"/>
                </a:solidFill>
                <a:latin typeface="Comic Sans MS" panose="030F0702030302020204" pitchFamily="66" charset="0"/>
              </a:rPr>
            </a:br>
            <a:endParaRPr lang="en-GB" sz="3200" dirty="0" smtClean="0">
              <a:solidFill>
                <a:srgbClr val="E7A6F4"/>
              </a:solidFill>
              <a:latin typeface="Comic Sans MS" panose="030F0702030302020204" pitchFamily="66" charset="0"/>
            </a:endParaRPr>
          </a:p>
          <a:p>
            <a:pPr marL="0" indent="0">
              <a:buNone/>
            </a:pPr>
            <a:r>
              <a:rPr lang="en-GB" sz="3200" dirty="0" smtClean="0">
                <a:solidFill>
                  <a:schemeClr val="accent1"/>
                </a:solidFill>
                <a:latin typeface="Comic Sans MS" panose="030F0702030302020204" pitchFamily="66" charset="0"/>
              </a:rPr>
              <a:t>Remember the first number tells us where to start, the second number tells us how many jumps to do. </a:t>
            </a:r>
            <a:r>
              <a:rPr lang="en-GB" sz="3200" dirty="0" smtClean="0">
                <a:latin typeface="Comic Sans MS" panose="030F0702030302020204" pitchFamily="66" charset="0"/>
              </a:rPr>
              <a:t/>
            </a:r>
            <a:br>
              <a:rPr lang="en-GB" sz="3200" dirty="0" smtClean="0">
                <a:latin typeface="Comic Sans MS" panose="030F0702030302020204" pitchFamily="66" charset="0"/>
              </a:rPr>
            </a:br>
            <a:r>
              <a:rPr lang="en-GB" sz="3200" dirty="0" smtClean="0">
                <a:latin typeface="Comic Sans MS" panose="030F0702030302020204" pitchFamily="66" charset="0"/>
              </a:rPr>
              <a:t/>
            </a:r>
            <a:br>
              <a:rPr lang="en-GB" sz="3200" dirty="0" smtClean="0">
                <a:latin typeface="Comic Sans MS" panose="030F0702030302020204" pitchFamily="66" charset="0"/>
              </a:rPr>
            </a:br>
            <a:r>
              <a:rPr lang="en-GB" sz="3200" dirty="0" smtClean="0">
                <a:solidFill>
                  <a:schemeClr val="accent2"/>
                </a:solidFill>
                <a:latin typeface="Comic Sans MS" panose="030F0702030302020204" pitchFamily="66" charset="0"/>
              </a:rPr>
              <a:t>The number we land on is our answer. </a:t>
            </a:r>
            <a:endParaRPr lang="en-GB" sz="3200" dirty="0">
              <a:solidFill>
                <a:schemeClr val="accent2"/>
              </a:solidFill>
              <a:latin typeface="Comic Sans MS" panose="030F0702030302020204" pitchFamily="66" charset="0"/>
            </a:endParaRPr>
          </a:p>
        </p:txBody>
      </p:sp>
      <p:pic>
        <p:nvPicPr>
          <p:cNvPr id="4" name="Picture 3"/>
          <p:cNvPicPr>
            <a:picLocks noChangeAspect="1"/>
          </p:cNvPicPr>
          <p:nvPr/>
        </p:nvPicPr>
        <p:blipFill rotWithShape="1">
          <a:blip r:embed="rId4"/>
          <a:srcRect l="63541" t="15433" r="7084" b="7407"/>
          <a:stretch/>
        </p:blipFill>
        <p:spPr>
          <a:xfrm>
            <a:off x="7550506" y="0"/>
            <a:ext cx="4641494" cy="68580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0327" y="416098"/>
            <a:ext cx="406400" cy="406400"/>
          </a:xfrm>
          <a:prstGeom prst="rect">
            <a:avLst/>
          </a:prstGeom>
        </p:spPr>
      </p:pic>
    </p:spTree>
    <p:extLst>
      <p:ext uri="{BB962C8B-B14F-4D97-AF65-F5344CB8AC3E}">
        <p14:creationId xmlns:p14="http://schemas.microsoft.com/office/powerpoint/2010/main" val="211549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593</Words>
  <Application>Microsoft Office PowerPoint</Application>
  <PresentationFormat>Widescreen</PresentationFormat>
  <Paragraphs>78</Paragraphs>
  <Slides>21</Slides>
  <Notes>0</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Bodoni MT Black</vt:lpstr>
      <vt:lpstr>Calibri</vt:lpstr>
      <vt:lpstr>Calibri Light</vt:lpstr>
      <vt:lpstr>Comic Sans MS</vt:lpstr>
      <vt:lpstr>Office Theme</vt:lpstr>
      <vt:lpstr>Primary 1 Numeracy </vt:lpstr>
      <vt:lpstr>Monday 08.02.21</vt:lpstr>
      <vt:lpstr>Monday 08.02.21</vt:lpstr>
      <vt:lpstr>Monday 08.02.21: Your turn </vt:lpstr>
      <vt:lpstr>Monday 08.02.21</vt:lpstr>
      <vt:lpstr>Monday 08.02.21</vt:lpstr>
      <vt:lpstr>Tuesday 09.02.21</vt:lpstr>
      <vt:lpstr>3 + 4 = </vt:lpstr>
      <vt:lpstr>PowerPoint Presentation</vt:lpstr>
      <vt:lpstr>Task 2 : Online Game </vt:lpstr>
      <vt:lpstr>Wednesday 10.02.21</vt:lpstr>
      <vt:lpstr>Task 1 </vt:lpstr>
      <vt:lpstr>Adding 0 to any number</vt:lpstr>
      <vt:lpstr>Adding 0 to any number</vt:lpstr>
      <vt:lpstr>Thursday 11.02.21</vt:lpstr>
      <vt:lpstr>Thursday 11.02.21</vt:lpstr>
      <vt:lpstr>Money Online Game </vt:lpstr>
      <vt:lpstr>More Money Investigating. </vt:lpstr>
      <vt:lpstr>Your Turn</vt:lpstr>
      <vt:lpstr>PowerPoint Presentation</vt:lpstr>
      <vt:lpstr>Friday 12.02.21</vt:lpstr>
    </vt:vector>
  </TitlesOfParts>
  <Company>NAC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1 Numeracy</dc:title>
  <dc:creator>Hannah McCabe</dc:creator>
  <cp:lastModifiedBy>Karen Taylor</cp:lastModifiedBy>
  <cp:revision>30</cp:revision>
  <dcterms:created xsi:type="dcterms:W3CDTF">2021-02-02T13:49:54Z</dcterms:created>
  <dcterms:modified xsi:type="dcterms:W3CDTF">2021-02-05T13:02:13Z</dcterms:modified>
</cp:coreProperties>
</file>