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58" r:id="rId3"/>
    <p:sldId id="280" r:id="rId4"/>
    <p:sldId id="302" r:id="rId5"/>
    <p:sldId id="268" r:id="rId6"/>
    <p:sldId id="301" r:id="rId7"/>
    <p:sldId id="273" r:id="rId8"/>
    <p:sldId id="274" r:id="rId9"/>
    <p:sldId id="275" r:id="rId10"/>
    <p:sldId id="279" r:id="rId11"/>
    <p:sldId id="278" r:id="rId12"/>
    <p:sldId id="303" r:id="rId13"/>
    <p:sldId id="297" r:id="rId14"/>
    <p:sldId id="267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31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6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5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99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0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4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82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50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5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AFE87-DA42-4D4F-994B-AD7F7DAE12E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55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video" Target="https://www.youtube.com/embed/c9I-8iKE3Gk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9.m4a"/><Relationship Id="rId4" Type="http://schemas.microsoft.com/office/2007/relationships/media" Target="../media/media19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https://www.youtube.com/embed/CIvXIolsZxM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4.m4a"/><Relationship Id="rId4" Type="http://schemas.microsoft.com/office/2007/relationships/media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video" Target="https://www.youtube.com/embed/RUSCz41aDug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video" Target="https://www.youtube.com/embed/oZu4PeNYBzM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video" Target="https://www.youtube.com/embed/0_TiU-5dHpo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video" Target="https://www.youtube.com/embed/du3incCU6Xc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7200" dirty="0" smtClean="0">
                <a:latin typeface="Twinkl Precursive" panose="02000000000000000000" pitchFamily="2" charset="0"/>
              </a:rPr>
              <a:t>Phase 3 Phonics</a:t>
            </a:r>
            <a:endParaRPr lang="en-GB" sz="7200" dirty="0">
              <a:latin typeface="Twinkl Precursive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800" dirty="0" smtClean="0">
                <a:latin typeface="Twinkl Precursive" panose="02000000000000000000" pitchFamily="2" charset="0"/>
              </a:rPr>
              <a:t>New sounds</a:t>
            </a:r>
            <a:endParaRPr lang="en-GB" sz="4800" dirty="0">
              <a:latin typeface="Twinkl Precursiv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74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4300" y="7149172"/>
            <a:ext cx="406400" cy="406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latin typeface="Twinkl Precursive" panose="02000000000000000000" pitchFamily="2" charset="0"/>
              </a:rPr>
              <a:t>Importance of </a:t>
            </a:r>
            <a:r>
              <a:rPr lang="en-GB" dirty="0" err="1" smtClean="0">
                <a:latin typeface="Twinkl Precursive" panose="02000000000000000000" pitchFamily="2" charset="0"/>
              </a:rPr>
              <a:t>ee</a:t>
            </a:r>
            <a:endParaRPr lang="en-GB" dirty="0">
              <a:latin typeface="Twinkl Precursive" panose="02000000000000000000" pitchFamily="2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6600" dirty="0" smtClean="0">
                <a:latin typeface="Twinkl Precursive" panose="02000000000000000000" pitchFamily="2" charset="0"/>
              </a:rPr>
              <a:t>feet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6600" dirty="0" smtClean="0">
                <a:latin typeface="Twinkl Precursive" panose="02000000000000000000" pitchFamily="2" charset="0"/>
              </a:rPr>
              <a:t>meet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6600" dirty="0" smtClean="0">
                <a:latin typeface="Twinkl Precursive" panose="02000000000000000000" pitchFamily="2" charset="0"/>
              </a:rPr>
              <a:t>jeep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6600" dirty="0" smtClean="0">
                <a:latin typeface="Twinkl Precursive" panose="02000000000000000000" pitchFamily="2" charset="0"/>
              </a:rPr>
              <a:t>week</a:t>
            </a:r>
          </a:p>
          <a:p>
            <a:endParaRPr lang="en-GB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6600" dirty="0" err="1" smtClean="0">
                <a:latin typeface="Twinkl Precursive" panose="02000000000000000000" pitchFamily="2" charset="0"/>
              </a:rPr>
              <a:t>fet</a:t>
            </a:r>
            <a:endParaRPr lang="en-GB" sz="6600" dirty="0" smtClean="0">
              <a:latin typeface="Twinkl Precursive" panose="020000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6600" dirty="0" smtClean="0">
                <a:latin typeface="Twinkl Precursive" panose="02000000000000000000" pitchFamily="2" charset="0"/>
              </a:rPr>
              <a:t>met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6600" dirty="0" err="1" smtClean="0">
                <a:latin typeface="Twinkl Precursive" panose="02000000000000000000" pitchFamily="2" charset="0"/>
              </a:rPr>
              <a:t>jep</a:t>
            </a:r>
            <a:endParaRPr lang="en-GB" sz="6600" dirty="0" smtClean="0">
              <a:latin typeface="Twinkl Precursive" panose="020000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6600" dirty="0" err="1" smtClean="0">
                <a:latin typeface="Twinkl Precursive" panose="02000000000000000000" pitchFamily="2" charset="0"/>
              </a:rPr>
              <a:t>wek</a:t>
            </a:r>
            <a:endParaRPr lang="en-GB" sz="6600" dirty="0">
              <a:latin typeface="Twinkl Precursive" panose="02000000000000000000" pitchFamily="2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566160" y="2294313"/>
            <a:ext cx="2335876" cy="282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>
            <a:off x="3683924" y="3286298"/>
            <a:ext cx="2335876" cy="282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/>
          <p:cNvSpPr/>
          <p:nvPr/>
        </p:nvSpPr>
        <p:spPr>
          <a:xfrm>
            <a:off x="3683924" y="4278283"/>
            <a:ext cx="2335876" cy="282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3909753" y="5305681"/>
            <a:ext cx="2335876" cy="282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0124" y="4576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7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9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7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7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57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9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9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4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encrypted-tbn0.gstatic.com/images?q=tbn:ANd9GcS_dfmxhtuoKhLV-vMto-JuoG3JTzynYogEEK9PPf7rWpaYy89SYLbQQNMfW2-Wf_lcipWhpz0&amp;usqp=CAc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t="5509" r="19280" b="-1047"/>
          <a:stretch/>
        </p:blipFill>
        <p:spPr bwMode="auto">
          <a:xfrm>
            <a:off x="1952090" y="-21474"/>
            <a:ext cx="8147407" cy="694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9668" y="2891566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 smtClean="0">
                <a:latin typeface="Twinkl Precursive" panose="02000000000000000000" pitchFamily="2" charset="0"/>
              </a:rPr>
              <a:t>ee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2989" y="2891565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 smtClean="0">
                <a:latin typeface="Twinkl Precursive" panose="02000000000000000000" pitchFamily="2" charset="0"/>
              </a:rPr>
              <a:t>ee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1243" y="2891567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 smtClean="0">
                <a:latin typeface="Twinkl Precursive" panose="02000000000000000000" pitchFamily="2" charset="0"/>
              </a:rPr>
              <a:t>ee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1174" y="2891568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 smtClean="0">
                <a:latin typeface="Twinkl Precursive" panose="02000000000000000000" pitchFamily="2" charset="0"/>
              </a:rPr>
              <a:t>ee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5388" y="1706054"/>
            <a:ext cx="2603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sheep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5388" y="-55375"/>
            <a:ext cx="6934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 smtClean="0">
                <a:latin typeface="Twinkl Precursive" panose="02000000000000000000" pitchFamily="2" charset="0"/>
              </a:rPr>
              <a:t>Mon</a:t>
            </a:r>
            <a:r>
              <a:rPr lang="en-GB" sz="3200" b="1" u="sng" dirty="0" smtClean="0">
                <a:latin typeface="Twinkl Precursive" panose="02000000000000000000" pitchFamily="2" charset="0"/>
              </a:rPr>
              <a:t>day </a:t>
            </a:r>
            <a:r>
              <a:rPr lang="en-GB" sz="3200" b="1" u="sng" dirty="0">
                <a:latin typeface="Twinkl Precursive" panose="02000000000000000000" pitchFamily="2" charset="0"/>
              </a:rPr>
              <a:t>9</a:t>
            </a:r>
            <a:r>
              <a:rPr lang="en-GB" sz="3200" b="1" u="sng" baseline="30000" dirty="0" smtClean="0">
                <a:latin typeface="Twinkl Precursive" panose="02000000000000000000" pitchFamily="2" charset="0"/>
              </a:rPr>
              <a:t>th</a:t>
            </a:r>
            <a:r>
              <a:rPr lang="en-GB" sz="3200" b="1" u="sng" dirty="0" smtClean="0">
                <a:latin typeface="Twinkl Precursive" panose="02000000000000000000" pitchFamily="2" charset="0"/>
              </a:rPr>
              <a:t> February 2020</a:t>
            </a:r>
            <a:endParaRPr lang="en-GB" sz="3200" b="1" u="sng" dirty="0">
              <a:latin typeface="Twinkl Precursive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82895" y="3995260"/>
            <a:ext cx="2603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sheep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3624" y="3995259"/>
            <a:ext cx="2603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sheep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2041" y="5148688"/>
            <a:ext cx="3328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sweet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7433" y="5098956"/>
            <a:ext cx="3328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sweet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22989" y="6122937"/>
            <a:ext cx="614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A queen bee.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pic>
        <p:nvPicPr>
          <p:cNvPr id="3074" name="Picture 2" descr="Sheep Clipart photos, royalty-free images, graphics, vectors &amp; videos |  Adobe 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99167" l="0" r="100000">
                        <a14:foregroundMark x1="20926" y1="25833" x2="27163" y2="47500"/>
                        <a14:foregroundMark x1="35211" y1="24167" x2="35412" y2="4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392" y="722384"/>
            <a:ext cx="3064128" cy="221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0356" y="4077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>
                <a:latin typeface="Twinkl Precursive" panose="02000000000000000000" pitchFamily="2" charset="0"/>
              </a:rPr>
              <a:t>Sentence</a:t>
            </a:r>
            <a:endParaRPr lang="en-GB" b="1" u="sng" dirty="0">
              <a:latin typeface="Twinkl Precursiv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GB" sz="6000" dirty="0" smtClean="0">
                <a:latin typeface="Twinkl Precursive" panose="02000000000000000000" pitchFamily="2" charset="0"/>
              </a:rPr>
              <a:t>I see wee sheep when I am in a deep sleep.</a:t>
            </a:r>
            <a:endParaRPr lang="en-GB" sz="6000" dirty="0">
              <a:latin typeface="Twinkl Precursive" panose="02000000000000000000" pitchFamily="2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205250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0600" y="35948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5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4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8914" name="Picture 2" descr="Middle East Phase 3 High Frequency Word Mat (teacher made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4" t="9893" r="21746" b="19841"/>
          <a:stretch/>
        </p:blipFill>
        <p:spPr bwMode="auto">
          <a:xfrm>
            <a:off x="0" y="0"/>
            <a:ext cx="12192000" cy="683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6952" y="1419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-547384"/>
            <a:ext cx="406400" cy="406400"/>
          </a:xfrm>
          <a:prstGeom prst="rect">
            <a:avLst/>
          </a:prstGeom>
        </p:spPr>
      </p:pic>
      <p:pic>
        <p:nvPicPr>
          <p:cNvPr id="7" name="c9I-8iKE3Gk"/>
          <p:cNvPicPr>
            <a:picLocks noGrp="1" noRot="1" noChangeAspect="1"/>
          </p:cNvPicPr>
          <p:nvPr>
            <p:ph idx="1"/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838200" y="365125"/>
            <a:ext cx="10515600" cy="591502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4014" y="36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6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56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82775"/>
          </a:xfrm>
        </p:spPr>
        <p:txBody>
          <a:bodyPr/>
          <a:lstStyle/>
          <a:p>
            <a:pPr algn="ctr"/>
            <a:r>
              <a:rPr lang="en-GB" dirty="0" smtClean="0">
                <a:latin typeface="Twinkl Precursive" panose="02000000000000000000" pitchFamily="2" charset="0"/>
              </a:rPr>
              <a:t>That’s all for today!</a:t>
            </a:r>
            <a:endParaRPr lang="en-GB" dirty="0">
              <a:latin typeface="Twinkl Precursiv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 smtClean="0">
                <a:latin typeface="Twinkl Precursive" panose="02000000000000000000" pitchFamily="2" charset="0"/>
              </a:rPr>
              <a:t>Well done everyone, k</a:t>
            </a:r>
            <a:r>
              <a:rPr lang="en-GB" sz="4000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ee</a:t>
            </a:r>
            <a:r>
              <a:rPr lang="en-GB" sz="4000" dirty="0" smtClean="0">
                <a:latin typeface="Twinkl Precursive" panose="02000000000000000000" pitchFamily="2" charset="0"/>
              </a:rPr>
              <a:t>p up your hard work!</a:t>
            </a:r>
          </a:p>
          <a:p>
            <a:pPr marL="0" indent="0" algn="ctr">
              <a:buNone/>
            </a:pPr>
            <a:r>
              <a:rPr lang="en-GB" sz="4000" dirty="0" smtClean="0">
                <a:latin typeface="Twinkl Precursive" panose="02000000000000000000" pitchFamily="2" charset="0"/>
              </a:rPr>
              <a:t>See if you can find words with </a:t>
            </a:r>
            <a:r>
              <a:rPr lang="en-GB" sz="4000" b="1" u="sng" dirty="0" err="1" smtClean="0">
                <a:latin typeface="Twinkl Precursive" panose="02000000000000000000" pitchFamily="2" charset="0"/>
              </a:rPr>
              <a:t>ee</a:t>
            </a:r>
            <a:r>
              <a:rPr lang="en-GB" sz="4000" dirty="0" smtClean="0">
                <a:latin typeface="Twinkl Precursive" panose="02000000000000000000" pitchFamily="2" charset="0"/>
              </a:rPr>
              <a:t> in books or around you!</a:t>
            </a:r>
          </a:p>
          <a:p>
            <a:pPr marL="0" indent="0" algn="ctr">
              <a:buNone/>
            </a:pPr>
            <a:endParaRPr lang="en-GB" sz="4000" dirty="0" smtClean="0">
              <a:latin typeface="Twinkl Precursive" panose="02000000000000000000" pitchFamily="2" charset="0"/>
            </a:endParaRPr>
          </a:p>
          <a:p>
            <a:pPr marL="0" indent="0" algn="ctr">
              <a:buNone/>
            </a:pPr>
            <a:r>
              <a:rPr lang="en-GB" sz="4000" dirty="0" smtClean="0">
                <a:latin typeface="Twinkl Precursive" panose="02000000000000000000" pitchFamily="2" charset="0"/>
              </a:rPr>
              <a:t>Great job!</a:t>
            </a:r>
            <a:endParaRPr lang="en-GB" sz="4000" dirty="0">
              <a:latin typeface="Twinkl Precursive" panose="02000000000000000000" pitchFamily="2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9076" y="9001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6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Twinkl Precursive" panose="02000000000000000000" pitchFamily="2" charset="0"/>
              </a:rPr>
              <a:t>Monday</a:t>
            </a:r>
            <a:r>
              <a:rPr lang="en-GB" b="1" dirty="0" smtClean="0">
                <a:latin typeface="Twinkl Precursive" panose="02000000000000000000" pitchFamily="2" charset="0"/>
              </a:rPr>
              <a:t> </a:t>
            </a:r>
            <a:r>
              <a:rPr lang="en-GB" b="1" dirty="0">
                <a:latin typeface="Twinkl Precursive" panose="02000000000000000000" pitchFamily="2" charset="0"/>
              </a:rPr>
              <a:t>8</a:t>
            </a:r>
            <a:r>
              <a:rPr lang="en-GB" b="1" baseline="30000" dirty="0" smtClean="0">
                <a:latin typeface="Twinkl Precursive" panose="02000000000000000000" pitchFamily="2" charset="0"/>
              </a:rPr>
              <a:t>th</a:t>
            </a:r>
            <a:r>
              <a:rPr lang="en-GB" b="1" dirty="0" smtClean="0">
                <a:latin typeface="Twinkl Precursive" panose="02000000000000000000" pitchFamily="2" charset="0"/>
              </a:rPr>
              <a:t> </a:t>
            </a:r>
            <a:r>
              <a:rPr lang="en-GB" b="1" dirty="0" smtClean="0">
                <a:latin typeface="Twinkl Precursive" panose="02000000000000000000" pitchFamily="2" charset="0"/>
              </a:rPr>
              <a:t>February 2020</a:t>
            </a:r>
            <a:br>
              <a:rPr lang="en-GB" b="1" dirty="0" smtClean="0">
                <a:latin typeface="Twinkl Precursive" panose="02000000000000000000" pitchFamily="2" charset="0"/>
              </a:rPr>
            </a:br>
            <a:r>
              <a:rPr lang="en-GB" sz="4000" b="1" dirty="0">
                <a:latin typeface="Twinkl Precursive" panose="02000000000000000000" pitchFamily="2" charset="0"/>
              </a:rPr>
              <a:t>L.I. To learn new sound patterns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>
                <a:latin typeface="Twinkl Precursive" panose="02000000000000000000" pitchFamily="2" charset="0"/>
              </a:rPr>
              <a:t>Can you remember the sound we were looking at yesterday?</a:t>
            </a:r>
          </a:p>
          <a:p>
            <a:pPr marL="0" indent="0" algn="ctr">
              <a:buNone/>
            </a:pPr>
            <a:r>
              <a:rPr lang="en-GB" sz="4800" dirty="0" smtClean="0">
                <a:latin typeface="Twinkl Precursive" panose="02000000000000000000" pitchFamily="2" charset="0"/>
              </a:rPr>
              <a:t>‘</a:t>
            </a:r>
            <a:r>
              <a:rPr lang="en-GB" sz="4800" dirty="0" err="1" smtClean="0">
                <a:latin typeface="Twinkl Precursive" panose="02000000000000000000" pitchFamily="2" charset="0"/>
              </a:rPr>
              <a:t>ai</a:t>
            </a:r>
            <a:r>
              <a:rPr lang="en-GB" sz="4800" dirty="0" smtClean="0">
                <a:latin typeface="Twinkl Precursive" panose="02000000000000000000" pitchFamily="2" charset="0"/>
              </a:rPr>
              <a:t>’</a:t>
            </a:r>
          </a:p>
          <a:p>
            <a:pPr marL="0" indent="0">
              <a:buNone/>
            </a:pPr>
            <a:endParaRPr lang="en-GB" dirty="0">
              <a:latin typeface="Twinkl Precursive" panose="02000000000000000000" pitchFamily="2" charset="0"/>
            </a:endParaRPr>
          </a:p>
          <a:p>
            <a:pPr marL="0" indent="0">
              <a:buNone/>
            </a:pPr>
            <a:r>
              <a:rPr lang="en-GB" dirty="0" smtClean="0">
                <a:latin typeface="Twinkl Precursive" panose="02000000000000000000" pitchFamily="2" charset="0"/>
              </a:rPr>
              <a:t>Can you remember any words that had the </a:t>
            </a:r>
            <a:r>
              <a:rPr lang="en-GB" dirty="0" err="1" smtClean="0">
                <a:latin typeface="Twinkl Precursive" panose="02000000000000000000" pitchFamily="2" charset="0"/>
              </a:rPr>
              <a:t>ai</a:t>
            </a:r>
            <a:r>
              <a:rPr lang="en-GB" dirty="0" smtClean="0">
                <a:latin typeface="Twinkl Precursive" panose="02000000000000000000" pitchFamily="2" charset="0"/>
              </a:rPr>
              <a:t> </a:t>
            </a:r>
            <a:r>
              <a:rPr lang="en-GB" dirty="0" smtClean="0">
                <a:latin typeface="Twinkl Precursive" panose="02000000000000000000" pitchFamily="2" charset="0"/>
              </a:rPr>
              <a:t>sound either at the start or at the end?</a:t>
            </a:r>
          </a:p>
          <a:p>
            <a:pPr marL="0" indent="0" algn="ctr">
              <a:buNone/>
            </a:pPr>
            <a:r>
              <a:rPr lang="en-GB" dirty="0" smtClean="0">
                <a:latin typeface="Twinkl Precursive" panose="02000000000000000000" pitchFamily="2" charset="0"/>
              </a:rPr>
              <a:t>Today we are  going to be learning about the </a:t>
            </a:r>
            <a:r>
              <a:rPr lang="en-GB" sz="7200" dirty="0" err="1" smtClean="0">
                <a:latin typeface="Twinkl Precursive" panose="02000000000000000000" pitchFamily="2" charset="0"/>
              </a:rPr>
              <a:t>ee</a:t>
            </a:r>
            <a:r>
              <a:rPr lang="en-GB" dirty="0" smtClean="0">
                <a:latin typeface="Twinkl Precursive" panose="02000000000000000000" pitchFamily="2" charset="0"/>
              </a:rPr>
              <a:t> sound.	</a:t>
            </a:r>
            <a:endParaRPr lang="en-GB" dirty="0">
              <a:latin typeface="Twinkl Precursive" panose="02000000000000000000" pitchFamily="2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8219" y="4588348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215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9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997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2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2948" y="6997700"/>
            <a:ext cx="406400" cy="406400"/>
          </a:xfrm>
          <a:prstGeom prst="rect">
            <a:avLst/>
          </a:prstGeom>
        </p:spPr>
      </p:pic>
      <p:pic>
        <p:nvPicPr>
          <p:cNvPr id="7" name="CIvXIolsZxM"/>
          <p:cNvPicPr>
            <a:picLocks noGrp="1" noRot="1" noChangeAspect="1"/>
          </p:cNvPicPr>
          <p:nvPr>
            <p:ph idx="1"/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659218" y="365125"/>
            <a:ext cx="10694582" cy="601570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2782" y="36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3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83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USCz41aDu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01749" y="365125"/>
            <a:ext cx="10994065" cy="618416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5814" y="2249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5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oZu4PeNYBz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06057" y="365125"/>
            <a:ext cx="11057860" cy="622004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2576" y="2830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0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0_TiU-5dHp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89097" y="365125"/>
            <a:ext cx="11238614" cy="632172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1311" y="507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1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du3incCU6X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93060" y="365125"/>
            <a:ext cx="10920228" cy="614262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5228" y="36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e Words (examples, videos, worksheets, solutions, activiti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189" y="-31751"/>
            <a:ext cx="8148453" cy="688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1135" y="2082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4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194181" y="2366345"/>
            <a:ext cx="1088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Click here for answers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6"/>
          <a:srcRect l="51672" t="24218" r="21826" b="16430"/>
          <a:stretch/>
        </p:blipFill>
        <p:spPr bwMode="auto">
          <a:xfrm>
            <a:off x="2014537" y="0"/>
            <a:ext cx="8114983" cy="6929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5392" y="416098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9129" y="33671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5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2162</TotalTime>
  <Words>140</Words>
  <Application>Microsoft Office PowerPoint</Application>
  <PresentationFormat>Widescreen</PresentationFormat>
  <Paragraphs>36</Paragraphs>
  <Slides>15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Twinkl Precursive</vt:lpstr>
      <vt:lpstr>Office Theme</vt:lpstr>
      <vt:lpstr>Phase 3 Phonics</vt:lpstr>
      <vt:lpstr>Monday 8th February 2020 L.I. To learn new sound patterns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Sentence</vt:lpstr>
      <vt:lpstr>PowerPoint Presentation</vt:lpstr>
      <vt:lpstr>PowerPoint Presentation</vt:lpstr>
      <vt:lpstr>That’s all for today!</vt:lpstr>
    </vt:vector>
  </TitlesOfParts>
  <Company>NAC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3 Phonics</dc:title>
  <dc:creator>Karen Taylor</dc:creator>
  <cp:lastModifiedBy>Karen Taylor</cp:lastModifiedBy>
  <cp:revision>50</cp:revision>
  <dcterms:created xsi:type="dcterms:W3CDTF">2021-01-18T11:14:18Z</dcterms:created>
  <dcterms:modified xsi:type="dcterms:W3CDTF">2021-02-04T16:03:58Z</dcterms:modified>
</cp:coreProperties>
</file>