
<file path=[Content_Types].xml><?xml version="1.0" encoding="utf-8"?>
<Types xmlns="http://schemas.openxmlformats.org/package/2006/content-types">
  <Default Extension="jfif" ContentType="image/j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306" r:id="rId4"/>
    <p:sldId id="257" r:id="rId5"/>
    <p:sldId id="309" r:id="rId6"/>
    <p:sldId id="295" r:id="rId7"/>
    <p:sldId id="305" r:id="rId8"/>
    <p:sldId id="308" r:id="rId9"/>
    <p:sldId id="311" r:id="rId10"/>
    <p:sldId id="307" r:id="rId11"/>
    <p:sldId id="300" r:id="rId12"/>
    <p:sldId id="276" r:id="rId13"/>
    <p:sldId id="266" r:id="rId14"/>
    <p:sldId id="302" r:id="rId15"/>
    <p:sldId id="294" r:id="rId16"/>
    <p:sldId id="304" r:id="rId17"/>
    <p:sldId id="3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42C"/>
    <a:srgbClr val="2CC0D4"/>
    <a:srgbClr val="DF21C8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>
        <p:scale>
          <a:sx n="75" d="100"/>
          <a:sy n="75" d="100"/>
        </p:scale>
        <p:origin x="16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9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5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video" Target="https://www.youtube.com/embed/ppb9We6g8BA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video" Target="https://www.youtube.com/embed/k_3lqsO-Q3I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video" Target="https://www.youtube.com/embed/5PrHpmxQeyw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video" Target="https://www.youtube.com/embed/JDzpV3jFefs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video" Target="https://www.youtube.com/embed/VqG-WS39RNM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10265923" cy="2387600"/>
          </a:xfrm>
        </p:spPr>
        <p:txBody>
          <a:bodyPr>
            <a:normAutofit/>
          </a:bodyPr>
          <a:lstStyle/>
          <a:p>
            <a:r>
              <a:rPr lang="en-GB" sz="8000" b="1" dirty="0" smtClean="0">
                <a:latin typeface="Twinkl Precursive" panose="02000000000000000000" pitchFamily="2" charset="0"/>
              </a:rPr>
              <a:t>Phase 3 Phonics</a:t>
            </a:r>
            <a:endParaRPr lang="en-GB" sz="8000" b="1" dirty="0">
              <a:latin typeface="Twinkl Precursive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New sounds</a:t>
            </a:r>
            <a:br>
              <a:rPr lang="en-GB" sz="4800" dirty="0" smtClean="0">
                <a:latin typeface="Comic Sans MS" panose="030F0702030302020204" pitchFamily="66" charset="0"/>
              </a:rPr>
            </a:br>
            <a:r>
              <a:rPr lang="en-GB" sz="4800" dirty="0" smtClean="0">
                <a:latin typeface="Comic Sans MS" panose="030F0702030302020204" pitchFamily="66" charset="0"/>
              </a:rPr>
              <a:t>03.02.21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2946" y="6009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pb9We6g8B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11452" y="365125"/>
            <a:ext cx="10769095" cy="605761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85600" y="6821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645" y="2130576"/>
            <a:ext cx="11275941" cy="19876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8000" b="1" dirty="0" smtClean="0">
                <a:latin typeface="Twinkl Precursive" panose="02000000000000000000" pitchFamily="2" charset="0"/>
              </a:rPr>
              <a:t>I   am   in   the rain.</a:t>
            </a:r>
            <a:endParaRPr lang="en-GB" sz="8000" b="1" dirty="0">
              <a:latin typeface="Twinkl Precursive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6969" y="350625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6969" y="49320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encrypted-tbn0.gstatic.com/images?q=tbn:ANd9GcS_dfmxhtuoKhLV-vMto-JuoG3JTzynYogEEK9PPf7rWpaYy89SYLbQQNMfW2-Wf_lcipWhpz0&amp;usqp=CA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5509" r="19280" b="-1047"/>
          <a:stretch/>
        </p:blipFill>
        <p:spPr bwMode="auto">
          <a:xfrm>
            <a:off x="1960556" y="0"/>
            <a:ext cx="8147407" cy="69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0139" y="2715997"/>
            <a:ext cx="1584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latin typeface="Twinkl Precursive" panose="02000000000000000000" pitchFamily="2" charset="0"/>
              </a:rPr>
              <a:t>ai</a:t>
            </a:r>
            <a:endParaRPr lang="en-GB" sz="6600" b="1" dirty="0">
              <a:latin typeface="Twinkl Precursive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8434" y="-55375"/>
            <a:ext cx="72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Twinkl Precursive" panose="02000000000000000000" pitchFamily="2" charset="0"/>
              </a:rPr>
              <a:t>Wednesday 3</a:t>
            </a:r>
            <a:r>
              <a:rPr lang="en-GB" sz="2800" b="1" u="sng" baseline="30000" dirty="0">
                <a:latin typeface="Twinkl Precursive" panose="02000000000000000000" pitchFamily="2" charset="0"/>
              </a:rPr>
              <a:t>rd</a:t>
            </a:r>
            <a:r>
              <a:rPr lang="en-GB" sz="2800" b="1" u="sng" dirty="0">
                <a:latin typeface="Twinkl Precursive" panose="02000000000000000000" pitchFamily="2" charset="0"/>
              </a:rPr>
              <a:t> February </a:t>
            </a:r>
            <a:r>
              <a:rPr lang="en-GB" sz="2800" b="1" u="sng" dirty="0" smtClean="0">
                <a:latin typeface="Twinkl Precursive" panose="02000000000000000000" pitchFamily="2" charset="0"/>
              </a:rPr>
              <a:t>2021</a:t>
            </a:r>
            <a:endParaRPr lang="en-GB" sz="2800" b="1" u="sng" dirty="0">
              <a:latin typeface="Twinkl Precursive" panose="02000000000000000000" pitchFamily="2" charset="0"/>
            </a:endParaRPr>
          </a:p>
        </p:txBody>
      </p:sp>
      <p:pic>
        <p:nvPicPr>
          <p:cNvPr id="1028" name="Picture 4" descr="I took a train to another state - noun | Toy trains for kids, Train  cartoon, Train clip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56" r="100000">
                        <a14:foregroundMark x1="92459" y1="55758" x2="71803" y2="81818"/>
                        <a14:foregroundMark x1="72459" y1="53939" x2="89836" y2="75152"/>
                        <a14:foregroundMark x1="53115" y1="13939" x2="44590" y2="17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34" y="806108"/>
            <a:ext cx="29051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27914" y="2715997"/>
            <a:ext cx="1584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latin typeface="Twinkl Precursive" panose="02000000000000000000" pitchFamily="2" charset="0"/>
              </a:rPr>
              <a:t>ai</a:t>
            </a:r>
            <a:endParaRPr lang="en-GB" sz="6600" b="1" dirty="0">
              <a:latin typeface="Twinkl Precursive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8434" y="2779546"/>
            <a:ext cx="1584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latin typeface="Twinkl Precursive" panose="02000000000000000000" pitchFamily="2" charset="0"/>
              </a:rPr>
              <a:t>ai</a:t>
            </a:r>
            <a:endParaRPr lang="en-GB" sz="6600" b="1" dirty="0">
              <a:latin typeface="Twinkl Precursive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95689" y="2715997"/>
            <a:ext cx="1584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latin typeface="Twinkl Precursive" panose="02000000000000000000" pitchFamily="2" charset="0"/>
              </a:rPr>
              <a:t>ai</a:t>
            </a:r>
            <a:endParaRPr lang="en-GB" sz="6600" b="1" dirty="0">
              <a:latin typeface="Twinkl Precursiv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2041" y="1572480"/>
            <a:ext cx="3573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winkl Precursive" panose="02000000000000000000" pitchFamily="2" charset="0"/>
              </a:rPr>
              <a:t>train</a:t>
            </a:r>
            <a:endParaRPr lang="en-GB" sz="3600" b="1" dirty="0">
              <a:latin typeface="Twinkl Precursive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5983" y="3952744"/>
            <a:ext cx="2726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Twinkl Precursive" panose="02000000000000000000" pitchFamily="2" charset="0"/>
              </a:rPr>
              <a:t>train</a:t>
            </a:r>
            <a:endParaRPr lang="en-GB" sz="5400" b="1" dirty="0">
              <a:latin typeface="Twinkl Precursive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77191" y="3918881"/>
            <a:ext cx="2726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Twinkl Precursive" panose="02000000000000000000" pitchFamily="2" charset="0"/>
              </a:rPr>
              <a:t>train</a:t>
            </a:r>
            <a:endParaRPr lang="en-GB" sz="5400" b="1" dirty="0">
              <a:latin typeface="Twinkl Precursive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5983" y="5078815"/>
            <a:ext cx="2726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latin typeface="Twinkl Precursive" panose="02000000000000000000" pitchFamily="2" charset="0"/>
              </a:rPr>
              <a:t>Spain</a:t>
            </a:r>
            <a:endParaRPr lang="en-GB" sz="5400" b="1" dirty="0">
              <a:latin typeface="Twinkl Precursive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9096" y="5056279"/>
            <a:ext cx="2726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latin typeface="Twinkl Precursive" panose="02000000000000000000" pitchFamily="2" charset="0"/>
              </a:rPr>
              <a:t>Spain</a:t>
            </a:r>
            <a:endParaRPr lang="en-GB" sz="5400" b="1" dirty="0">
              <a:latin typeface="Twinkl Precursive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8383" y="6327777"/>
            <a:ext cx="75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Twinkl Precursive" panose="02000000000000000000" pitchFamily="2" charset="0"/>
              </a:rPr>
              <a:t>I   wish  I  was  in   Spain.</a:t>
            </a:r>
            <a:endParaRPr lang="en-GB" sz="3600" b="1" dirty="0">
              <a:latin typeface="Twinkl Precursive" panose="02000000000000000000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4252" y="4251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25488" y="296997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GB" b="1" dirty="0">
                <a:latin typeface="Twinkl Precursive" panose="02000000000000000000" pitchFamily="2" charset="0"/>
              </a:rPr>
              <a:t>Wednesday 3</a:t>
            </a:r>
            <a:r>
              <a:rPr lang="en-GB" b="1" baseline="30000" dirty="0">
                <a:latin typeface="Twinkl Precursive" panose="02000000000000000000" pitchFamily="2" charset="0"/>
              </a:rPr>
              <a:t>rd</a:t>
            </a:r>
            <a:r>
              <a:rPr lang="en-GB" b="1" dirty="0">
                <a:latin typeface="Twinkl Precursive" panose="02000000000000000000" pitchFamily="2" charset="0"/>
              </a:rPr>
              <a:t> </a:t>
            </a:r>
            <a:r>
              <a:rPr lang="en-GB" b="1" dirty="0" smtClean="0">
                <a:latin typeface="Twinkl Precursive" panose="02000000000000000000" pitchFamily="2" charset="0"/>
              </a:rPr>
              <a:t>February 2021</a:t>
            </a:r>
            <a:r>
              <a:rPr lang="en-GB" b="1" dirty="0" smtClean="0">
                <a:latin typeface="Comic Sans MS" panose="030F0702030302020204" pitchFamily="66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sz="3600" b="1" dirty="0" smtClean="0">
                <a:latin typeface="Comic Sans MS" panose="030F0702030302020204" pitchFamily="66" charset="0"/>
              </a:rPr>
              <a:t>Tricky words 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8366" y="1850045"/>
            <a:ext cx="12133634" cy="30897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15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he</a:t>
            </a:r>
            <a:r>
              <a:rPr lang="en-GB" sz="11500" b="1" dirty="0" smtClean="0">
                <a:latin typeface="Twinkl Precursive" panose="02000000000000000000" pitchFamily="2" charset="0"/>
              </a:rPr>
              <a:t>  </a:t>
            </a:r>
            <a:r>
              <a:rPr lang="en-GB" sz="11500" b="1" dirty="0" smtClean="0">
                <a:solidFill>
                  <a:srgbClr val="00B050"/>
                </a:solidFill>
                <a:latin typeface="Twinkl Precursive" panose="02000000000000000000" pitchFamily="2" charset="0"/>
              </a:rPr>
              <a:t> she   </a:t>
            </a:r>
            <a:r>
              <a:rPr lang="en-GB" sz="11500" b="1" dirty="0" smtClean="0">
                <a:solidFill>
                  <a:srgbClr val="7030A0"/>
                </a:solidFill>
                <a:latin typeface="Twinkl Precursive" panose="02000000000000000000" pitchFamily="2" charset="0"/>
              </a:rPr>
              <a:t>we</a:t>
            </a:r>
            <a:r>
              <a:rPr lang="en-GB" sz="11500" b="1" dirty="0" smtClean="0">
                <a:latin typeface="Twinkl Precursive" panose="02000000000000000000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GB" sz="11500" b="1" dirty="0" smtClean="0">
                <a:solidFill>
                  <a:schemeClr val="accent4"/>
                </a:solidFill>
                <a:latin typeface="Twinkl Precursive" panose="02000000000000000000" pitchFamily="2" charset="0"/>
              </a:rPr>
              <a:t> me  </a:t>
            </a:r>
            <a:r>
              <a:rPr lang="en-GB" sz="11500" b="1" dirty="0" smtClean="0">
                <a:solidFill>
                  <a:srgbClr val="FF3399"/>
                </a:solidFill>
                <a:latin typeface="Twinkl Precursive" panose="02000000000000000000" pitchFamily="2" charset="0"/>
              </a:rPr>
              <a:t>be</a:t>
            </a:r>
            <a:endParaRPr lang="en-GB" sz="11500" b="1" dirty="0">
              <a:solidFill>
                <a:srgbClr val="FF3399"/>
              </a:solidFill>
              <a:latin typeface="Twinkl Precursive" panose="02000000000000000000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7888" y="4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25488" y="296997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GB" b="1" dirty="0">
                <a:latin typeface="Twinkl Precursive" panose="02000000000000000000" pitchFamily="2" charset="0"/>
              </a:rPr>
              <a:t>Wednesday 3</a:t>
            </a:r>
            <a:r>
              <a:rPr lang="en-GB" b="1" baseline="30000" dirty="0">
                <a:latin typeface="Twinkl Precursive" panose="02000000000000000000" pitchFamily="2" charset="0"/>
              </a:rPr>
              <a:t>rd</a:t>
            </a:r>
            <a:r>
              <a:rPr lang="en-GB" b="1" dirty="0">
                <a:latin typeface="Twinkl Precursive" panose="02000000000000000000" pitchFamily="2" charset="0"/>
              </a:rPr>
              <a:t> </a:t>
            </a:r>
            <a:r>
              <a:rPr lang="en-GB" b="1" dirty="0" smtClean="0">
                <a:latin typeface="Twinkl Precursive" panose="02000000000000000000" pitchFamily="2" charset="0"/>
              </a:rPr>
              <a:t>February 2021</a:t>
            </a:r>
            <a:r>
              <a:rPr lang="en-GB" b="1" dirty="0" smtClean="0">
                <a:latin typeface="Comic Sans MS" panose="030F0702030302020204" pitchFamily="66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sz="3600" b="1" dirty="0" smtClean="0">
                <a:latin typeface="Comic Sans MS" panose="030F0702030302020204" pitchFamily="66" charset="0"/>
              </a:rPr>
              <a:t>Tricky words 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8366" y="2317877"/>
            <a:ext cx="12133634" cy="30897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1500" b="1" dirty="0" smtClean="0">
                <a:solidFill>
                  <a:schemeClr val="accent1">
                    <a:lumMod val="75000"/>
                  </a:schemeClr>
                </a:solidFill>
                <a:latin typeface="Twinkl Precursive" panose="02000000000000000000" pitchFamily="2" charset="0"/>
              </a:rPr>
              <a:t>are </a:t>
            </a:r>
            <a:r>
              <a:rPr lang="en-GB" sz="115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   see </a:t>
            </a:r>
            <a:endParaRPr lang="en-GB" sz="11500" b="1" dirty="0">
              <a:solidFill>
                <a:srgbClr val="FF3399"/>
              </a:solidFill>
              <a:latin typeface="Twinkl Precursive" panose="02000000000000000000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4667" y="5533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4527888"/>
            <a:ext cx="12133634" cy="19048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5400" b="1" dirty="0" smtClean="0">
                <a:latin typeface="Twinkl Precursive" panose="02000000000000000000" pitchFamily="2" charset="0"/>
              </a:rPr>
              <a:t>Who can remember our sound today?</a:t>
            </a:r>
            <a:br>
              <a:rPr lang="en-GB" sz="5400" b="1" dirty="0" smtClean="0">
                <a:latin typeface="Twinkl Precursive" panose="02000000000000000000" pitchFamily="2" charset="0"/>
              </a:rPr>
            </a:br>
            <a:r>
              <a:rPr lang="en-GB" sz="5400" b="1" dirty="0" smtClean="0">
                <a:latin typeface="Twinkl Precursive" panose="02000000000000000000" pitchFamily="2" charset="0"/>
              </a:rPr>
              <a:t/>
            </a:r>
            <a:br>
              <a:rPr lang="en-GB" sz="5400" b="1" dirty="0" smtClean="0">
                <a:latin typeface="Twinkl Precursive" panose="02000000000000000000" pitchFamily="2" charset="0"/>
              </a:rPr>
            </a:br>
            <a:endParaRPr lang="en-GB" sz="5400" b="1" dirty="0">
              <a:latin typeface="Twinkl Precursive" panose="02000000000000000000" pitchFamily="2" charset="0"/>
            </a:endParaRPr>
          </a:p>
        </p:txBody>
      </p:sp>
      <p:pic>
        <p:nvPicPr>
          <p:cNvPr id="2052" name="Picture 4" descr="Chain clipart. Free download transparent .PNG | Crea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04" y="1542495"/>
            <a:ext cx="7466826" cy="18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>
                <a:latin typeface="Comic Sans MS" panose="030F0702030302020204" pitchFamily="66" charset="0"/>
              </a:rPr>
              <a:t>Today’s Job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7112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Phonics Jotter- </a:t>
            </a:r>
            <a:r>
              <a:rPr lang="en-GB" sz="3600" dirty="0" smtClean="0">
                <a:latin typeface="Comic Sans MS" panose="030F0702030302020204" pitchFamily="66" charset="0"/>
              </a:rPr>
              <a:t>have a go at writing our new sound and draw and label a picture to match. </a:t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latin typeface="Comic Sans MS" panose="030F0702030302020204" pitchFamily="66" charset="0"/>
              </a:rPr>
              <a:t/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Independent Job- </a:t>
            </a:r>
            <a:r>
              <a:rPr lang="en-GB" sz="3600" dirty="0" smtClean="0">
                <a:latin typeface="Comic Sans MS" panose="030F0702030302020204" pitchFamily="66" charset="0"/>
              </a:rPr>
              <a:t>Choose a page from this booklet to complete independently.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8681" t="24443" r="38195" b="19137"/>
          <a:stretch/>
        </p:blipFill>
        <p:spPr>
          <a:xfrm>
            <a:off x="7998594" y="975626"/>
            <a:ext cx="3432208" cy="471026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263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iddle East Phase 3 High Frequency Word Mat (teacher made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t="9893" r="21746" b="19841"/>
          <a:stretch/>
        </p:blipFill>
        <p:spPr bwMode="auto">
          <a:xfrm>
            <a:off x="0" y="0"/>
            <a:ext cx="12192000" cy="68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8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34950" y="0"/>
            <a:ext cx="10515600" cy="3373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get started. </a:t>
            </a:r>
            <a:r>
              <a:rPr lang="en-GB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GB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First, we always start by revising all the sounds we already know. </a:t>
            </a:r>
            <a:b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n-GB" sz="4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GB" sz="4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GB" sz="2000" b="1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1069" y="1686848"/>
            <a:ext cx="9103361" cy="512064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0550" y="4493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Sounds covered so far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11500" dirty="0">
                <a:solidFill>
                  <a:srgbClr val="FFFF00"/>
                </a:solidFill>
                <a:latin typeface="Twinkl Precursive" panose="02000000000000000000" pitchFamily="2" charset="0"/>
              </a:rPr>
              <a:t>j</a:t>
            </a:r>
            <a:r>
              <a:rPr lang="en-GB" sz="11500" dirty="0" smtClean="0">
                <a:solidFill>
                  <a:srgbClr val="FFC000"/>
                </a:solidFill>
                <a:latin typeface="Twinkl Precursive" panose="02000000000000000000" pitchFamily="2" charset="0"/>
              </a:rPr>
              <a:t> 		</a:t>
            </a:r>
            <a:r>
              <a:rPr lang="en-GB" sz="115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v</a:t>
            </a:r>
            <a:r>
              <a:rPr lang="en-GB" sz="11500" dirty="0" smtClean="0">
                <a:solidFill>
                  <a:srgbClr val="FFC000"/>
                </a:solidFill>
                <a:latin typeface="Twinkl Precursive" panose="02000000000000000000" pitchFamily="2" charset="0"/>
              </a:rPr>
              <a:t> 		</a:t>
            </a:r>
            <a:r>
              <a:rPr lang="en-GB" sz="11500" dirty="0" smtClean="0">
                <a:solidFill>
                  <a:srgbClr val="7030A0"/>
                </a:solidFill>
                <a:latin typeface="Twinkl Precursive" panose="02000000000000000000" pitchFamily="2" charset="0"/>
              </a:rPr>
              <a:t>w</a:t>
            </a:r>
            <a:r>
              <a:rPr lang="en-GB" sz="11500" dirty="0" smtClean="0">
                <a:solidFill>
                  <a:srgbClr val="FFC000"/>
                </a:solidFill>
                <a:latin typeface="Twinkl Precursive" panose="02000000000000000000" pitchFamily="2" charset="0"/>
              </a:rPr>
              <a:t>		</a:t>
            </a:r>
            <a:r>
              <a:rPr lang="en-GB" sz="11500" dirty="0" smtClean="0">
                <a:solidFill>
                  <a:srgbClr val="00B050"/>
                </a:solidFill>
                <a:latin typeface="Twinkl Precursive" panose="02000000000000000000" pitchFamily="2" charset="0"/>
              </a:rPr>
              <a:t>x</a:t>
            </a:r>
            <a:r>
              <a:rPr lang="en-GB" sz="11500" dirty="0" smtClean="0">
                <a:solidFill>
                  <a:srgbClr val="FFC000"/>
                </a:solidFill>
                <a:latin typeface="Twinkl Precursive" panose="02000000000000000000" pitchFamily="2" charset="0"/>
              </a:rPr>
              <a:t>	</a:t>
            </a:r>
            <a:r>
              <a:rPr lang="en-GB" sz="11500" dirty="0" smtClean="0">
                <a:solidFill>
                  <a:srgbClr val="0070C0"/>
                </a:solidFill>
                <a:latin typeface="Twinkl Precursive" panose="02000000000000000000" pitchFamily="2" charset="0"/>
              </a:rPr>
              <a:t>y</a:t>
            </a:r>
            <a:r>
              <a:rPr lang="en-GB" sz="11500" dirty="0" smtClean="0">
                <a:solidFill>
                  <a:srgbClr val="FFC000"/>
                </a:solidFill>
                <a:latin typeface="Twinkl Precursive" panose="02000000000000000000" pitchFamily="2" charset="0"/>
              </a:rPr>
              <a:t>		</a:t>
            </a:r>
            <a:r>
              <a:rPr lang="en-GB" sz="11500" dirty="0" smtClean="0">
                <a:solidFill>
                  <a:srgbClr val="DF21C8"/>
                </a:solidFill>
                <a:latin typeface="Twinkl Precursive" panose="02000000000000000000" pitchFamily="2" charset="0"/>
              </a:rPr>
              <a:t>z</a:t>
            </a:r>
            <a:r>
              <a:rPr lang="en-GB" sz="11500" dirty="0" smtClean="0">
                <a:solidFill>
                  <a:srgbClr val="FFC000"/>
                </a:solidFill>
                <a:latin typeface="Twinkl Precursive" panose="02000000000000000000" pitchFamily="2" charset="0"/>
              </a:rPr>
              <a:t> 		</a:t>
            </a:r>
            <a:r>
              <a:rPr lang="en-GB" sz="11500" dirty="0" err="1" smtClean="0">
                <a:solidFill>
                  <a:srgbClr val="2CC0D4"/>
                </a:solidFill>
                <a:latin typeface="Twinkl Precursive" panose="02000000000000000000" pitchFamily="2" charset="0"/>
              </a:rPr>
              <a:t>zz</a:t>
            </a:r>
            <a:r>
              <a:rPr lang="en-GB" sz="11500" dirty="0" smtClean="0">
                <a:solidFill>
                  <a:srgbClr val="FFC000"/>
                </a:solidFill>
                <a:latin typeface="Twinkl Precursive" panose="02000000000000000000" pitchFamily="2" charset="0"/>
              </a:rPr>
              <a:t> 		</a:t>
            </a:r>
            <a:r>
              <a:rPr lang="en-GB" sz="11500" dirty="0" err="1" smtClean="0">
                <a:solidFill>
                  <a:srgbClr val="C8D42C"/>
                </a:solidFill>
                <a:latin typeface="Twinkl Precursive" panose="02000000000000000000" pitchFamily="2" charset="0"/>
              </a:rPr>
              <a:t>qu</a:t>
            </a:r>
            <a:r>
              <a:rPr lang="en-GB" sz="11500" dirty="0" smtClean="0">
                <a:solidFill>
                  <a:srgbClr val="FFC000"/>
                </a:solidFill>
                <a:latin typeface="Twinkl Precursive" panose="02000000000000000000" pitchFamily="2" charset="0"/>
              </a:rPr>
              <a:t> 		</a:t>
            </a:r>
            <a:r>
              <a:rPr lang="en-GB" sz="11500" dirty="0" err="1" smtClean="0">
                <a:solidFill>
                  <a:srgbClr val="FFC000"/>
                </a:solidFill>
                <a:latin typeface="Twinkl Precursive" panose="02000000000000000000" pitchFamily="2" charset="0"/>
              </a:rPr>
              <a:t>ch</a:t>
            </a:r>
            <a:r>
              <a:rPr lang="en-GB" sz="11500" dirty="0" smtClean="0">
                <a:latin typeface="Twinkl Precursive" panose="02000000000000000000" pitchFamily="2" charset="0"/>
              </a:rPr>
              <a:t> 		</a:t>
            </a:r>
            <a:r>
              <a:rPr lang="en-GB" sz="11500" dirty="0" err="1" smtClean="0">
                <a:solidFill>
                  <a:srgbClr val="92D050"/>
                </a:solidFill>
                <a:latin typeface="Twinkl Precursive" panose="02000000000000000000" pitchFamily="2" charset="0"/>
              </a:rPr>
              <a:t>sh</a:t>
            </a:r>
            <a:r>
              <a:rPr lang="en-GB" sz="11500" dirty="0" smtClean="0">
                <a:latin typeface="Twinkl Precursive" panose="02000000000000000000" pitchFamily="2" charset="0"/>
              </a:rPr>
              <a:t>	</a:t>
            </a:r>
            <a:r>
              <a:rPr lang="en-GB" sz="11500" dirty="0" err="1" smtClean="0">
                <a:solidFill>
                  <a:srgbClr val="00B0F0"/>
                </a:solidFill>
                <a:latin typeface="Twinkl Precursive" panose="02000000000000000000" pitchFamily="2" charset="0"/>
              </a:rPr>
              <a:t>th</a:t>
            </a:r>
            <a:r>
              <a:rPr lang="en-GB" sz="11500" dirty="0">
                <a:latin typeface="Twinkl Precursive" panose="02000000000000000000" pitchFamily="2" charset="0"/>
              </a:rPr>
              <a:t>	</a:t>
            </a:r>
            <a:r>
              <a:rPr lang="en-GB" sz="11500" dirty="0" smtClean="0">
                <a:latin typeface="Twinkl Precursive" panose="02000000000000000000" pitchFamily="2" charset="0"/>
              </a:rPr>
              <a:t>			</a:t>
            </a:r>
            <a:r>
              <a:rPr lang="en-GB" sz="11500" dirty="0" smtClean="0">
                <a:solidFill>
                  <a:srgbClr val="FF3399"/>
                </a:solidFill>
                <a:latin typeface="Twinkl Precursive" panose="02000000000000000000" pitchFamily="2" charset="0"/>
              </a:rPr>
              <a:t>ng</a:t>
            </a:r>
            <a:endParaRPr lang="en-GB" sz="11500" dirty="0">
              <a:solidFill>
                <a:srgbClr val="FF3399"/>
              </a:solidFill>
              <a:latin typeface="Twinkl Precursive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1752" y="499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6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303" y="500062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Wednesday 3</a:t>
            </a:r>
            <a:r>
              <a:rPr lang="en-GB" b="1" baseline="30000" dirty="0" smtClean="0">
                <a:latin typeface="Twinkl Precursive" panose="02000000000000000000" pitchFamily="2" charset="0"/>
              </a:rPr>
              <a:t>rd</a:t>
            </a:r>
            <a:r>
              <a:rPr lang="en-GB" b="1" dirty="0" smtClean="0">
                <a:latin typeface="Twinkl Precursive" panose="02000000000000000000" pitchFamily="2" charset="0"/>
              </a:rPr>
              <a:t> February 2021</a:t>
            </a:r>
            <a:r>
              <a:rPr lang="en-GB" b="1" dirty="0" smtClean="0">
                <a:latin typeface="Comic Sans MS" panose="030F0702030302020204" pitchFamily="66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sz="3600" b="1" dirty="0" smtClean="0">
                <a:latin typeface="Comic Sans MS" panose="030F0702030302020204" pitchFamily="66" charset="0"/>
              </a:rPr>
              <a:t>L.I. To learn new sound digraph.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803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Our new sounds </a:t>
            </a:r>
            <a:r>
              <a:rPr lang="en-GB" sz="6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says:</a:t>
            </a:r>
          </a:p>
          <a:p>
            <a:pPr marL="0" indent="0">
              <a:buNone/>
            </a:pPr>
            <a:r>
              <a:rPr lang="en-GB" sz="14800" b="1" dirty="0" smtClean="0">
                <a:latin typeface="Twinkl Precursive" panose="02000000000000000000" pitchFamily="2" charset="0"/>
              </a:rPr>
              <a:t>  </a:t>
            </a:r>
            <a:r>
              <a:rPr lang="en-GB" sz="14800" b="1" u="sng" dirty="0" smtClean="0">
                <a:latin typeface="Twinkl Precursive" panose="02000000000000000000" pitchFamily="2" charset="0"/>
              </a:rPr>
              <a:t>ai</a:t>
            </a:r>
            <a:endParaRPr lang="en-GB" sz="1800" b="1" u="sng" dirty="0"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 smtClean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 smtClean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Let’s practise writing our new sound in the air with our finger. </a:t>
            </a:r>
          </a:p>
          <a:p>
            <a:pPr marL="0" indent="0" algn="ctr">
              <a:buNone/>
            </a:pPr>
            <a:endParaRPr lang="en-GB" sz="9600" dirty="0">
              <a:solidFill>
                <a:srgbClr val="FF0000"/>
              </a:solidFill>
              <a:latin typeface="Twinkl Precursive" panose="02000000000000000000" pitchFamily="2" charset="0"/>
            </a:endParaRPr>
          </a:p>
        </p:txBody>
      </p:sp>
      <p:pic>
        <p:nvPicPr>
          <p:cNvPr id="4" name="k_3lqsO-Q3I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941915" y="2649489"/>
            <a:ext cx="5937751" cy="333998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1051" y="8974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5PrHpmxQey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56458" y="624494"/>
            <a:ext cx="10108277" cy="568590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3891" y="7153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9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428" y="1970854"/>
            <a:ext cx="10942674" cy="4245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 smtClean="0">
                <a:latin typeface="Comic Sans MS" panose="030F0702030302020204" pitchFamily="66" charset="0"/>
              </a:rPr>
              <a:t>I want you to close your eyes and listen to the sound. </a:t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anyone think of any words with the sound </a:t>
            </a:r>
            <a:r>
              <a:rPr lang="en-GB" sz="3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‘</a:t>
            </a:r>
            <a:r>
              <a:rPr lang="en-GB" sz="36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ai</a:t>
            </a:r>
            <a:r>
              <a:rPr lang="en-GB" sz="3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 </a:t>
            </a:r>
            <a: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them ?</a:t>
            </a:r>
            <a:b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GB" sz="36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You </a:t>
            </a:r>
            <a:r>
              <a:rPr lang="en-GB" sz="36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don’t normally hear</a:t>
            </a:r>
            <a:r>
              <a:rPr lang="en-GB" sz="36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u="sng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‘</a:t>
            </a:r>
            <a:r>
              <a:rPr lang="en-GB" sz="3600" b="1" u="sng" dirty="0" err="1" smtClean="0">
                <a:solidFill>
                  <a:schemeClr val="accent6"/>
                </a:solidFill>
                <a:latin typeface="Comic Sans MS" panose="030F0702030302020204" pitchFamily="66" charset="0"/>
              </a:rPr>
              <a:t>ai</a:t>
            </a:r>
            <a:r>
              <a:rPr lang="en-GB" sz="3600" b="1" u="sng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’ </a:t>
            </a:r>
            <a:r>
              <a:rPr lang="en-GB" sz="36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at the start of a word. Most of the time it will be in the </a:t>
            </a:r>
            <a:r>
              <a:rPr lang="en-GB" sz="36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middle. </a:t>
            </a:r>
            <a:endParaRPr lang="en-GB"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51737" y="616794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GB" b="1" dirty="0">
                <a:latin typeface="Twinkl Precursive" panose="02000000000000000000" pitchFamily="2" charset="0"/>
              </a:rPr>
              <a:t>Wednesday 3</a:t>
            </a:r>
            <a:r>
              <a:rPr lang="en-GB" b="1" baseline="30000" dirty="0">
                <a:latin typeface="Twinkl Precursive" panose="02000000000000000000" pitchFamily="2" charset="0"/>
              </a:rPr>
              <a:t>rd</a:t>
            </a:r>
            <a:r>
              <a:rPr lang="en-GB" b="1" dirty="0">
                <a:latin typeface="Twinkl Precursive" panose="02000000000000000000" pitchFamily="2" charset="0"/>
              </a:rPr>
              <a:t> </a:t>
            </a:r>
            <a:r>
              <a:rPr lang="en-GB" b="1" dirty="0" smtClean="0">
                <a:latin typeface="Twinkl Precursive" panose="02000000000000000000" pitchFamily="2" charset="0"/>
              </a:rPr>
              <a:t>February 2021</a:t>
            </a:r>
            <a:r>
              <a:rPr lang="en-GB" b="1" dirty="0" smtClean="0">
                <a:latin typeface="Comic Sans MS" panose="030F0702030302020204" pitchFamily="66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sz="3600" b="1" dirty="0" smtClean="0">
                <a:latin typeface="Comic Sans MS" panose="030F0702030302020204" pitchFamily="66" charset="0"/>
              </a:rPr>
              <a:t>L.I. To learn new sound digraph.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2822" y="6167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JDzpV3jFef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2757" y="365125"/>
            <a:ext cx="11231416" cy="631767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4173" y="2830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VqG-WS39RN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45733" y="539692"/>
            <a:ext cx="10700533" cy="60190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7350" y="161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Twinkl Precursive" panose="02000000000000000000" pitchFamily="2" charset="0"/>
              </a:rPr>
              <a:t>Importance of ai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rain</a:t>
            </a:r>
          </a:p>
          <a:p>
            <a:pPr marL="0" indent="0"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pain</a:t>
            </a:r>
          </a:p>
          <a:p>
            <a:pPr marL="0" indent="0"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wait</a:t>
            </a:r>
          </a:p>
          <a:p>
            <a:pPr marL="0" indent="0"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paint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ran</a:t>
            </a:r>
          </a:p>
          <a:p>
            <a:pPr marL="0" indent="0"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pan</a:t>
            </a:r>
          </a:p>
          <a:p>
            <a:pPr marL="0" indent="0"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wat</a:t>
            </a:r>
          </a:p>
          <a:p>
            <a:pPr marL="0" indent="0"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pant</a:t>
            </a:r>
            <a:endParaRPr lang="en-GB" sz="6600" dirty="0">
              <a:latin typeface="Twinkl Precursive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2494" y="621506"/>
            <a:ext cx="406400" cy="4064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566160" y="2294313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3683924" y="3286298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3683924" y="4278283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3909753" y="5305681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9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41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57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78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9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270</Words>
  <Application>Microsoft Office PowerPoint</Application>
  <PresentationFormat>Widescreen</PresentationFormat>
  <Paragraphs>43</Paragraphs>
  <Slides>17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Twinkl Precursive</vt:lpstr>
      <vt:lpstr>Office Theme</vt:lpstr>
      <vt:lpstr>Phase 3 Phonics</vt:lpstr>
      <vt:lpstr>PowerPoint Presentation</vt:lpstr>
      <vt:lpstr>Sounds covered so far</vt:lpstr>
      <vt:lpstr>Wednesday 3rd February 2021 L.I. To learn new sound digraph.</vt:lpstr>
      <vt:lpstr>PowerPoint Presentation</vt:lpstr>
      <vt:lpstr>Wednesday 3rd February 2021 L.I. To learn new sound digraph.</vt:lpstr>
      <vt:lpstr>PowerPoint Presentation</vt:lpstr>
      <vt:lpstr>PowerPoint Presentation</vt:lpstr>
      <vt:lpstr>Importance of ai</vt:lpstr>
      <vt:lpstr>PowerPoint Presentation</vt:lpstr>
      <vt:lpstr>PowerPoint Presentation</vt:lpstr>
      <vt:lpstr>PowerPoint Presentation</vt:lpstr>
      <vt:lpstr>Wednesday 3rd February 2021 Tricky words </vt:lpstr>
      <vt:lpstr>Wednesday 3rd February 2021 Tricky words </vt:lpstr>
      <vt:lpstr>PowerPoint Presentation</vt:lpstr>
      <vt:lpstr>Today’s Job </vt:lpstr>
      <vt:lpstr>PowerPoint Presentation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3 Phonics</dc:title>
  <dc:creator>Karen Taylor</dc:creator>
  <cp:lastModifiedBy>Karen Taylor</cp:lastModifiedBy>
  <cp:revision>58</cp:revision>
  <dcterms:created xsi:type="dcterms:W3CDTF">2021-01-18T11:14:18Z</dcterms:created>
  <dcterms:modified xsi:type="dcterms:W3CDTF">2021-01-29T14:26:24Z</dcterms:modified>
</cp:coreProperties>
</file>