
<file path=[Content_Types].xml><?xml version="1.0" encoding="utf-8"?>
<Types xmlns="http://schemas.openxmlformats.org/package/2006/content-types">
  <Default Extension="jfif" ContentType="image/j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95" r:id="rId5"/>
    <p:sldId id="277" r:id="rId6"/>
    <p:sldId id="304" r:id="rId7"/>
    <p:sldId id="262" r:id="rId8"/>
    <p:sldId id="305" r:id="rId9"/>
    <p:sldId id="300" r:id="rId10"/>
    <p:sldId id="276" r:id="rId11"/>
    <p:sldId id="266" r:id="rId12"/>
    <p:sldId id="306" r:id="rId13"/>
    <p:sldId id="302" r:id="rId14"/>
    <p:sldId id="294" r:id="rId15"/>
    <p:sldId id="30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3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5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9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8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AFE87-DA42-4D4F-994B-AD7F7DAE12EB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5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video" Target="https://www.youtube.com/embed/VzpAJVE0OW8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video" Target="https://www.youtube.com/embed/2QRH1ZliZjk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video" Target="https://www.youtube.com/embed/xqPMJR2cLwI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video" Target="https://www.youtube.com/embed/Nrjb0rIer5M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10265923" cy="2387600"/>
          </a:xfrm>
        </p:spPr>
        <p:txBody>
          <a:bodyPr>
            <a:normAutofit/>
          </a:bodyPr>
          <a:lstStyle/>
          <a:p>
            <a:r>
              <a:rPr lang="en-GB" sz="8000" b="1" dirty="0" smtClean="0">
                <a:latin typeface="Twinkl Precursive" panose="02000000000000000000" pitchFamily="2" charset="0"/>
              </a:rPr>
              <a:t>Phase 3 Phonics</a:t>
            </a:r>
            <a:endParaRPr lang="en-GB" sz="8000" b="1" dirty="0">
              <a:latin typeface="Twinkl Precursive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New sounds</a:t>
            </a:r>
            <a:br>
              <a:rPr lang="en-GB" sz="4800" dirty="0" smtClean="0">
                <a:latin typeface="Comic Sans MS" panose="030F0702030302020204" pitchFamily="66" charset="0"/>
              </a:rPr>
            </a:br>
            <a:r>
              <a:rPr lang="en-GB" sz="4800" dirty="0" smtClean="0">
                <a:latin typeface="Comic Sans MS" panose="030F0702030302020204" pitchFamily="66" charset="0"/>
              </a:rPr>
              <a:t>01.02.21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9191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encrypted-tbn0.gstatic.com/images?q=tbn:ANd9GcS_dfmxhtuoKhLV-vMto-JuoG3JTzynYogEEK9PPf7rWpaYy89SYLbQQNMfW2-Wf_lcipWhpz0&amp;usqp=CAc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5509" r="19280" b="-1047"/>
          <a:stretch/>
        </p:blipFill>
        <p:spPr bwMode="auto">
          <a:xfrm>
            <a:off x="1943777" y="-21474"/>
            <a:ext cx="8147407" cy="69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75388" y="-55375"/>
            <a:ext cx="6934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 smtClean="0">
                <a:latin typeface="Twinkl Precursive" panose="02000000000000000000" pitchFamily="2" charset="0"/>
              </a:rPr>
              <a:t>Monday 1</a:t>
            </a:r>
            <a:r>
              <a:rPr lang="en-GB" sz="3200" b="1" u="sng" baseline="30000" dirty="0" smtClean="0">
                <a:latin typeface="Twinkl Precursive" panose="02000000000000000000" pitchFamily="2" charset="0"/>
              </a:rPr>
              <a:t>st</a:t>
            </a:r>
            <a:r>
              <a:rPr lang="en-GB" sz="3200" b="1" u="sng" dirty="0" smtClean="0">
                <a:latin typeface="Twinkl Precursive" panose="02000000000000000000" pitchFamily="2" charset="0"/>
              </a:rPr>
              <a:t> February 2021</a:t>
            </a:r>
            <a:endParaRPr lang="en-GB" sz="3200" b="1" u="sng" dirty="0">
              <a:latin typeface="Twinkl Precursive" panose="02000000000000000000" pitchFamily="2" charset="0"/>
            </a:endParaRPr>
          </a:p>
        </p:txBody>
      </p:sp>
      <p:pic>
        <p:nvPicPr>
          <p:cNvPr id="3" name="Picture 2" descr="Free Ring Cliparts, Download Free Clip Art, Free Clip Art on Clipart Library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1519">
            <a:off x="4891514" y="823211"/>
            <a:ext cx="1139645" cy="177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95431" y="2728850"/>
            <a:ext cx="1670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latin typeface="Twinkl Precursive" panose="02000000000000000000" pitchFamily="2" charset="0"/>
              </a:rPr>
              <a:t>ng</a:t>
            </a:r>
            <a:endParaRPr lang="en-GB" sz="6600" b="1" dirty="0">
              <a:latin typeface="Twinkl Precursive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0131" y="2731621"/>
            <a:ext cx="1670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latin typeface="Twinkl Precursive" panose="02000000000000000000" pitchFamily="2" charset="0"/>
              </a:rPr>
              <a:t>ng</a:t>
            </a:r>
            <a:endParaRPr lang="en-GB" sz="6600" b="1" dirty="0">
              <a:latin typeface="Twinkl Precursive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3492" y="2731620"/>
            <a:ext cx="1670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latin typeface="Twinkl Precursive" panose="02000000000000000000" pitchFamily="2" charset="0"/>
              </a:rPr>
              <a:t>ng</a:t>
            </a:r>
            <a:endParaRPr lang="en-GB" sz="6600" b="1" dirty="0">
              <a:latin typeface="Twinkl Precursiv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83105" y="2690058"/>
            <a:ext cx="1670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 smtClean="0">
                <a:latin typeface="Twinkl Precursive" panose="02000000000000000000" pitchFamily="2" charset="0"/>
              </a:rPr>
              <a:t>ng</a:t>
            </a:r>
            <a:endParaRPr lang="en-GB" sz="6600" b="1" dirty="0">
              <a:latin typeface="Twinkl Precursive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2267" y="798127"/>
            <a:ext cx="280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ring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77244" y="3984672"/>
            <a:ext cx="280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ring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8970" y="3979131"/>
            <a:ext cx="280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ring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3637" y="5134600"/>
            <a:ext cx="280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s</a:t>
            </a:r>
            <a:r>
              <a:rPr lang="en-GB" sz="4800" b="1" dirty="0" smtClean="0">
                <a:latin typeface="Twinkl Precursive" panose="02000000000000000000" pitchFamily="2" charset="0"/>
              </a:rPr>
              <a:t>ing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58493" y="5087495"/>
            <a:ext cx="280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s</a:t>
            </a:r>
            <a:r>
              <a:rPr lang="en-GB" sz="4800" b="1" dirty="0" smtClean="0">
                <a:latin typeface="Twinkl Precursive" panose="02000000000000000000" pitchFamily="2" charset="0"/>
              </a:rPr>
              <a:t>ing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16036" y="6143210"/>
            <a:ext cx="7537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Sing a song.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47502" y="326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25488" y="296997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GB" b="1" dirty="0" smtClean="0">
                <a:latin typeface="Twinkl Precursive" panose="02000000000000000000" pitchFamily="2" charset="0"/>
              </a:rPr>
              <a:t>Monday 1</a:t>
            </a:r>
            <a:r>
              <a:rPr lang="en-GB" b="1" baseline="30000" dirty="0" smtClean="0">
                <a:latin typeface="Twinkl Precursive" panose="02000000000000000000" pitchFamily="2" charset="0"/>
              </a:rPr>
              <a:t>st</a:t>
            </a:r>
            <a:r>
              <a:rPr lang="en-GB" b="1" dirty="0" smtClean="0">
                <a:latin typeface="Twinkl Precursive" panose="02000000000000000000" pitchFamily="2" charset="0"/>
              </a:rPr>
              <a:t> February 2021</a:t>
            </a:r>
            <a:r>
              <a:rPr lang="en-GB" b="1" dirty="0" smtClean="0">
                <a:latin typeface="Comic Sans MS" panose="030F0702030302020204" pitchFamily="66" charset="0"/>
              </a:rPr>
              <a:t/>
            </a:r>
            <a:br>
              <a:rPr lang="en-GB" b="1" dirty="0" smtClean="0">
                <a:latin typeface="Comic Sans MS" panose="030F0702030302020204" pitchFamily="66" charset="0"/>
              </a:rPr>
            </a:br>
            <a:r>
              <a:rPr lang="en-GB" sz="3600" b="1" dirty="0" smtClean="0">
                <a:latin typeface="Comic Sans MS" panose="030F0702030302020204" pitchFamily="66" charset="0"/>
              </a:rPr>
              <a:t>Tricky words 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8366" y="1850045"/>
            <a:ext cx="12133634" cy="30897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1500" b="1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he</a:t>
            </a:r>
            <a:r>
              <a:rPr lang="en-GB" sz="11500" b="1" dirty="0" smtClean="0">
                <a:latin typeface="Twinkl Precursive" panose="02000000000000000000" pitchFamily="2" charset="0"/>
              </a:rPr>
              <a:t>  </a:t>
            </a:r>
            <a:r>
              <a:rPr lang="en-GB" sz="11500" b="1" dirty="0" smtClean="0">
                <a:solidFill>
                  <a:srgbClr val="00B050"/>
                </a:solidFill>
                <a:latin typeface="Twinkl Precursive" panose="02000000000000000000" pitchFamily="2" charset="0"/>
              </a:rPr>
              <a:t> she   </a:t>
            </a:r>
            <a:r>
              <a:rPr lang="en-GB" sz="11500" b="1" dirty="0" smtClean="0">
                <a:solidFill>
                  <a:srgbClr val="7030A0"/>
                </a:solidFill>
                <a:latin typeface="Twinkl Precursive" panose="02000000000000000000" pitchFamily="2" charset="0"/>
              </a:rPr>
              <a:t>we</a:t>
            </a:r>
            <a:r>
              <a:rPr lang="en-GB" sz="11500" b="1" dirty="0" smtClean="0">
                <a:latin typeface="Twinkl Precursive" panose="02000000000000000000" pitchFamily="2" charset="0"/>
              </a:rPr>
              <a:t> </a:t>
            </a:r>
          </a:p>
          <a:p>
            <a:pPr marL="0" indent="0" algn="ctr">
              <a:buNone/>
            </a:pPr>
            <a:r>
              <a:rPr lang="en-GB" sz="11500" b="1" dirty="0" smtClean="0">
                <a:solidFill>
                  <a:schemeClr val="accent4"/>
                </a:solidFill>
                <a:latin typeface="Twinkl Precursive" panose="02000000000000000000" pitchFamily="2" charset="0"/>
              </a:rPr>
              <a:t> me  </a:t>
            </a:r>
            <a:r>
              <a:rPr lang="en-GB" sz="11500" b="1" dirty="0" smtClean="0">
                <a:solidFill>
                  <a:srgbClr val="FF3399"/>
                </a:solidFill>
                <a:latin typeface="Twinkl Precursive" panose="02000000000000000000" pitchFamily="2" charset="0"/>
              </a:rPr>
              <a:t>be</a:t>
            </a:r>
            <a:endParaRPr lang="en-GB" sz="11500" b="1" dirty="0">
              <a:solidFill>
                <a:srgbClr val="FF3399"/>
              </a:solidFill>
              <a:latin typeface="Twinkl Precursive" panose="02000000000000000000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62733" y="9597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VzpAJVE0OW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68866" y="365125"/>
            <a:ext cx="11016074" cy="619654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47310" y="2370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25488" y="296997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GB" b="1" dirty="0" smtClean="0">
                <a:latin typeface="Twinkl Precursive" panose="02000000000000000000" pitchFamily="2" charset="0"/>
              </a:rPr>
              <a:t>Monday 1</a:t>
            </a:r>
            <a:r>
              <a:rPr lang="en-GB" b="1" baseline="30000" dirty="0" smtClean="0">
                <a:latin typeface="Twinkl Precursive" panose="02000000000000000000" pitchFamily="2" charset="0"/>
              </a:rPr>
              <a:t>st</a:t>
            </a:r>
            <a:r>
              <a:rPr lang="en-GB" b="1" dirty="0" smtClean="0">
                <a:latin typeface="Twinkl Precursive" panose="02000000000000000000" pitchFamily="2" charset="0"/>
              </a:rPr>
              <a:t> February 2021</a:t>
            </a:r>
            <a:r>
              <a:rPr lang="en-GB" b="1" dirty="0" smtClean="0">
                <a:latin typeface="Comic Sans MS" panose="030F0702030302020204" pitchFamily="66" charset="0"/>
              </a:rPr>
              <a:t/>
            </a:r>
            <a:br>
              <a:rPr lang="en-GB" b="1" dirty="0" smtClean="0">
                <a:latin typeface="Comic Sans MS" panose="030F0702030302020204" pitchFamily="66" charset="0"/>
              </a:rPr>
            </a:br>
            <a:r>
              <a:rPr lang="en-GB" sz="3600" b="1" dirty="0" smtClean="0">
                <a:latin typeface="Comic Sans MS" panose="030F0702030302020204" pitchFamily="66" charset="0"/>
              </a:rPr>
              <a:t>Tricky words 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8366" y="2317877"/>
            <a:ext cx="12133634" cy="30897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1500" b="1" dirty="0" smtClean="0">
                <a:solidFill>
                  <a:schemeClr val="accent1">
                    <a:lumMod val="75000"/>
                  </a:schemeClr>
                </a:solidFill>
                <a:latin typeface="Twinkl Precursive" panose="02000000000000000000" pitchFamily="2" charset="0"/>
              </a:rPr>
              <a:t>are </a:t>
            </a:r>
            <a:r>
              <a:rPr lang="en-GB" sz="11500" b="1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   see </a:t>
            </a:r>
            <a:endParaRPr lang="en-GB" sz="11500" b="1" dirty="0">
              <a:solidFill>
                <a:srgbClr val="FF3399"/>
              </a:solidFill>
              <a:latin typeface="Twinkl Precursive" panose="02000000000000000000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0437" y="7565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4527888"/>
            <a:ext cx="12133634" cy="19048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5400" b="1" dirty="0" smtClean="0">
                <a:latin typeface="Twinkl Precursive" panose="02000000000000000000" pitchFamily="2" charset="0"/>
              </a:rPr>
              <a:t>Who can remember our sound today?</a:t>
            </a:r>
            <a:br>
              <a:rPr lang="en-GB" sz="5400" b="1" dirty="0" smtClean="0">
                <a:latin typeface="Twinkl Precursive" panose="02000000000000000000" pitchFamily="2" charset="0"/>
              </a:rPr>
            </a:br>
            <a:r>
              <a:rPr lang="en-GB" sz="5400" b="1" dirty="0" smtClean="0">
                <a:latin typeface="Twinkl Precursive" panose="02000000000000000000" pitchFamily="2" charset="0"/>
              </a:rPr>
              <a:t/>
            </a:r>
            <a:br>
              <a:rPr lang="en-GB" sz="5400" b="1" dirty="0" smtClean="0">
                <a:latin typeface="Twinkl Precursive" panose="02000000000000000000" pitchFamily="2" charset="0"/>
              </a:rPr>
            </a:br>
            <a:endParaRPr lang="en-GB" sz="5400" b="1" dirty="0">
              <a:latin typeface="Twinkl Precursive" panose="02000000000000000000" pitchFamily="2" charset="0"/>
            </a:endParaRPr>
          </a:p>
        </p:txBody>
      </p:sp>
      <p:pic>
        <p:nvPicPr>
          <p:cNvPr id="2050" name="Picture 2" descr="Free People Singing Cliparts, Download Free Clip Art, Free Clip Art on 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86" y="1086885"/>
            <a:ext cx="3108621" cy="28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Today’s Jobs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1900" y="1825625"/>
            <a:ext cx="65160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Phonics Jotter- </a:t>
            </a:r>
            <a:r>
              <a:rPr lang="en-GB" sz="3600" dirty="0" smtClean="0">
                <a:latin typeface="Comic Sans MS" panose="030F0702030302020204" pitchFamily="66" charset="0"/>
              </a:rPr>
              <a:t>have a go at writing our new sound and draw and label a picture to match. </a:t>
            </a:r>
            <a:br>
              <a:rPr lang="en-GB" sz="3600" dirty="0" smtClean="0">
                <a:latin typeface="Comic Sans MS" panose="030F0702030302020204" pitchFamily="66" charset="0"/>
              </a:rPr>
            </a:br>
            <a:r>
              <a:rPr lang="en-GB" sz="3600" dirty="0" smtClean="0">
                <a:latin typeface="Comic Sans MS" panose="030F0702030302020204" pitchFamily="66" charset="0"/>
              </a:rPr>
              <a:t/>
            </a:r>
            <a:br>
              <a:rPr lang="en-GB" sz="3600" dirty="0" smtClean="0">
                <a:latin typeface="Comic Sans MS" panose="030F0702030302020204" pitchFamily="66" charset="0"/>
              </a:rPr>
            </a:br>
            <a:r>
              <a:rPr lang="en-GB" sz="3600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Independent Job- </a:t>
            </a:r>
            <a:r>
              <a:rPr lang="en-GB" sz="3600" dirty="0" smtClean="0">
                <a:latin typeface="Comic Sans MS" panose="030F0702030302020204" pitchFamily="66" charset="0"/>
              </a:rPr>
              <a:t>circle all the words that have ‘ng’ </a:t>
            </a:r>
            <a:r>
              <a:rPr lang="en-GB" sz="3600" smtClean="0">
                <a:latin typeface="Comic Sans MS" panose="030F0702030302020204" pitchFamily="66" charset="0"/>
              </a:rPr>
              <a:t>in them. 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3453" t="10951" r="34762" b="10318"/>
          <a:stretch/>
        </p:blipFill>
        <p:spPr>
          <a:xfrm>
            <a:off x="8255109" y="1188757"/>
            <a:ext cx="3852239" cy="536716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1228" y="4659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75771" y="0"/>
            <a:ext cx="10515600" cy="3373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get started. </a:t>
            </a:r>
            <a:r>
              <a:rPr lang="en-GB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GB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First, we always start by revising all the sounds we already know. </a:t>
            </a:r>
            <a:b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n-GB" sz="4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ch</a:t>
            </a:r>
            <a:r>
              <a:rPr lang="en-GB" sz="4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sz="4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sh,th</a:t>
            </a:r>
            <a:r>
              <a:rPr lang="en-GB" sz="4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GB" sz="4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GB" sz="2000" b="1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Jolly phonics a-z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2500" y="2091943"/>
            <a:ext cx="8542141" cy="44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64120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GB" b="1" dirty="0" smtClean="0">
                <a:latin typeface="Twinkl Precursive" panose="02000000000000000000" pitchFamily="2" charset="0"/>
              </a:rPr>
              <a:t>Monday 1</a:t>
            </a:r>
            <a:r>
              <a:rPr lang="en-GB" b="1" baseline="30000" dirty="0" smtClean="0">
                <a:latin typeface="Twinkl Precursive" panose="02000000000000000000" pitchFamily="2" charset="0"/>
              </a:rPr>
              <a:t>st</a:t>
            </a:r>
            <a:r>
              <a:rPr lang="en-GB" b="1" dirty="0" smtClean="0">
                <a:latin typeface="Twinkl Precursive" panose="02000000000000000000" pitchFamily="2" charset="0"/>
              </a:rPr>
              <a:t> February 2021</a:t>
            </a:r>
            <a:r>
              <a:rPr lang="en-GB" b="1" dirty="0" smtClean="0">
                <a:latin typeface="Comic Sans MS" panose="030F0702030302020204" pitchFamily="66" charset="0"/>
              </a:rPr>
              <a:t/>
            </a:r>
            <a:br>
              <a:rPr lang="en-GB" b="1" dirty="0" smtClean="0">
                <a:latin typeface="Comic Sans MS" panose="030F0702030302020204" pitchFamily="66" charset="0"/>
              </a:rPr>
            </a:br>
            <a:r>
              <a:rPr lang="en-GB" sz="3600" b="1" dirty="0" smtClean="0">
                <a:latin typeface="Comic Sans MS" panose="030F0702030302020204" pitchFamily="66" charset="0"/>
              </a:rPr>
              <a:t>L.I. To learn new sound digraph.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16661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sz="6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Our new sounds says:</a:t>
            </a:r>
          </a:p>
          <a:p>
            <a:pPr marL="0" indent="0" algn="ctr">
              <a:buNone/>
            </a:pPr>
            <a:endParaRPr lang="en-GB" sz="6000" dirty="0">
              <a:solidFill>
                <a:srgbClr val="FF0000"/>
              </a:solidFill>
              <a:latin typeface="Twinkl Precursive" panose="02000000000000000000" pitchFamily="2" charset="0"/>
            </a:endParaRPr>
          </a:p>
          <a:p>
            <a:pPr marL="0" indent="0" algn="ctr">
              <a:buNone/>
            </a:pPr>
            <a:r>
              <a:rPr lang="en-GB" sz="14800" b="1" u="sng" dirty="0" smtClean="0">
                <a:latin typeface="Twinkl Precursive" panose="02000000000000000000" pitchFamily="2" charset="0"/>
              </a:rPr>
              <a:t>ng</a:t>
            </a:r>
            <a:endParaRPr lang="en-GB" sz="1800" b="1" u="sng" dirty="0">
              <a:latin typeface="Twinkl Precursive" panose="02000000000000000000"/>
            </a:endParaRPr>
          </a:p>
          <a:p>
            <a:pPr marL="0" indent="0" algn="ctr">
              <a:buNone/>
            </a:pPr>
            <a:endParaRPr lang="en-GB" sz="1800" dirty="0" smtClean="0">
              <a:solidFill>
                <a:srgbClr val="FF0000"/>
              </a:solidFill>
              <a:latin typeface="Twinkl Precursive" panose="02000000000000000000"/>
            </a:endParaRPr>
          </a:p>
          <a:p>
            <a:pPr marL="0" indent="0" algn="ctr">
              <a:buNone/>
            </a:pPr>
            <a:endParaRPr lang="en-GB" sz="1800" dirty="0">
              <a:solidFill>
                <a:srgbClr val="FF0000"/>
              </a:solidFill>
              <a:latin typeface="Twinkl Precursive" panose="02000000000000000000"/>
            </a:endParaRPr>
          </a:p>
          <a:p>
            <a:pPr marL="0" indent="0" algn="ctr">
              <a:buNone/>
            </a:pPr>
            <a:endParaRPr lang="en-GB" sz="1800" dirty="0" smtClean="0">
              <a:solidFill>
                <a:srgbClr val="FF0000"/>
              </a:solidFill>
              <a:latin typeface="Twinkl Precursive" panose="0200000000000000000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Let’s practise writing our new sound in the air with our finger. </a:t>
            </a:r>
          </a:p>
          <a:p>
            <a:pPr marL="0" indent="0" algn="ctr">
              <a:buNone/>
            </a:pPr>
            <a:endParaRPr lang="en-GB" sz="9600" dirty="0">
              <a:solidFill>
                <a:srgbClr val="FF0000"/>
              </a:solidFill>
              <a:latin typeface="Twinkl Precursive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8007" y="8205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2357"/>
            <a:ext cx="10942674" cy="4245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 smtClean="0">
                <a:latin typeface="Comic Sans MS" panose="030F0702030302020204" pitchFamily="66" charset="0"/>
              </a:rPr>
              <a:t>I want you to close your eyes and listen to the sound. </a:t>
            </a:r>
            <a:br>
              <a:rPr lang="en-GB" sz="3600" dirty="0" smtClean="0">
                <a:latin typeface="Comic Sans MS" panose="030F0702030302020204" pitchFamily="66" charset="0"/>
              </a:rPr>
            </a:br>
            <a:r>
              <a:rPr lang="en-GB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anyone think of any words with the sound </a:t>
            </a:r>
            <a:r>
              <a:rPr lang="en-GB" sz="3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‘ng’ </a:t>
            </a:r>
            <a:r>
              <a:rPr lang="en-GB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 them ?</a:t>
            </a:r>
            <a:br>
              <a:rPr lang="en-GB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GB" sz="36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You will never hear </a:t>
            </a:r>
            <a:r>
              <a:rPr lang="en-GB" sz="3600" b="1" u="sng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‘ng’ </a:t>
            </a:r>
            <a:r>
              <a:rPr lang="en-GB" sz="3600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at the start of a word. Most of the time it will be at the end but sometimes it might be in the middle. </a:t>
            </a:r>
            <a:endParaRPr lang="en-GB" sz="36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51737" y="616794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GB" b="1" dirty="0">
                <a:latin typeface="Twinkl Precursive" panose="02000000000000000000" pitchFamily="2" charset="0"/>
              </a:rPr>
              <a:t>Monday 1</a:t>
            </a:r>
            <a:r>
              <a:rPr lang="en-GB" b="1" baseline="30000" dirty="0">
                <a:latin typeface="Twinkl Precursive" panose="02000000000000000000" pitchFamily="2" charset="0"/>
              </a:rPr>
              <a:t>st</a:t>
            </a:r>
            <a:r>
              <a:rPr lang="en-GB" b="1" dirty="0">
                <a:latin typeface="Twinkl Precursive" panose="02000000000000000000" pitchFamily="2" charset="0"/>
              </a:rPr>
              <a:t> February </a:t>
            </a:r>
            <a:r>
              <a:rPr lang="en-GB" b="1" dirty="0" smtClean="0">
                <a:latin typeface="Twinkl Precursive" panose="02000000000000000000" pitchFamily="2" charset="0"/>
              </a:rPr>
              <a:t>2021</a:t>
            </a:r>
            <a:r>
              <a:rPr lang="en-GB" b="1" dirty="0" smtClean="0">
                <a:latin typeface="Comic Sans MS" panose="030F0702030302020204" pitchFamily="66" charset="0"/>
              </a:rPr>
              <a:t/>
            </a:r>
            <a:br>
              <a:rPr lang="en-GB" b="1" dirty="0" smtClean="0">
                <a:latin typeface="Comic Sans MS" panose="030F0702030302020204" pitchFamily="66" charset="0"/>
              </a:rPr>
            </a:br>
            <a:r>
              <a:rPr lang="en-GB" sz="3600" b="1" dirty="0" smtClean="0">
                <a:latin typeface="Comic Sans MS" panose="030F0702030302020204" pitchFamily="66" charset="0"/>
              </a:rPr>
              <a:t>L.I. To learn new sound digraph.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5622" y="7319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25488" y="296997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n-GB" b="1" dirty="0">
                <a:latin typeface="Twinkl Precursive" panose="02000000000000000000" pitchFamily="2" charset="0"/>
              </a:rPr>
              <a:t>Monday 1</a:t>
            </a:r>
            <a:r>
              <a:rPr lang="en-GB" b="1" baseline="30000" dirty="0">
                <a:latin typeface="Twinkl Precursive" panose="02000000000000000000" pitchFamily="2" charset="0"/>
              </a:rPr>
              <a:t>st</a:t>
            </a:r>
            <a:r>
              <a:rPr lang="en-GB" b="1" dirty="0">
                <a:latin typeface="Twinkl Precursive" panose="02000000000000000000" pitchFamily="2" charset="0"/>
              </a:rPr>
              <a:t> February </a:t>
            </a:r>
            <a:r>
              <a:rPr lang="en-GB" b="1" dirty="0" smtClean="0">
                <a:latin typeface="Twinkl Precursive" panose="02000000000000000000" pitchFamily="2" charset="0"/>
              </a:rPr>
              <a:t>2021</a:t>
            </a:r>
            <a:r>
              <a:rPr lang="en-GB" b="1" dirty="0" smtClean="0">
                <a:latin typeface="Comic Sans MS" panose="030F0702030302020204" pitchFamily="66" charset="0"/>
              </a:rPr>
              <a:t/>
            </a:r>
            <a:br>
              <a:rPr lang="en-GB" b="1" dirty="0" smtClean="0">
                <a:latin typeface="Comic Sans MS" panose="030F0702030302020204" pitchFamily="66" charset="0"/>
              </a:rPr>
            </a:br>
            <a:r>
              <a:rPr lang="en-GB" sz="3600" b="1" dirty="0" smtClean="0">
                <a:latin typeface="Comic Sans MS" panose="030F0702030302020204" pitchFamily="66" charset="0"/>
              </a:rPr>
              <a:t>L.I. To learn new sound digraph.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942357"/>
            <a:ext cx="10515600" cy="44371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 smtClean="0">
                <a:latin typeface="Comic Sans MS" panose="030F0702030302020204" pitchFamily="66" charset="0"/>
              </a:rPr>
              <a:t>Let’s watch our video all about our new sound.</a:t>
            </a:r>
            <a:br>
              <a:rPr lang="en-GB" sz="2400" dirty="0" smtClean="0">
                <a:latin typeface="Comic Sans MS" panose="030F0702030302020204" pitchFamily="66" charset="0"/>
              </a:rPr>
            </a:br>
            <a:r>
              <a:rPr lang="en-GB" sz="2400" dirty="0" smtClean="0">
                <a:latin typeface="Comic Sans MS" panose="030F0702030302020204" pitchFamily="66" charset="0"/>
              </a:rPr>
              <a:t/>
            </a:r>
            <a:br>
              <a:rPr lang="en-GB" sz="2400" dirty="0" smtClean="0">
                <a:latin typeface="Comic Sans MS" panose="030F0702030302020204" pitchFamily="66" charset="0"/>
              </a:rPr>
            </a:br>
            <a:r>
              <a:rPr lang="en-GB" sz="2400" dirty="0" smtClean="0">
                <a:latin typeface="Comic Sans MS" panose="030F0702030302020204" pitchFamily="66" charset="0"/>
              </a:rPr>
              <a:t>Listen carefully for words that have our new </a:t>
            </a:r>
            <a:r>
              <a:rPr lang="en-GB" sz="2400" dirty="0">
                <a:latin typeface="Comic Sans MS" panose="030F0702030302020204" pitchFamily="66" charset="0"/>
              </a:rPr>
              <a:t>sound</a:t>
            </a:r>
            <a:r>
              <a:rPr lang="en-GB" sz="2400" dirty="0" smtClean="0">
                <a:latin typeface="Comic Sans MS" panose="030F0702030302020204" pitchFamily="66" charset="0"/>
              </a:rPr>
              <a:t>.</a:t>
            </a:r>
          </a:p>
          <a:p>
            <a:pPr marL="0" indent="0" algn="ctr">
              <a:buNone/>
            </a:pPr>
            <a:endParaRPr lang="en-GB" sz="36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/>
            </a:r>
            <a:br>
              <a:rPr lang="en-GB" sz="3600" dirty="0">
                <a:latin typeface="Comic Sans MS" panose="030F0702030302020204" pitchFamily="66" charset="0"/>
              </a:rPr>
            </a:br>
            <a:endParaRPr lang="en-GB" sz="36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/>
            </a:r>
            <a:br>
              <a:rPr lang="en-GB" sz="3600" dirty="0">
                <a:latin typeface="Comic Sans MS" panose="030F0702030302020204" pitchFamily="66" charset="0"/>
              </a:rPr>
            </a:br>
            <a:endParaRPr lang="en-GB" sz="36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2QRH1ZliZjk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901141" y="2996011"/>
            <a:ext cx="6583681" cy="370332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7400" y="5533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xqPMJR2cLw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38200" y="365125"/>
            <a:ext cx="11132127" cy="626182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2463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0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817" y="2232834"/>
            <a:ext cx="11548353" cy="2280800"/>
          </a:xfrm>
        </p:spPr>
        <p:txBody>
          <a:bodyPr/>
          <a:lstStyle/>
          <a:p>
            <a:pPr algn="ctr"/>
            <a:r>
              <a:rPr lang="en-GB" b="1" dirty="0" smtClean="0">
                <a:latin typeface="Twinkl Precursive" panose="02000000000000000000" pitchFamily="2" charset="0"/>
              </a:rPr>
              <a:t>Have a go at blending some of these words. </a:t>
            </a:r>
            <a:endParaRPr lang="en-GB" b="1" dirty="0">
              <a:latin typeface="Twinkl Precursive" panose="02000000000000000000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5746" y="6987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0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Nrjb0rIer5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46167" y="965315"/>
            <a:ext cx="9807633" cy="551679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5578" y="2830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645" y="2130576"/>
            <a:ext cx="11275941" cy="19876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8000" b="1" dirty="0" smtClean="0">
                <a:latin typeface="Twinkl Precursive" panose="02000000000000000000" pitchFamily="2" charset="0"/>
              </a:rPr>
              <a:t>Sing   a   song    to    me.</a:t>
            </a:r>
            <a:endParaRPr lang="en-GB" sz="8000" b="1" dirty="0">
              <a:latin typeface="Twinkl Precursive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5534" y="7620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7466" y="50803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1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6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276</Words>
  <Application>Microsoft Office PowerPoint</Application>
  <PresentationFormat>Widescreen</PresentationFormat>
  <Paragraphs>39</Paragraphs>
  <Slides>15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Twinkl Precursive</vt:lpstr>
      <vt:lpstr>Office Theme</vt:lpstr>
      <vt:lpstr>Phase 3 Phonics</vt:lpstr>
      <vt:lpstr>PowerPoint Presentation</vt:lpstr>
      <vt:lpstr>Monday 1st February 2021 L.I. To learn new sound digraph.</vt:lpstr>
      <vt:lpstr>Monday 1st February 2021 L.I. To learn new sound digraph.</vt:lpstr>
      <vt:lpstr>Monday 1st February 2021 L.I. To learn new sound digraph.</vt:lpstr>
      <vt:lpstr>PowerPoint Presentation</vt:lpstr>
      <vt:lpstr>Have a go at blending some of these words. </vt:lpstr>
      <vt:lpstr>PowerPoint Presentation</vt:lpstr>
      <vt:lpstr>PowerPoint Presentation</vt:lpstr>
      <vt:lpstr>PowerPoint Presentation</vt:lpstr>
      <vt:lpstr>Monday 1st February 2021 Tricky words </vt:lpstr>
      <vt:lpstr>PowerPoint Presentation</vt:lpstr>
      <vt:lpstr>Monday 1st February 2021 Tricky words </vt:lpstr>
      <vt:lpstr>PowerPoint Presentation</vt:lpstr>
      <vt:lpstr>Today’s Jobs 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3 Phonics</dc:title>
  <dc:creator>Karen Taylor</dc:creator>
  <cp:lastModifiedBy>Karen Taylor</cp:lastModifiedBy>
  <cp:revision>54</cp:revision>
  <dcterms:created xsi:type="dcterms:W3CDTF">2021-01-18T11:14:18Z</dcterms:created>
  <dcterms:modified xsi:type="dcterms:W3CDTF">2021-01-29T12:54:31Z</dcterms:modified>
</cp:coreProperties>
</file>