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68" r:id="rId1"/>
  </p:sldMasterIdLst>
  <p:notesMasterIdLst>
    <p:notesMasterId r:id="rId8"/>
  </p:notesMasterIdLst>
  <p:handoutMasterIdLst>
    <p:handoutMasterId r:id="rId9"/>
  </p:handoutMasterIdLst>
  <p:sldIdLst>
    <p:sldId id="316" r:id="rId2"/>
    <p:sldId id="310" r:id="rId3"/>
    <p:sldId id="309" r:id="rId4"/>
    <p:sldId id="302" r:id="rId5"/>
    <p:sldId id="313" r:id="rId6"/>
    <p:sldId id="314" r:id="rId7"/>
  </p:sldIdLst>
  <p:sldSz cx="9144000" cy="6858000" type="screen4x3"/>
  <p:notesSz cx="6858000" cy="9144000"/>
  <p:embeddedFontLst>
    <p:embeddedFont>
      <p:font typeface="Twinkl" panose="020B0604020202020204" pitchFamily="2" charset="0"/>
      <p:regular r:id="rId10"/>
      <p:bold r:id="rId11"/>
    </p:embeddedFont>
    <p:embeddedFont>
      <p:font typeface="Wingdings 3" panose="05040102010807070707" pitchFamily="18" charset="2"/>
      <p:regular r:id="rId12"/>
    </p:embeddedFont>
    <p:embeddedFont>
      <p:font typeface="Sassoon Infant Rg" panose="02000503030000020003" pitchFamily="50" charset="0"/>
      <p:regular r:id="rId13"/>
      <p:bold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winkl SemiBold" charset="0"/>
      <p:bold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363" userDrawn="1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397" userDrawn="1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16" userDrawn="1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9C"/>
    <a:srgbClr val="47B1E5"/>
    <a:srgbClr val="01407D"/>
    <a:srgbClr val="009386"/>
    <a:srgbClr val="25B7BC"/>
    <a:srgbClr val="00A8E7"/>
    <a:srgbClr val="0076B0"/>
    <a:srgbClr val="CFE09B"/>
    <a:srgbClr val="F08215"/>
    <a:srgbClr val="009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9" autoAdjust="0"/>
    <p:restoredTop sz="96370" autoAdjust="0"/>
  </p:normalViewPr>
  <p:slideViewPr>
    <p:cSldViewPr snapToGrid="0">
      <p:cViewPr varScale="1">
        <p:scale>
          <a:sx n="62" d="100"/>
          <a:sy n="62" d="100"/>
        </p:scale>
        <p:origin x="1388" y="44"/>
      </p:cViewPr>
      <p:guideLst>
        <p:guide orient="horz" pos="2183"/>
        <p:guide pos="2880"/>
        <p:guide pos="363"/>
        <p:guide orient="horz" pos="3974"/>
        <p:guide pos="5397"/>
        <p:guide orient="horz" pos="346"/>
        <p:guide pos="476"/>
        <p:guide orient="horz" pos="459"/>
        <p:guide orient="horz" pos="381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BC324B-EE48-4B65-B7E1-32E5D4EB59FD}" type="datetimeFigureOut">
              <a:rPr lang="en-GB"/>
              <a:pPr>
                <a:defRPr/>
              </a:pPr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47EC23-4AB2-46CA-B2EA-DCF323AC22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568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11655FC-B27D-4CDB-A3A5-CD230AA5D6F0}" type="datetimeFigureOut">
              <a:rPr lang="en-GB"/>
              <a:pPr>
                <a:defRPr/>
              </a:pPr>
              <a:t>25/01/2021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DACE7C-CBB9-4EE9-9C2F-E2B8C6C09A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1071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ACE7C-CBB9-4EE9-9C2F-E2B8C6C09A2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504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ACE7C-CBB9-4EE9-9C2F-E2B8C6C09A2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61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ACE7C-CBB9-4EE9-9C2F-E2B8C6C09A2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383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ACE7C-CBB9-4EE9-9C2F-E2B8C6C09A2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81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DACE7C-CBB9-4EE9-9C2F-E2B8C6C09A2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95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8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3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1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7237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577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7871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52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07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16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273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652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07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9495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34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4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334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4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31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67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4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259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7" r:id="rId18"/>
    <p:sldLayoutId id="2147483724" r:id="rId19"/>
    <p:sldLayoutId id="2147483726" r:id="rId20"/>
    <p:sldLayoutId id="2147483727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5.png"/><Relationship Id="rId10" Type="http://schemas.openxmlformats.org/officeDocument/2006/relationships/image" Target="../media/image18.png"/><Relationship Id="rId4" Type="http://schemas.openxmlformats.org/officeDocument/2006/relationships/image" Target="../media/image4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png"/><Relationship Id="rId11" Type="http://schemas.openxmlformats.org/officeDocument/2006/relationships/image" Target="../media/image27.png"/><Relationship Id="rId5" Type="http://schemas.openxmlformats.org/officeDocument/2006/relationships/image" Target="../media/image5.png"/><Relationship Id="rId10" Type="http://schemas.openxmlformats.org/officeDocument/2006/relationships/image" Target="../media/image26.png"/><Relationship Id="rId4" Type="http://schemas.openxmlformats.org/officeDocument/2006/relationships/image" Target="../media/image4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11" Type="http://schemas.openxmlformats.org/officeDocument/2006/relationships/image" Target="../media/image33.png"/><Relationship Id="rId5" Type="http://schemas.openxmlformats.org/officeDocument/2006/relationships/image" Target="../media/image5.png"/><Relationship Id="rId10" Type="http://schemas.openxmlformats.org/officeDocument/2006/relationships/image" Target="../media/image32.png"/><Relationship Id="rId4" Type="http://schemas.openxmlformats.org/officeDocument/2006/relationships/image" Target="../media/image4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Money… Money… Money!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Work your way though the money challenges on each page.</a:t>
            </a:r>
          </a:p>
          <a:p>
            <a:r>
              <a:rPr lang="en-GB" dirty="0" smtClean="0"/>
              <a:t>Chilli Challenge allows you to choose the difficulty.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3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2">
            <a:extLst/>
          </p:cNvPr>
          <p:cNvSpPr/>
          <p:nvPr/>
        </p:nvSpPr>
        <p:spPr>
          <a:xfrm>
            <a:off x="5874128" y="893247"/>
            <a:ext cx="2514222" cy="5185292"/>
          </a:xfrm>
          <a:prstGeom prst="roundRect">
            <a:avLst>
              <a:gd name="adj" fmla="val 14357"/>
            </a:avLst>
          </a:prstGeom>
          <a:solidFill>
            <a:srgbClr val="CFE09B"/>
          </a:solidFill>
          <a:ln w="381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/>
          <a:lstStyle/>
          <a:p>
            <a:pPr algn="ctr"/>
            <a:endParaRPr lang="en-GB" sz="1600" b="1" dirty="0">
              <a:solidFill>
                <a:schemeClr val="tx1"/>
              </a:solidFill>
              <a:latin typeface="Twinkl" pitchFamily="2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Twinkl" pitchFamily="2" charset="0"/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What coin is this?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  <a:p>
            <a:pPr marL="0" indent="0" algn="ctr">
              <a:buNone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0" name="Rounded Rectangle 49">
            <a:extLst/>
          </p:cNvPr>
          <p:cNvSpPr/>
          <p:nvPr/>
        </p:nvSpPr>
        <p:spPr>
          <a:xfrm>
            <a:off x="3294968" y="893248"/>
            <a:ext cx="2436592" cy="5155333"/>
          </a:xfrm>
          <a:prstGeom prst="roundRect">
            <a:avLst>
              <a:gd name="adj" fmla="val 7410"/>
            </a:avLst>
          </a:prstGeom>
          <a:solidFill>
            <a:srgbClr val="F8BD95"/>
          </a:solidFill>
          <a:ln w="3810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Twinkl" pitchFamily="2" charset="0"/>
              </a:rPr>
              <a:t/>
            </a:r>
            <a:br>
              <a:rPr lang="en-GB" sz="1600" b="1" dirty="0">
                <a:solidFill>
                  <a:schemeClr val="tx1"/>
                </a:solidFill>
                <a:latin typeface="Twinkl" pitchFamily="2" charset="0"/>
              </a:rPr>
            </a:br>
            <a:endParaRPr lang="en-GB" sz="1600" b="1" dirty="0">
              <a:solidFill>
                <a:schemeClr val="tx1"/>
              </a:solidFill>
              <a:latin typeface="Twinkl" pitchFamily="2" charset="0"/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What coin is this?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71" name="Rounded Rectangle 2">
            <a:extLst/>
          </p:cNvPr>
          <p:cNvSpPr/>
          <p:nvPr/>
        </p:nvSpPr>
        <p:spPr>
          <a:xfrm>
            <a:off x="752670" y="893247"/>
            <a:ext cx="2396631" cy="5155334"/>
          </a:xfrm>
          <a:prstGeom prst="roundRect">
            <a:avLst>
              <a:gd name="adj" fmla="val 6587"/>
            </a:avLst>
          </a:prstGeom>
          <a:solidFill>
            <a:srgbClr val="FFEDAA"/>
          </a:solidFill>
          <a:ln w="38100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/>
            </a:r>
            <a:br>
              <a:rPr lang="en-GB" sz="1600" b="1" dirty="0">
                <a:solidFill>
                  <a:schemeClr val="tx1"/>
                </a:solidFill>
              </a:rPr>
            </a:br>
            <a:endParaRPr lang="en-GB" sz="1600" b="1" dirty="0">
              <a:solidFill>
                <a:schemeClr val="tx1"/>
              </a:solidFill>
            </a:endParaRPr>
          </a:p>
          <a:p>
            <a:pPr algn="ctr"/>
            <a:r>
              <a:rPr lang="en-GB" sz="2000" dirty="0">
                <a:solidFill>
                  <a:schemeClr val="tx1"/>
                </a:solidFill>
              </a:rPr>
              <a:t>What coin is this?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89" name="Reveal Answer 1">
            <a:extLst/>
          </p:cNvPr>
          <p:cNvSpPr/>
          <p:nvPr/>
        </p:nvSpPr>
        <p:spPr>
          <a:xfrm>
            <a:off x="6952807" y="804929"/>
            <a:ext cx="1147908" cy="259580"/>
          </a:xfrm>
          <a:prstGeom prst="roundRect">
            <a:avLst>
              <a:gd name="adj" fmla="val 50000"/>
            </a:avLst>
          </a:prstGeom>
          <a:solidFill>
            <a:srgbClr val="0076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/>
              <a:t>Answers</a:t>
            </a:r>
          </a:p>
        </p:txBody>
      </p:sp>
      <p:sp>
        <p:nvSpPr>
          <p:cNvPr id="72" name="Reveal Answer 1">
            <a:extLst/>
          </p:cNvPr>
          <p:cNvSpPr/>
          <p:nvPr/>
        </p:nvSpPr>
        <p:spPr>
          <a:xfrm>
            <a:off x="1924157" y="809419"/>
            <a:ext cx="1147907" cy="254327"/>
          </a:xfrm>
          <a:prstGeom prst="roundRect">
            <a:avLst>
              <a:gd name="adj" fmla="val 50000"/>
            </a:avLst>
          </a:prstGeom>
          <a:solidFill>
            <a:srgbClr val="0076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/>
              <a:t>Answers</a:t>
            </a: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auto">
          <a:xfrm>
            <a:off x="6178597" y="5135398"/>
            <a:ext cx="1946035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indent="0" algn="ctr">
              <a:buNone/>
            </a:pPr>
            <a:r>
              <a:rPr lang="en-GB" sz="2400" b="1" dirty="0"/>
              <a:t>£2</a:t>
            </a:r>
          </a:p>
        </p:txBody>
      </p:sp>
      <p:sp>
        <p:nvSpPr>
          <p:cNvPr id="21" name="Rectangle 58"/>
          <p:cNvSpPr>
            <a:spLocks noChangeArrowheads="1"/>
          </p:cNvSpPr>
          <p:nvPr/>
        </p:nvSpPr>
        <p:spPr bwMode="auto">
          <a:xfrm>
            <a:off x="1373712" y="5129314"/>
            <a:ext cx="115454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400" b="1" dirty="0"/>
              <a:t>2p</a:t>
            </a:r>
          </a:p>
        </p:txBody>
      </p:sp>
      <p:sp>
        <p:nvSpPr>
          <p:cNvPr id="23" name="Rectangle 58"/>
          <p:cNvSpPr>
            <a:spLocks noChangeArrowheads="1"/>
          </p:cNvSpPr>
          <p:nvPr/>
        </p:nvSpPr>
        <p:spPr bwMode="auto">
          <a:xfrm>
            <a:off x="4045924" y="5125634"/>
            <a:ext cx="105215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400" b="1" dirty="0"/>
              <a:t>20p</a:t>
            </a:r>
          </a:p>
        </p:txBody>
      </p:sp>
      <p:sp>
        <p:nvSpPr>
          <p:cNvPr id="25" name="Reveal Answer 1">
            <a:extLst/>
          </p:cNvPr>
          <p:cNvSpPr/>
          <p:nvPr/>
        </p:nvSpPr>
        <p:spPr>
          <a:xfrm>
            <a:off x="4379263" y="809420"/>
            <a:ext cx="1147907" cy="254792"/>
          </a:xfrm>
          <a:prstGeom prst="roundRect">
            <a:avLst>
              <a:gd name="adj" fmla="val 50000"/>
            </a:avLst>
          </a:prstGeom>
          <a:solidFill>
            <a:srgbClr val="0076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/>
              <a:t>Answers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C68DBE-5FA3-4724-9C76-72AB572F0339}"/>
              </a:ext>
            </a:extLst>
          </p:cNvPr>
          <p:cNvSpPr/>
          <p:nvPr/>
        </p:nvSpPr>
        <p:spPr>
          <a:xfrm>
            <a:off x="2901049" y="752021"/>
            <a:ext cx="542152" cy="542152"/>
          </a:xfrm>
          <a:prstGeom prst="ellipse">
            <a:avLst/>
          </a:prstGeom>
          <a:solidFill>
            <a:schemeClr val="bg1"/>
          </a:solidFill>
          <a:ln w="1905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8C68DBE-5FA3-4724-9C76-72AB572F0339}"/>
              </a:ext>
            </a:extLst>
          </p:cNvPr>
          <p:cNvSpPr/>
          <p:nvPr/>
        </p:nvSpPr>
        <p:spPr>
          <a:xfrm>
            <a:off x="5357593" y="752021"/>
            <a:ext cx="542152" cy="542152"/>
          </a:xfrm>
          <a:prstGeom prst="ellipse">
            <a:avLst/>
          </a:prstGeom>
          <a:solidFill>
            <a:schemeClr val="bg1"/>
          </a:solidFill>
          <a:ln w="190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8C68DBE-5FA3-4724-9C76-72AB572F0339}"/>
              </a:ext>
            </a:extLst>
          </p:cNvPr>
          <p:cNvSpPr/>
          <p:nvPr/>
        </p:nvSpPr>
        <p:spPr>
          <a:xfrm>
            <a:off x="7931137" y="744958"/>
            <a:ext cx="542152" cy="54215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5" name="Round Single Corner Rectangle 34"/>
          <p:cNvSpPr/>
          <p:nvPr/>
        </p:nvSpPr>
        <p:spPr>
          <a:xfrm rot="10800000">
            <a:off x="7676441" y="-20231"/>
            <a:ext cx="1467559" cy="506497"/>
          </a:xfrm>
          <a:prstGeom prst="round1Rect">
            <a:avLst>
              <a:gd name="adj" fmla="val 50000"/>
            </a:avLst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10A18FB-75F5-45C0-B069-2FADA7A304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275" y="635130"/>
            <a:ext cx="455926" cy="73601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84CC39D-5BD0-4045-883F-BB0D702B7D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7315" y="631445"/>
            <a:ext cx="296597" cy="74338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EE01CDF-4D67-404D-8FFC-421C4196E0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4982" y="643333"/>
            <a:ext cx="376348" cy="7323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045" y="2451976"/>
            <a:ext cx="2027752" cy="20270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7662" y="2605475"/>
            <a:ext cx="1731898" cy="1720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0073" y="2320137"/>
            <a:ext cx="2223084" cy="215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8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9" grpId="0" animBg="1"/>
      <p:bldP spid="72" grpId="0" animBg="1"/>
      <p:bldP spid="28" grpId="0"/>
      <p:bldP spid="21" grpId="0"/>
      <p:bldP spid="23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2">
            <a:extLst/>
          </p:cNvPr>
          <p:cNvSpPr/>
          <p:nvPr/>
        </p:nvSpPr>
        <p:spPr>
          <a:xfrm>
            <a:off x="754064" y="4366359"/>
            <a:ext cx="7634286" cy="1712179"/>
          </a:xfrm>
          <a:prstGeom prst="roundRect">
            <a:avLst>
              <a:gd name="adj" fmla="val 14357"/>
            </a:avLst>
          </a:prstGeom>
          <a:solidFill>
            <a:srgbClr val="CFE09B"/>
          </a:solidFill>
          <a:ln w="381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/>
          <a:lstStyle/>
          <a:p>
            <a:pPr marL="0" indent="0" algn="ctr">
              <a:buNone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How much altogether?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0" name="Rounded Rectangle 49">
            <a:extLst/>
          </p:cNvPr>
          <p:cNvSpPr/>
          <p:nvPr/>
        </p:nvSpPr>
        <p:spPr>
          <a:xfrm>
            <a:off x="761070" y="2505657"/>
            <a:ext cx="7621859" cy="1712114"/>
          </a:xfrm>
          <a:prstGeom prst="roundRect">
            <a:avLst>
              <a:gd name="adj" fmla="val 7410"/>
            </a:avLst>
          </a:prstGeom>
          <a:solidFill>
            <a:srgbClr val="F8BD95"/>
          </a:solidFill>
          <a:ln w="3810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How much altogether? </a:t>
            </a:r>
          </a:p>
        </p:txBody>
      </p:sp>
      <p:sp>
        <p:nvSpPr>
          <p:cNvPr id="71" name="Rounded Rectangle 2">
            <a:extLst/>
          </p:cNvPr>
          <p:cNvSpPr/>
          <p:nvPr/>
        </p:nvSpPr>
        <p:spPr>
          <a:xfrm>
            <a:off x="752670" y="893248"/>
            <a:ext cx="7630259" cy="1479676"/>
          </a:xfrm>
          <a:prstGeom prst="roundRect">
            <a:avLst>
              <a:gd name="adj" fmla="val 6587"/>
            </a:avLst>
          </a:prstGeom>
          <a:solidFill>
            <a:srgbClr val="FFEDAA"/>
          </a:solidFill>
          <a:ln w="38100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How much altogether? </a:t>
            </a:r>
            <a:endParaRPr lang="en-GB" sz="16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89" name="Reveal Answer 1">
            <a:extLst/>
          </p:cNvPr>
          <p:cNvSpPr/>
          <p:nvPr/>
        </p:nvSpPr>
        <p:spPr>
          <a:xfrm>
            <a:off x="6965576" y="4298190"/>
            <a:ext cx="1147908" cy="259580"/>
          </a:xfrm>
          <a:prstGeom prst="roundRect">
            <a:avLst>
              <a:gd name="adj" fmla="val 50000"/>
            </a:avLst>
          </a:prstGeom>
          <a:solidFill>
            <a:srgbClr val="0076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/>
              <a:t>Answers</a:t>
            </a:r>
          </a:p>
        </p:txBody>
      </p:sp>
      <p:sp>
        <p:nvSpPr>
          <p:cNvPr id="72" name="Reveal Answer 1">
            <a:extLst/>
          </p:cNvPr>
          <p:cNvSpPr/>
          <p:nvPr/>
        </p:nvSpPr>
        <p:spPr>
          <a:xfrm>
            <a:off x="6975966" y="781329"/>
            <a:ext cx="1147907" cy="254327"/>
          </a:xfrm>
          <a:prstGeom prst="roundRect">
            <a:avLst>
              <a:gd name="adj" fmla="val 50000"/>
            </a:avLst>
          </a:prstGeom>
          <a:solidFill>
            <a:srgbClr val="0076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/>
              <a:t>Answers</a:t>
            </a: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auto">
          <a:xfrm>
            <a:off x="7049747" y="5340607"/>
            <a:ext cx="127334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indent="0" algn="ctr">
              <a:buNone/>
            </a:pPr>
            <a:r>
              <a:rPr lang="en-GB" sz="2400" b="1" dirty="0"/>
              <a:t>13p</a:t>
            </a: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auto">
          <a:xfrm>
            <a:off x="7068352" y="1657401"/>
            <a:ext cx="115454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400" b="1" dirty="0"/>
              <a:t>6p</a:t>
            </a:r>
          </a:p>
        </p:txBody>
      </p:sp>
      <p:sp>
        <p:nvSpPr>
          <p:cNvPr id="22" name="Rectangle 58"/>
          <p:cNvSpPr>
            <a:spLocks noChangeArrowheads="1"/>
          </p:cNvSpPr>
          <p:nvPr/>
        </p:nvSpPr>
        <p:spPr bwMode="auto">
          <a:xfrm>
            <a:off x="7117227" y="3468529"/>
            <a:ext cx="111842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400" b="1" dirty="0"/>
              <a:t>10p</a:t>
            </a:r>
          </a:p>
        </p:txBody>
      </p:sp>
      <p:sp>
        <p:nvSpPr>
          <p:cNvPr id="25" name="Reveal Answer 1">
            <a:extLst/>
          </p:cNvPr>
          <p:cNvSpPr/>
          <p:nvPr/>
        </p:nvSpPr>
        <p:spPr>
          <a:xfrm>
            <a:off x="6974811" y="2418264"/>
            <a:ext cx="1147907" cy="254792"/>
          </a:xfrm>
          <a:prstGeom prst="roundRect">
            <a:avLst>
              <a:gd name="adj" fmla="val 50000"/>
            </a:avLst>
          </a:prstGeom>
          <a:solidFill>
            <a:srgbClr val="0076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/>
              <a:t>Answers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C68DBE-5FA3-4724-9C76-72AB572F0339}"/>
              </a:ext>
            </a:extLst>
          </p:cNvPr>
          <p:cNvSpPr/>
          <p:nvPr/>
        </p:nvSpPr>
        <p:spPr>
          <a:xfrm>
            <a:off x="7952858" y="723931"/>
            <a:ext cx="542152" cy="542152"/>
          </a:xfrm>
          <a:prstGeom prst="ellipse">
            <a:avLst/>
          </a:prstGeom>
          <a:solidFill>
            <a:schemeClr val="bg1"/>
          </a:solidFill>
          <a:ln w="1905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8C68DBE-5FA3-4724-9C76-72AB572F0339}"/>
              </a:ext>
            </a:extLst>
          </p:cNvPr>
          <p:cNvSpPr/>
          <p:nvPr/>
        </p:nvSpPr>
        <p:spPr>
          <a:xfrm>
            <a:off x="7953141" y="2360865"/>
            <a:ext cx="542152" cy="542152"/>
          </a:xfrm>
          <a:prstGeom prst="ellipse">
            <a:avLst/>
          </a:prstGeom>
          <a:solidFill>
            <a:schemeClr val="bg1"/>
          </a:solidFill>
          <a:ln w="190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8C68DBE-5FA3-4724-9C76-72AB572F0339}"/>
              </a:ext>
            </a:extLst>
          </p:cNvPr>
          <p:cNvSpPr/>
          <p:nvPr/>
        </p:nvSpPr>
        <p:spPr>
          <a:xfrm>
            <a:off x="7943906" y="4238219"/>
            <a:ext cx="542152" cy="54215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176E7-419C-4A3A-BDE7-0909EA06BE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084" y="607038"/>
            <a:ext cx="455926" cy="73601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B63CBEB-4BB8-452C-9447-E71CAEAA41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600" y="2232814"/>
            <a:ext cx="296597" cy="74338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5601E67-CA2A-4D23-8019-29FF0CC87C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863" y="4121808"/>
            <a:ext cx="376348" cy="7323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824" y="982262"/>
            <a:ext cx="1567147" cy="127836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893" y="2808116"/>
            <a:ext cx="1567147" cy="12783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50" y="4661460"/>
            <a:ext cx="1567147" cy="1278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6927" y="1540171"/>
            <a:ext cx="691342" cy="6926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5909" y="1398924"/>
            <a:ext cx="834970" cy="83389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028" y="3436263"/>
            <a:ext cx="691342" cy="69264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913" y="3295016"/>
            <a:ext cx="834970" cy="833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1388" y="3034836"/>
            <a:ext cx="1094435" cy="109407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2715" y="3034836"/>
            <a:ext cx="1094435" cy="1094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480" y="4986862"/>
            <a:ext cx="976040" cy="97431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1754" y="5114328"/>
            <a:ext cx="834970" cy="8338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5556" y="4862537"/>
            <a:ext cx="1094435" cy="109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09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9" grpId="0" animBg="1"/>
      <p:bldP spid="72" grpId="0" animBg="1"/>
      <p:bldP spid="28" grpId="0"/>
      <p:bldP spid="19" grpId="0"/>
      <p:bldP spid="22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2">
            <a:extLst/>
          </p:cNvPr>
          <p:cNvSpPr/>
          <p:nvPr/>
        </p:nvSpPr>
        <p:spPr>
          <a:xfrm>
            <a:off x="754064" y="4097805"/>
            <a:ext cx="7634286" cy="1980734"/>
          </a:xfrm>
          <a:prstGeom prst="roundRect">
            <a:avLst>
              <a:gd name="adj" fmla="val 14357"/>
            </a:avLst>
          </a:prstGeom>
          <a:solidFill>
            <a:srgbClr val="CFE09B"/>
          </a:solidFill>
          <a:ln w="381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108000"/>
          <a:lstStyle/>
          <a:p>
            <a:pPr marL="0" indent="0" algn="ctr">
              <a:buNone/>
            </a:pP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What coins could you </a:t>
            </a:r>
            <a:br>
              <a:rPr lang="en-GB" sz="20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use to buy this basketball? </a:t>
            </a:r>
            <a:endParaRPr lang="en-GB" sz="2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0" name="Rounded Rectangle 49">
            <a:extLst/>
          </p:cNvPr>
          <p:cNvSpPr/>
          <p:nvPr/>
        </p:nvSpPr>
        <p:spPr>
          <a:xfrm>
            <a:off x="4451925" y="893248"/>
            <a:ext cx="3936424" cy="3065173"/>
          </a:xfrm>
          <a:prstGeom prst="roundRect">
            <a:avLst>
              <a:gd name="adj" fmla="val 7410"/>
            </a:avLst>
          </a:prstGeom>
          <a:solidFill>
            <a:srgbClr val="F8BD95"/>
          </a:solidFill>
          <a:ln w="3810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lvl="0" algn="ctr"/>
            <a:r>
              <a:rPr lang="en-GB" sz="2000" dirty="0">
                <a:solidFill>
                  <a:srgbClr val="1C1C1C"/>
                </a:solidFill>
                <a:latin typeface="Twinkl" pitchFamily="2" charset="0"/>
              </a:rPr>
              <a:t>What coins could you </a:t>
            </a:r>
            <a:br>
              <a:rPr lang="en-GB" sz="2000" dirty="0">
                <a:solidFill>
                  <a:srgbClr val="1C1C1C"/>
                </a:solidFill>
                <a:latin typeface="Twinkl" pitchFamily="2" charset="0"/>
              </a:rPr>
            </a:br>
            <a:r>
              <a:rPr lang="en-GB" sz="2000" dirty="0">
                <a:solidFill>
                  <a:srgbClr val="1C1C1C"/>
                </a:solidFill>
                <a:latin typeface="Twinkl" pitchFamily="2" charset="0"/>
              </a:rPr>
              <a:t>use to buy this rugby ball? </a:t>
            </a:r>
          </a:p>
        </p:txBody>
      </p:sp>
      <p:sp>
        <p:nvSpPr>
          <p:cNvPr id="71" name="Rounded Rectangle 2">
            <a:extLst/>
          </p:cNvPr>
          <p:cNvSpPr/>
          <p:nvPr/>
        </p:nvSpPr>
        <p:spPr>
          <a:xfrm>
            <a:off x="752670" y="893248"/>
            <a:ext cx="3568055" cy="3065174"/>
          </a:xfrm>
          <a:prstGeom prst="roundRect">
            <a:avLst>
              <a:gd name="adj" fmla="val 6587"/>
            </a:avLst>
          </a:prstGeom>
          <a:solidFill>
            <a:srgbClr val="FFEDAA"/>
          </a:solidFill>
          <a:ln w="38100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What coins could you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use to buy this football?</a:t>
            </a:r>
          </a:p>
          <a:p>
            <a:endParaRPr lang="en-GB" sz="16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89" name="Reveal Answer 1">
            <a:extLst/>
          </p:cNvPr>
          <p:cNvSpPr/>
          <p:nvPr/>
        </p:nvSpPr>
        <p:spPr>
          <a:xfrm>
            <a:off x="6965576" y="4030678"/>
            <a:ext cx="1147908" cy="259580"/>
          </a:xfrm>
          <a:prstGeom prst="roundRect">
            <a:avLst>
              <a:gd name="adj" fmla="val 50000"/>
            </a:avLst>
          </a:prstGeom>
          <a:solidFill>
            <a:srgbClr val="0076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/>
              <a:t>Answers</a:t>
            </a:r>
          </a:p>
        </p:txBody>
      </p:sp>
      <p:sp>
        <p:nvSpPr>
          <p:cNvPr id="72" name="Reveal Answer 1">
            <a:extLst/>
          </p:cNvPr>
          <p:cNvSpPr/>
          <p:nvPr/>
        </p:nvSpPr>
        <p:spPr>
          <a:xfrm>
            <a:off x="3034606" y="809419"/>
            <a:ext cx="1147907" cy="254327"/>
          </a:xfrm>
          <a:prstGeom prst="roundRect">
            <a:avLst>
              <a:gd name="adj" fmla="val 50000"/>
            </a:avLst>
          </a:prstGeom>
          <a:solidFill>
            <a:srgbClr val="0076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/>
              <a:t>Answers</a:t>
            </a:r>
          </a:p>
        </p:txBody>
      </p:sp>
      <p:sp>
        <p:nvSpPr>
          <p:cNvPr id="25" name="Reveal Answer 1">
            <a:extLst/>
          </p:cNvPr>
          <p:cNvSpPr/>
          <p:nvPr/>
        </p:nvSpPr>
        <p:spPr>
          <a:xfrm>
            <a:off x="6965576" y="809420"/>
            <a:ext cx="1147907" cy="254792"/>
          </a:xfrm>
          <a:prstGeom prst="roundRect">
            <a:avLst>
              <a:gd name="adj" fmla="val 50000"/>
            </a:avLst>
          </a:prstGeom>
          <a:solidFill>
            <a:srgbClr val="0076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/>
              <a:t>Answers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C68DBE-5FA3-4724-9C76-72AB572F0339}"/>
              </a:ext>
            </a:extLst>
          </p:cNvPr>
          <p:cNvSpPr/>
          <p:nvPr/>
        </p:nvSpPr>
        <p:spPr>
          <a:xfrm>
            <a:off x="4011498" y="752021"/>
            <a:ext cx="542152" cy="542152"/>
          </a:xfrm>
          <a:prstGeom prst="ellipse">
            <a:avLst/>
          </a:prstGeom>
          <a:solidFill>
            <a:schemeClr val="bg1"/>
          </a:solidFill>
          <a:ln w="1905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8C68DBE-5FA3-4724-9C76-72AB572F0339}"/>
              </a:ext>
            </a:extLst>
          </p:cNvPr>
          <p:cNvSpPr/>
          <p:nvPr/>
        </p:nvSpPr>
        <p:spPr>
          <a:xfrm>
            <a:off x="7943906" y="752021"/>
            <a:ext cx="542152" cy="542152"/>
          </a:xfrm>
          <a:prstGeom prst="ellipse">
            <a:avLst/>
          </a:prstGeom>
          <a:solidFill>
            <a:schemeClr val="bg1"/>
          </a:solidFill>
          <a:ln w="190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8C68DBE-5FA3-4724-9C76-72AB572F0339}"/>
              </a:ext>
            </a:extLst>
          </p:cNvPr>
          <p:cNvSpPr/>
          <p:nvPr/>
        </p:nvSpPr>
        <p:spPr>
          <a:xfrm>
            <a:off x="7943906" y="3970707"/>
            <a:ext cx="542152" cy="54215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39F9C5-7EA3-4AED-A8F9-6923BC70ED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028" y="622229"/>
            <a:ext cx="455926" cy="7360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44005A-68C0-4DA3-B933-2502AA0241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53" y="631445"/>
            <a:ext cx="296597" cy="743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7BFB4F-E4F2-4AA1-9929-B5CE5748AD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863" y="3860879"/>
            <a:ext cx="376348" cy="732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789" y="2814047"/>
            <a:ext cx="1337205" cy="659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4102" y="1785778"/>
            <a:ext cx="1710766" cy="171144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0470" y="1773306"/>
            <a:ext cx="1124829" cy="6592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421" y="1856169"/>
            <a:ext cx="1691387" cy="166122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7254" y="5030016"/>
            <a:ext cx="1124829" cy="659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728" y="4241783"/>
            <a:ext cx="1691387" cy="16936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1735" y="1872323"/>
            <a:ext cx="56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3p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87343" y="2917329"/>
            <a:ext cx="56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8p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169223" y="5140501"/>
            <a:ext cx="562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14p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24996" y="1715312"/>
            <a:ext cx="3281035" cy="2178093"/>
            <a:chOff x="924996" y="1715312"/>
            <a:chExt cx="3281035" cy="2178093"/>
          </a:xfrm>
        </p:grpSpPr>
        <p:grpSp>
          <p:nvGrpSpPr>
            <p:cNvPr id="10" name="Group 9"/>
            <p:cNvGrpSpPr/>
            <p:nvPr/>
          </p:nvGrpSpPr>
          <p:grpSpPr>
            <a:xfrm>
              <a:off x="3140202" y="1715312"/>
              <a:ext cx="969955" cy="1859879"/>
              <a:chOff x="3140202" y="1715312"/>
              <a:chExt cx="969955" cy="1859879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70026" y="1715312"/>
                <a:ext cx="740002" cy="73904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40202" y="2605559"/>
                <a:ext cx="969955" cy="969632"/>
              </a:xfrm>
              <a:prstGeom prst="rect">
                <a:avLst/>
              </a:prstGeom>
            </p:spPr>
          </p:pic>
        </p:grpSp>
        <p:sp>
          <p:nvSpPr>
            <p:cNvPr id="49" name="TextBox 48"/>
            <p:cNvSpPr txBox="1"/>
            <p:nvPr/>
          </p:nvSpPr>
          <p:spPr>
            <a:xfrm>
              <a:off x="924996" y="3554851"/>
              <a:ext cx="32810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Did you have any other answers?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796800" y="1820095"/>
            <a:ext cx="3418741" cy="2075654"/>
            <a:chOff x="4796800" y="1820095"/>
            <a:chExt cx="3418741" cy="2075654"/>
          </a:xfrm>
        </p:grpSpPr>
        <p:grpSp>
          <p:nvGrpSpPr>
            <p:cNvPr id="11" name="Group 10"/>
            <p:cNvGrpSpPr/>
            <p:nvPr/>
          </p:nvGrpSpPr>
          <p:grpSpPr>
            <a:xfrm>
              <a:off x="6690021" y="1820095"/>
              <a:ext cx="1525520" cy="1729098"/>
              <a:chOff x="6690021" y="1820095"/>
              <a:chExt cx="1525520" cy="1729098"/>
            </a:xfrm>
          </p:grpSpPr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90021" y="1820095"/>
                <a:ext cx="740002" cy="73904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35676" y="2579561"/>
                <a:ext cx="969955" cy="969632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02831" y="1880712"/>
                <a:ext cx="612710" cy="613863"/>
              </a:xfrm>
              <a:prstGeom prst="rect">
                <a:avLst/>
              </a:prstGeom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4796800" y="3557195"/>
              <a:ext cx="32810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Did you have any other answers?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12922" y="4858122"/>
            <a:ext cx="4503367" cy="1097755"/>
            <a:chOff x="4012922" y="4858122"/>
            <a:chExt cx="4503367" cy="1097755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8139" y="4916781"/>
              <a:ext cx="969955" cy="969632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58064" y="4922852"/>
              <a:ext cx="969955" cy="969632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12922" y="5056094"/>
              <a:ext cx="865027" cy="863495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7257989" y="4858122"/>
              <a:ext cx="1258300" cy="1097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Did you have any other answers?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114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9" grpId="0" animBg="1"/>
      <p:bldP spid="7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2">
            <a:extLst/>
          </p:cNvPr>
          <p:cNvSpPr/>
          <p:nvPr/>
        </p:nvSpPr>
        <p:spPr>
          <a:xfrm>
            <a:off x="754064" y="4366359"/>
            <a:ext cx="7634286" cy="1712179"/>
          </a:xfrm>
          <a:prstGeom prst="roundRect">
            <a:avLst>
              <a:gd name="adj" fmla="val 14357"/>
            </a:avLst>
          </a:prstGeom>
          <a:solidFill>
            <a:srgbClr val="CFE09B"/>
          </a:solidFill>
          <a:ln w="381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108000" bIns="108000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 </a:t>
            </a:r>
            <a:endParaRPr lang="en-GB" sz="16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70" name="Rounded Rectangle 49">
            <a:extLst/>
          </p:cNvPr>
          <p:cNvSpPr/>
          <p:nvPr/>
        </p:nvSpPr>
        <p:spPr>
          <a:xfrm>
            <a:off x="761070" y="2505657"/>
            <a:ext cx="7621859" cy="1712114"/>
          </a:xfrm>
          <a:prstGeom prst="roundRect">
            <a:avLst>
              <a:gd name="adj" fmla="val 7410"/>
            </a:avLst>
          </a:prstGeom>
          <a:solidFill>
            <a:srgbClr val="F8BD95"/>
          </a:solidFill>
          <a:ln w="3810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endParaRPr lang="en-GB" sz="16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71" name="Rounded Rectangle 2">
            <a:extLst/>
          </p:cNvPr>
          <p:cNvSpPr/>
          <p:nvPr/>
        </p:nvSpPr>
        <p:spPr>
          <a:xfrm>
            <a:off x="752670" y="893248"/>
            <a:ext cx="7630259" cy="1479676"/>
          </a:xfrm>
          <a:prstGeom prst="roundRect">
            <a:avLst>
              <a:gd name="adj" fmla="val 6587"/>
            </a:avLst>
          </a:prstGeom>
          <a:solidFill>
            <a:srgbClr val="FFEDAA"/>
          </a:solidFill>
          <a:ln w="38100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endParaRPr lang="en-GB" sz="16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89" name="Reveal Answer 1">
            <a:extLst/>
          </p:cNvPr>
          <p:cNvSpPr/>
          <p:nvPr/>
        </p:nvSpPr>
        <p:spPr>
          <a:xfrm>
            <a:off x="6965576" y="4298190"/>
            <a:ext cx="1147908" cy="259580"/>
          </a:xfrm>
          <a:prstGeom prst="roundRect">
            <a:avLst>
              <a:gd name="adj" fmla="val 50000"/>
            </a:avLst>
          </a:prstGeom>
          <a:solidFill>
            <a:srgbClr val="0076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/>
              <a:t>Answers</a:t>
            </a:r>
          </a:p>
        </p:txBody>
      </p:sp>
      <p:sp>
        <p:nvSpPr>
          <p:cNvPr id="72" name="Reveal Answer 1">
            <a:extLst/>
          </p:cNvPr>
          <p:cNvSpPr/>
          <p:nvPr/>
        </p:nvSpPr>
        <p:spPr>
          <a:xfrm>
            <a:off x="6975966" y="781329"/>
            <a:ext cx="1147907" cy="254327"/>
          </a:xfrm>
          <a:prstGeom prst="roundRect">
            <a:avLst>
              <a:gd name="adj" fmla="val 50000"/>
            </a:avLst>
          </a:prstGeom>
          <a:solidFill>
            <a:srgbClr val="0076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/>
              <a:t>Answers</a:t>
            </a: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auto">
          <a:xfrm>
            <a:off x="7049747" y="5340607"/>
            <a:ext cx="1273341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marL="0" indent="0" algn="ctr">
              <a:buNone/>
            </a:pPr>
            <a:r>
              <a:rPr lang="en-GB" sz="2400" b="1" dirty="0"/>
              <a:t>13p</a:t>
            </a:r>
          </a:p>
        </p:txBody>
      </p:sp>
      <p:sp>
        <p:nvSpPr>
          <p:cNvPr id="19" name="Rectangle 58"/>
          <p:cNvSpPr>
            <a:spLocks noChangeArrowheads="1"/>
          </p:cNvSpPr>
          <p:nvPr/>
        </p:nvSpPr>
        <p:spPr bwMode="auto">
          <a:xfrm>
            <a:off x="7068352" y="1657401"/>
            <a:ext cx="115454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400" b="1" dirty="0"/>
              <a:t>5p</a:t>
            </a:r>
          </a:p>
        </p:txBody>
      </p:sp>
      <p:sp>
        <p:nvSpPr>
          <p:cNvPr id="22" name="Rectangle 58"/>
          <p:cNvSpPr>
            <a:spLocks noChangeArrowheads="1"/>
          </p:cNvSpPr>
          <p:nvPr/>
        </p:nvSpPr>
        <p:spPr bwMode="auto">
          <a:xfrm>
            <a:off x="7117227" y="3468529"/>
            <a:ext cx="111842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400" b="1" dirty="0"/>
              <a:t>9p</a:t>
            </a:r>
          </a:p>
        </p:txBody>
      </p:sp>
      <p:sp>
        <p:nvSpPr>
          <p:cNvPr id="25" name="Reveal Answer 1">
            <a:extLst/>
          </p:cNvPr>
          <p:cNvSpPr/>
          <p:nvPr/>
        </p:nvSpPr>
        <p:spPr>
          <a:xfrm>
            <a:off x="6974811" y="2418264"/>
            <a:ext cx="1147907" cy="254792"/>
          </a:xfrm>
          <a:prstGeom prst="roundRect">
            <a:avLst>
              <a:gd name="adj" fmla="val 50000"/>
            </a:avLst>
          </a:prstGeom>
          <a:solidFill>
            <a:srgbClr val="0076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/>
              <a:t>Answers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C68DBE-5FA3-4724-9C76-72AB572F0339}"/>
              </a:ext>
            </a:extLst>
          </p:cNvPr>
          <p:cNvSpPr/>
          <p:nvPr/>
        </p:nvSpPr>
        <p:spPr>
          <a:xfrm>
            <a:off x="7952858" y="723931"/>
            <a:ext cx="542152" cy="542152"/>
          </a:xfrm>
          <a:prstGeom prst="ellipse">
            <a:avLst/>
          </a:prstGeom>
          <a:solidFill>
            <a:schemeClr val="bg1"/>
          </a:solidFill>
          <a:ln w="1905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8C68DBE-5FA3-4724-9C76-72AB572F0339}"/>
              </a:ext>
            </a:extLst>
          </p:cNvPr>
          <p:cNvSpPr/>
          <p:nvPr/>
        </p:nvSpPr>
        <p:spPr>
          <a:xfrm>
            <a:off x="7953141" y="2360865"/>
            <a:ext cx="542152" cy="542152"/>
          </a:xfrm>
          <a:prstGeom prst="ellipse">
            <a:avLst/>
          </a:prstGeom>
          <a:solidFill>
            <a:schemeClr val="bg1"/>
          </a:solidFill>
          <a:ln w="190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8C68DBE-5FA3-4724-9C76-72AB572F0339}"/>
              </a:ext>
            </a:extLst>
          </p:cNvPr>
          <p:cNvSpPr/>
          <p:nvPr/>
        </p:nvSpPr>
        <p:spPr>
          <a:xfrm>
            <a:off x="7943906" y="4238219"/>
            <a:ext cx="542152" cy="54215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B4176E7-419C-4A3A-BDE7-0909EA06BE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084" y="607038"/>
            <a:ext cx="455926" cy="73601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B63CBEB-4BB8-452C-9447-E71CAEAA41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4600" y="2232814"/>
            <a:ext cx="296597" cy="74338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5601E67-CA2A-4D23-8019-29FF0CC87C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863" y="4121808"/>
            <a:ext cx="376348" cy="7323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889" y="1007206"/>
            <a:ext cx="1407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much would these items cost altogether? </a:t>
            </a:r>
            <a:endParaRPr lang="en-GB" sz="1400" dirty="0"/>
          </a:p>
          <a:p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865889" y="2729865"/>
            <a:ext cx="1407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much would these items cost altogether? </a:t>
            </a:r>
            <a:endParaRPr lang="en-GB" sz="1400" dirty="0"/>
          </a:p>
          <a:p>
            <a:endParaRPr lang="en-GB" dirty="0"/>
          </a:p>
        </p:txBody>
      </p:sp>
      <p:sp>
        <p:nvSpPr>
          <p:cNvPr id="47" name="TextBox 46"/>
          <p:cNvSpPr txBox="1"/>
          <p:nvPr/>
        </p:nvSpPr>
        <p:spPr>
          <a:xfrm>
            <a:off x="865889" y="4597776"/>
            <a:ext cx="1407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much would these items cost altogether? </a:t>
            </a:r>
            <a:endParaRPr lang="en-GB" sz="1400" dirty="0"/>
          </a:p>
          <a:p>
            <a:endParaRPr lang="en-GB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9838" y="964405"/>
            <a:ext cx="1124829" cy="659273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921103" y="1063422"/>
            <a:ext cx="56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3p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182" y="1016497"/>
            <a:ext cx="1162881" cy="1233178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5964" y="1158274"/>
            <a:ext cx="1124829" cy="65927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387229" y="1257291"/>
            <a:ext cx="56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2p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083" y="975046"/>
            <a:ext cx="1456746" cy="126597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626" y="2877180"/>
            <a:ext cx="1124829" cy="659273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638891" y="2976197"/>
            <a:ext cx="56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5p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270" y="2649446"/>
            <a:ext cx="2346068" cy="141014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9836" y="2760449"/>
            <a:ext cx="1124829" cy="659273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6551101" y="2859466"/>
            <a:ext cx="56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4p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1211" y="2607391"/>
            <a:ext cx="1015515" cy="1508646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0578" y="5188871"/>
            <a:ext cx="1124829" cy="659273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551843" y="5287888"/>
            <a:ext cx="56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7p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265" y="4459707"/>
            <a:ext cx="1777063" cy="151673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4799" y="4509352"/>
            <a:ext cx="1124829" cy="659273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6616064" y="4608369"/>
            <a:ext cx="56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6p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1976" y="4452628"/>
            <a:ext cx="1480404" cy="152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68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9" grpId="0" animBg="1"/>
      <p:bldP spid="72" grpId="0" animBg="1"/>
      <p:bldP spid="28" grpId="0"/>
      <p:bldP spid="19" grpId="0"/>
      <p:bldP spid="22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ounded Rectangle 2">
            <a:extLst/>
          </p:cNvPr>
          <p:cNvSpPr/>
          <p:nvPr/>
        </p:nvSpPr>
        <p:spPr>
          <a:xfrm>
            <a:off x="767925" y="3854075"/>
            <a:ext cx="7634286" cy="2217660"/>
          </a:xfrm>
          <a:prstGeom prst="roundRect">
            <a:avLst>
              <a:gd name="adj" fmla="val 14357"/>
            </a:avLst>
          </a:prstGeom>
          <a:solidFill>
            <a:srgbClr val="CFE09B"/>
          </a:solidFill>
          <a:ln w="38100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6000" rIns="108000" bIns="108000"/>
          <a:lstStyle/>
          <a:p>
            <a:pPr marL="0" indent="0">
              <a:buNone/>
            </a:pP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0" name="Rounded Rectangle 49">
            <a:extLst/>
          </p:cNvPr>
          <p:cNvSpPr/>
          <p:nvPr/>
        </p:nvSpPr>
        <p:spPr>
          <a:xfrm>
            <a:off x="4571999" y="893249"/>
            <a:ext cx="3816349" cy="2847498"/>
          </a:xfrm>
          <a:prstGeom prst="roundRect">
            <a:avLst>
              <a:gd name="adj" fmla="val 7410"/>
            </a:avLst>
          </a:prstGeom>
          <a:solidFill>
            <a:srgbClr val="F8BD95"/>
          </a:solidFill>
          <a:ln w="3810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lvl="0"/>
            <a:r>
              <a:rPr lang="en-GB" sz="2000" dirty="0">
                <a:solidFill>
                  <a:srgbClr val="1C1C1C"/>
                </a:solidFill>
                <a:latin typeface="Twinkl" pitchFamily="2" charset="0"/>
              </a:rPr>
              <a:t>How much change would I </a:t>
            </a:r>
            <a:br>
              <a:rPr lang="en-GB" sz="2000" dirty="0">
                <a:solidFill>
                  <a:srgbClr val="1C1C1C"/>
                </a:solidFill>
                <a:latin typeface="Twinkl" pitchFamily="2" charset="0"/>
              </a:rPr>
            </a:br>
            <a:r>
              <a:rPr lang="en-GB" sz="2000" dirty="0">
                <a:solidFill>
                  <a:srgbClr val="1C1C1C"/>
                </a:solidFill>
                <a:latin typeface="Twinkl" pitchFamily="2" charset="0"/>
              </a:rPr>
              <a:t>get if I bought this toy car using a 10p coin? </a:t>
            </a:r>
          </a:p>
        </p:txBody>
      </p:sp>
      <p:sp>
        <p:nvSpPr>
          <p:cNvPr id="71" name="Rounded Rectangle 2">
            <a:extLst/>
          </p:cNvPr>
          <p:cNvSpPr/>
          <p:nvPr/>
        </p:nvSpPr>
        <p:spPr>
          <a:xfrm>
            <a:off x="752670" y="893248"/>
            <a:ext cx="3698021" cy="2847499"/>
          </a:xfrm>
          <a:prstGeom prst="roundRect">
            <a:avLst>
              <a:gd name="adj" fmla="val 6587"/>
            </a:avLst>
          </a:prstGeom>
          <a:solidFill>
            <a:srgbClr val="FFEDAA"/>
          </a:solidFill>
          <a:ln w="38100">
            <a:solidFill>
              <a:srgbClr val="F9B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r>
              <a:rPr lang="en-GB" sz="2000" dirty="0">
                <a:solidFill>
                  <a:schemeClr val="tx1"/>
                </a:solidFill>
              </a:rPr>
              <a:t>How much change would I get if I bought this teddy bear using a 5p coin?</a:t>
            </a:r>
            <a:endParaRPr lang="en-GB" sz="16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89" name="Reveal Answer 1">
            <a:extLst/>
          </p:cNvPr>
          <p:cNvSpPr/>
          <p:nvPr/>
        </p:nvSpPr>
        <p:spPr>
          <a:xfrm>
            <a:off x="6965576" y="4030678"/>
            <a:ext cx="1147908" cy="259580"/>
          </a:xfrm>
          <a:prstGeom prst="roundRect">
            <a:avLst>
              <a:gd name="adj" fmla="val 50000"/>
            </a:avLst>
          </a:prstGeom>
          <a:solidFill>
            <a:srgbClr val="0076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/>
              <a:t>Answers</a:t>
            </a:r>
          </a:p>
        </p:txBody>
      </p:sp>
      <p:sp>
        <p:nvSpPr>
          <p:cNvPr id="72" name="Reveal Answer 1">
            <a:extLst/>
          </p:cNvPr>
          <p:cNvSpPr/>
          <p:nvPr/>
        </p:nvSpPr>
        <p:spPr>
          <a:xfrm>
            <a:off x="3034606" y="809419"/>
            <a:ext cx="1147907" cy="254327"/>
          </a:xfrm>
          <a:prstGeom prst="roundRect">
            <a:avLst>
              <a:gd name="adj" fmla="val 50000"/>
            </a:avLst>
          </a:prstGeom>
          <a:solidFill>
            <a:srgbClr val="0076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/>
              <a:t>Answers</a:t>
            </a:r>
          </a:p>
        </p:txBody>
      </p:sp>
      <p:sp>
        <p:nvSpPr>
          <p:cNvPr id="25" name="Reveal Answer 1">
            <a:extLst/>
          </p:cNvPr>
          <p:cNvSpPr/>
          <p:nvPr/>
        </p:nvSpPr>
        <p:spPr>
          <a:xfrm>
            <a:off x="6965576" y="809420"/>
            <a:ext cx="1147907" cy="254792"/>
          </a:xfrm>
          <a:prstGeom prst="roundRect">
            <a:avLst>
              <a:gd name="adj" fmla="val 50000"/>
            </a:avLst>
          </a:prstGeom>
          <a:solidFill>
            <a:srgbClr val="0076B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/>
              <a:t>Answers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C68DBE-5FA3-4724-9C76-72AB572F0339}"/>
              </a:ext>
            </a:extLst>
          </p:cNvPr>
          <p:cNvSpPr/>
          <p:nvPr/>
        </p:nvSpPr>
        <p:spPr>
          <a:xfrm>
            <a:off x="4011498" y="752021"/>
            <a:ext cx="542152" cy="542152"/>
          </a:xfrm>
          <a:prstGeom prst="ellipse">
            <a:avLst/>
          </a:prstGeom>
          <a:solidFill>
            <a:schemeClr val="bg1"/>
          </a:solidFill>
          <a:ln w="19050">
            <a:solidFill>
              <a:srgbClr val="F082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8C68DBE-5FA3-4724-9C76-72AB572F0339}"/>
              </a:ext>
            </a:extLst>
          </p:cNvPr>
          <p:cNvSpPr/>
          <p:nvPr/>
        </p:nvSpPr>
        <p:spPr>
          <a:xfrm>
            <a:off x="7943906" y="752021"/>
            <a:ext cx="542152" cy="542152"/>
          </a:xfrm>
          <a:prstGeom prst="ellipse">
            <a:avLst/>
          </a:prstGeom>
          <a:solidFill>
            <a:schemeClr val="bg1"/>
          </a:solidFill>
          <a:ln w="19050">
            <a:solidFill>
              <a:srgbClr val="E94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8C68DBE-5FA3-4724-9C76-72AB572F0339}"/>
              </a:ext>
            </a:extLst>
          </p:cNvPr>
          <p:cNvSpPr/>
          <p:nvPr/>
        </p:nvSpPr>
        <p:spPr>
          <a:xfrm>
            <a:off x="7943906" y="3970707"/>
            <a:ext cx="542152" cy="542152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39F9C5-7EA3-4AED-A8F9-6923BC70ED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0028" y="622229"/>
            <a:ext cx="455926" cy="7360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44005A-68C0-4DA3-B933-2502AA0241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8153" y="631445"/>
            <a:ext cx="296597" cy="7433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7BFB4F-E4F2-4AA1-9929-B5CE5748AD3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5863" y="3860879"/>
            <a:ext cx="376348" cy="732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9248" y="2434829"/>
            <a:ext cx="1080861" cy="65927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0674" y="2004969"/>
            <a:ext cx="1124829" cy="6592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81939" y="2103986"/>
            <a:ext cx="56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3p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142788" y="2528414"/>
            <a:ext cx="56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6p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340" y="2086856"/>
            <a:ext cx="1394802" cy="15321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740" y="2326863"/>
            <a:ext cx="2275808" cy="102159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2578" y="4220339"/>
            <a:ext cx="1215483" cy="712406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683843" y="4344923"/>
            <a:ext cx="607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3p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244" y="4282212"/>
            <a:ext cx="1507214" cy="165561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016" y="5238105"/>
            <a:ext cx="1337205" cy="65927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5991900" y="5331690"/>
            <a:ext cx="562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6p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908" y="4930046"/>
            <a:ext cx="2275808" cy="10215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403716" y="3928789"/>
            <a:ext cx="3553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much change would I get if I bought this teddy bear and toy car using a 10p coin? </a:t>
            </a:r>
            <a:endParaRPr lang="en-GB" sz="1400" dirty="0"/>
          </a:p>
          <a:p>
            <a:endParaRPr lang="en-GB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3990" y="2359503"/>
            <a:ext cx="573613" cy="57469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9465" y="1734750"/>
            <a:ext cx="827768" cy="826302"/>
          </a:xfrm>
          <a:prstGeom prst="rect">
            <a:avLst/>
          </a:prstGeom>
        </p:spPr>
      </p:pic>
      <p:sp>
        <p:nvSpPr>
          <p:cNvPr id="61" name="Rectangle 58"/>
          <p:cNvSpPr>
            <a:spLocks noChangeArrowheads="1"/>
          </p:cNvSpPr>
          <p:nvPr/>
        </p:nvSpPr>
        <p:spPr bwMode="auto">
          <a:xfrm>
            <a:off x="3461384" y="3158143"/>
            <a:ext cx="111842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400" b="1" dirty="0"/>
              <a:t>2p</a:t>
            </a:r>
          </a:p>
        </p:txBody>
      </p:sp>
      <p:sp>
        <p:nvSpPr>
          <p:cNvPr id="62" name="Rectangle 58"/>
          <p:cNvSpPr>
            <a:spLocks noChangeArrowheads="1"/>
          </p:cNvSpPr>
          <p:nvPr/>
        </p:nvSpPr>
        <p:spPr bwMode="auto">
          <a:xfrm>
            <a:off x="7391763" y="3165462"/>
            <a:ext cx="111842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400" b="1" dirty="0"/>
              <a:t>4p</a:t>
            </a:r>
          </a:p>
        </p:txBody>
      </p:sp>
      <p:sp>
        <p:nvSpPr>
          <p:cNvPr id="63" name="Rectangle 58"/>
          <p:cNvSpPr>
            <a:spLocks noChangeArrowheads="1"/>
          </p:cNvSpPr>
          <p:nvPr/>
        </p:nvSpPr>
        <p:spPr bwMode="auto">
          <a:xfrm>
            <a:off x="7420875" y="5473177"/>
            <a:ext cx="111842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None/>
            </a:pPr>
            <a:r>
              <a:rPr lang="en-GB" sz="2400" b="1" dirty="0"/>
              <a:t>1p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5856" y="4837425"/>
            <a:ext cx="827768" cy="82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5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9" grpId="0" animBg="1"/>
      <p:bldP spid="72" grpId="0" animBg="1"/>
      <p:bldP spid="25" grpId="0" animBg="1"/>
      <p:bldP spid="61" grpId="0"/>
      <p:bldP spid="62" grpId="0"/>
      <p:bldP spid="63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273</TotalTime>
  <Words>236</Words>
  <Application>Microsoft Office PowerPoint</Application>
  <PresentationFormat>On-screen Show (4:3)</PresentationFormat>
  <Paragraphs>71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Twinkl</vt:lpstr>
      <vt:lpstr>Wingdings 3</vt:lpstr>
      <vt:lpstr>Sassoon Infant Rg</vt:lpstr>
      <vt:lpstr>Arial</vt:lpstr>
      <vt:lpstr>Century Gothic</vt:lpstr>
      <vt:lpstr>Calibri</vt:lpstr>
      <vt:lpstr>Twinkl SemiBold</vt:lpstr>
      <vt:lpstr>Slice</vt:lpstr>
      <vt:lpstr>Money… Money… Money!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Clough</dc:creator>
  <cp:lastModifiedBy>Karen Taylor</cp:lastModifiedBy>
  <cp:revision>24</cp:revision>
  <dcterms:created xsi:type="dcterms:W3CDTF">2019-10-15T09:56:56Z</dcterms:created>
  <dcterms:modified xsi:type="dcterms:W3CDTF">2021-01-25T16:41:20Z</dcterms:modified>
</cp:coreProperties>
</file>