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8" r:id="rId3"/>
    <p:sldId id="301" r:id="rId4"/>
    <p:sldId id="268" r:id="rId5"/>
    <p:sldId id="273" r:id="rId6"/>
    <p:sldId id="274" r:id="rId7"/>
    <p:sldId id="275" r:id="rId8"/>
    <p:sldId id="279" r:id="rId9"/>
    <p:sldId id="280" r:id="rId10"/>
    <p:sldId id="278" r:id="rId11"/>
    <p:sldId id="297" r:id="rId12"/>
    <p:sldId id="267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>
        <p:scale>
          <a:sx n="66" d="100"/>
          <a:sy n="66" d="100"/>
        </p:scale>
        <p:origin x="516" y="2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3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9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0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AFE87-DA42-4D4F-994B-AD7F7DAE12EB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0961A-1A7B-41C9-B634-165D8C49DF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5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video" Target="https://www.youtube.com/embed/2ncQwQZJ47E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image" Target="../media/image1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slideLayout" Target="../slideLayouts/slideLayout2.xml"/><Relationship Id="rId5" Type="http://schemas.microsoft.com/office/2007/relationships/media" Target="../media/media4.m4a"/><Relationship Id="rId10" Type="http://schemas.openxmlformats.org/officeDocument/2006/relationships/audio" Target="../media/media6.m4a"/><Relationship Id="rId4" Type="http://schemas.openxmlformats.org/officeDocument/2006/relationships/audio" Target="../media/media3.m4a"/><Relationship Id="rId9" Type="http://schemas.microsoft.com/office/2007/relationships/media" Target="../media/media6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eP06N8acdw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video" Target="https://www.youtube.com/embed/3uyqR3u4jtg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video" Target="https://www.youtube.com/embed/7gBsGxhdt2E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microsoft.com/office/2007/relationships/media" Target="../media/media1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10" Type="http://schemas.openxmlformats.org/officeDocument/2006/relationships/image" Target="../media/image2.png"/><Relationship Id="rId4" Type="http://schemas.openxmlformats.org/officeDocument/2006/relationships/audio" Target="../media/media11.m4a"/><Relationship Id="rId9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video" Target="https://www.youtube.com/embed/eqigJZm5aa4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video" Target="https://www.youtube.com/embed/p9E2Ln8eUZ0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04" y="0"/>
            <a:ext cx="12283004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>
                <a:latin typeface="Twinkl Precursive" panose="02000000000000000000" pitchFamily="2" charset="0"/>
              </a:rPr>
              <a:t>Phase 3 Phonics</a:t>
            </a:r>
            <a:endParaRPr lang="en-GB" sz="7200" dirty="0">
              <a:latin typeface="Twinkl Precursive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Twinkl Precursive" panose="02000000000000000000" pitchFamily="2" charset="0"/>
              </a:rPr>
              <a:t>New sounds</a:t>
            </a:r>
            <a:endParaRPr lang="en-GB" sz="4800" dirty="0">
              <a:latin typeface="Twinkl Precursive" panose="020000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255" y="4327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encrypted-tbn0.gstatic.com/images?q=tbn:ANd9GcS_dfmxhtuoKhLV-vMto-JuoG3JTzynYogEEK9PPf7rWpaYy89SYLbQQNMfW2-Wf_lcipWhpz0&amp;usqp=CA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5509" r="19280" b="-1047"/>
          <a:stretch/>
        </p:blipFill>
        <p:spPr bwMode="auto">
          <a:xfrm>
            <a:off x="1952090" y="-21474"/>
            <a:ext cx="8147407" cy="69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9668" y="2891566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2989" y="2891565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1243" y="2891567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1174" y="2891568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h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75388" y="1706054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hip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5388" y="-55375"/>
            <a:ext cx="6934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Twinkl Precursive" panose="02000000000000000000" pitchFamily="2" charset="0"/>
              </a:rPr>
              <a:t>Tuesday 26</a:t>
            </a:r>
            <a:r>
              <a:rPr lang="en-GB" sz="3200" b="1" baseline="30000" dirty="0" smtClean="0">
                <a:latin typeface="Twinkl Precursive" panose="02000000000000000000" pitchFamily="2" charset="0"/>
              </a:rPr>
              <a:t>th</a:t>
            </a:r>
            <a:r>
              <a:rPr lang="en-GB" sz="3200" b="1" dirty="0" smtClean="0">
                <a:latin typeface="Twinkl Precursive" panose="02000000000000000000" pitchFamily="2" charset="0"/>
              </a:rPr>
              <a:t> January 2020</a:t>
            </a:r>
            <a:endParaRPr lang="en-GB" sz="3200" b="1" dirty="0">
              <a:latin typeface="Twinkl Precursive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82895" y="3995260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hip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11122" y="4003281"/>
            <a:ext cx="260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hip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2041" y="5148688"/>
            <a:ext cx="332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hop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7433" y="5098956"/>
            <a:ext cx="332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hop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2989" y="6122937"/>
            <a:ext cx="614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c</a:t>
            </a:r>
            <a:r>
              <a:rPr lang="en-GB" sz="4800" b="1" dirty="0" smtClean="0">
                <a:latin typeface="Twinkl Precursive" panose="02000000000000000000" pitchFamily="2" charset="0"/>
              </a:rPr>
              <a:t>hip shop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pic>
        <p:nvPicPr>
          <p:cNvPr id="22530" name="Picture 2" descr="Boat clipart transparent background, Boat transparent background Transparent  FREE for download on WebStockReview 202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3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01" y="883302"/>
            <a:ext cx="36957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2212" y="6801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8914" name="Picture 2" descr="Middle East Phase 3 High Frequency Word Mat (teacher made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t="9893" r="21746" b="19841"/>
          <a:stretch/>
        </p:blipFill>
        <p:spPr bwMode="auto">
          <a:xfrm>
            <a:off x="0" y="0"/>
            <a:ext cx="12192000" cy="683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6952" y="1419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2ncQwQZJ47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36367" y="523982"/>
            <a:ext cx="11317269" cy="636596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-5473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82775"/>
          </a:xfrm>
        </p:spPr>
        <p:txBody>
          <a:bodyPr/>
          <a:lstStyle/>
          <a:p>
            <a:pPr algn="ctr"/>
            <a:r>
              <a:rPr lang="en-GB" dirty="0" smtClean="0">
                <a:latin typeface="Twinkl Precursive" panose="02000000000000000000" pitchFamily="2" charset="0"/>
              </a:rPr>
              <a:t>That’s all for today!</a:t>
            </a:r>
            <a:endParaRPr lang="en-GB" dirty="0">
              <a:latin typeface="Twinkl Precursiv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Well done everyone, you </a:t>
            </a:r>
            <a:r>
              <a:rPr lang="en-GB" sz="4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sh</a:t>
            </a:r>
            <a:r>
              <a:rPr lang="en-GB" sz="4000" dirty="0" smtClean="0">
                <a:latin typeface="Twinkl Precursive" panose="02000000000000000000" pitchFamily="2" charset="0"/>
              </a:rPr>
              <a:t>ould be proud! You sma</a:t>
            </a:r>
            <a:r>
              <a:rPr lang="en-GB" sz="4000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sh</a:t>
            </a:r>
            <a:r>
              <a:rPr lang="en-GB" sz="4000" dirty="0" smtClean="0">
                <a:latin typeface="Twinkl Precursive" panose="02000000000000000000" pitchFamily="2" charset="0"/>
              </a:rPr>
              <a:t>ed it today!</a:t>
            </a:r>
          </a:p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See if you can find words with </a:t>
            </a:r>
            <a:r>
              <a:rPr lang="en-GB" sz="4000" b="1" u="sng" dirty="0" smtClean="0">
                <a:latin typeface="Twinkl Precursive" panose="02000000000000000000" pitchFamily="2" charset="0"/>
              </a:rPr>
              <a:t>sh</a:t>
            </a:r>
            <a:r>
              <a:rPr lang="en-GB" sz="4000" dirty="0" smtClean="0">
                <a:latin typeface="Twinkl Precursive" panose="02000000000000000000" pitchFamily="2" charset="0"/>
              </a:rPr>
              <a:t> in books or around you!</a:t>
            </a:r>
          </a:p>
          <a:p>
            <a:pPr marL="0" indent="0" algn="ctr">
              <a:buNone/>
            </a:pPr>
            <a:endParaRPr lang="en-GB" sz="4000" dirty="0" smtClean="0">
              <a:latin typeface="Twinkl Precursive" panose="02000000000000000000" pitchFamily="2" charset="0"/>
            </a:endParaRPr>
          </a:p>
          <a:p>
            <a:pPr marL="0" indent="0" algn="ctr">
              <a:buNone/>
            </a:pPr>
            <a:r>
              <a:rPr lang="en-GB" sz="4000" dirty="0" smtClean="0">
                <a:latin typeface="Twinkl Precursive" panose="02000000000000000000" pitchFamily="2" charset="0"/>
              </a:rPr>
              <a:t>Great job!</a:t>
            </a:r>
            <a:endParaRPr lang="en-GB" sz="4000" dirty="0">
              <a:latin typeface="Twinkl Precursive" panose="02000000000000000000" pitchFamily="2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400" y="49390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6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Tuesday 26</a:t>
            </a:r>
            <a:r>
              <a:rPr lang="en-GB" b="1" baseline="30000" dirty="0" smtClean="0">
                <a:latin typeface="Twinkl Precursive" panose="02000000000000000000" pitchFamily="2" charset="0"/>
              </a:rPr>
              <a:t>th</a:t>
            </a:r>
            <a:r>
              <a:rPr lang="en-GB" b="1" dirty="0" smtClean="0">
                <a:latin typeface="Twinkl Precursive" panose="02000000000000000000" pitchFamily="2" charset="0"/>
              </a:rPr>
              <a:t> January 2020</a:t>
            </a:r>
            <a:br>
              <a:rPr lang="en-GB" b="1" dirty="0" smtClean="0">
                <a:latin typeface="Twinkl Precursive" panose="02000000000000000000" pitchFamily="2" charset="0"/>
              </a:rPr>
            </a:br>
            <a:r>
              <a:rPr lang="en-GB" sz="4000" b="1" dirty="0">
                <a:latin typeface="Twinkl Precursive" panose="02000000000000000000" pitchFamily="2" charset="0"/>
              </a:rPr>
              <a:t>L.I. To learn new sound patterns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Can you remember the sound we were looking at yesterday?</a:t>
            </a:r>
          </a:p>
          <a:p>
            <a:pPr marL="0" indent="0" algn="ctr">
              <a:buNone/>
            </a:pPr>
            <a:r>
              <a:rPr lang="en-GB" sz="4800" dirty="0" smtClean="0">
                <a:latin typeface="Twinkl Precursive" panose="02000000000000000000" pitchFamily="2" charset="0"/>
              </a:rPr>
              <a:t>‘</a:t>
            </a:r>
            <a:r>
              <a:rPr lang="en-GB" sz="4800" dirty="0" err="1" smtClean="0">
                <a:latin typeface="Twinkl Precursive" panose="02000000000000000000" pitchFamily="2" charset="0"/>
              </a:rPr>
              <a:t>ch</a:t>
            </a:r>
            <a:r>
              <a:rPr lang="en-GB" sz="4800" dirty="0" smtClean="0">
                <a:latin typeface="Twinkl Precursive" panose="02000000000000000000" pitchFamily="2" charset="0"/>
              </a:rPr>
              <a:t>’</a:t>
            </a:r>
          </a:p>
          <a:p>
            <a:pPr marL="0" indent="0">
              <a:buNone/>
            </a:pPr>
            <a:endParaRPr lang="en-GB" dirty="0">
              <a:latin typeface="Twinkl Precursive" panose="02000000000000000000" pitchFamily="2" charset="0"/>
            </a:endParaRPr>
          </a:p>
          <a:p>
            <a:pPr marL="0" indent="0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Can you remember any words that had the </a:t>
            </a:r>
            <a:r>
              <a:rPr lang="en-GB" dirty="0" err="1" smtClean="0">
                <a:latin typeface="Twinkl Precursive" panose="02000000000000000000" pitchFamily="2" charset="0"/>
              </a:rPr>
              <a:t>ch</a:t>
            </a:r>
            <a:r>
              <a:rPr lang="en-GB" dirty="0" smtClean="0">
                <a:latin typeface="Twinkl Precursive" panose="02000000000000000000" pitchFamily="2" charset="0"/>
              </a:rPr>
              <a:t> sound either at the start or at the end?</a:t>
            </a:r>
          </a:p>
          <a:p>
            <a:pPr marL="0" indent="0" algn="ctr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Today we are  going to be learning about the </a:t>
            </a:r>
            <a:r>
              <a:rPr lang="en-GB" sz="7200" dirty="0" smtClean="0">
                <a:latin typeface="Twinkl Precursive" panose="02000000000000000000" pitchFamily="2" charset="0"/>
              </a:rPr>
              <a:t>sh</a:t>
            </a:r>
            <a:r>
              <a:rPr lang="en-GB" dirty="0" smtClean="0">
                <a:latin typeface="Twinkl Precursive" panose="02000000000000000000" pitchFamily="2" charset="0"/>
              </a:rPr>
              <a:t> sound.	</a:t>
            </a:r>
            <a:endParaRPr lang="en-GB" dirty="0">
              <a:latin typeface="Twinkl Precursive" panose="02000000000000000000" pitchFamily="2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50600" y="457662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52197" y="2330875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7219" y="3847519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88219" y="4588348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53365" y="55175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882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351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9709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9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8706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13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FeP06N8acd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524741"/>
            <a:ext cx="12111644" cy="6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1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3uyqR3u4jt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82885" y="436009"/>
            <a:ext cx="11034445" cy="620687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69445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7gBsGxhdt2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06939" y="125128"/>
            <a:ext cx="11484008" cy="598330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33775" y="2664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The SH Sound (songs, videos, games, activities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9" y="-718329"/>
            <a:ext cx="10769099" cy="797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9317" y="-3355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The CH and the SH sounds worksheet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9" b="30025"/>
          <a:stretch/>
        </p:blipFill>
        <p:spPr bwMode="auto">
          <a:xfrm>
            <a:off x="702237" y="139700"/>
            <a:ext cx="10787526" cy="760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237" y="-457200"/>
            <a:ext cx="107875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Twinkl Precursive" panose="02000000000000000000" pitchFamily="2" charset="0"/>
              </a:rPr>
              <a:t>Circle or put your finger on the sound that matches the picture. Say the word then say the sound.</a:t>
            </a:r>
            <a:endParaRPr lang="en-GB" sz="2400" b="1" dirty="0">
              <a:latin typeface="Twinkl Precursive" panose="02000000000000000000" pitchFamily="2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10207" y="-63500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5726" y="373797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10207" y="3336247"/>
            <a:ext cx="406400" cy="40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94181" y="2366345"/>
            <a:ext cx="1088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Click here for answers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9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2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eqigJZm5aa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82600" y="-482600"/>
            <a:ext cx="11468100" cy="77089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44300" y="71491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Letters Background stock photo. Image of alphabet, school - 3850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2351"/>
            <a:ext cx="12283004" cy="950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9E2Ln8eUZ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00913" y="-444500"/>
            <a:ext cx="11681178" cy="7645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2948" y="6997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139</Words>
  <Application>Microsoft Office PowerPoint</Application>
  <PresentationFormat>Widescreen</PresentationFormat>
  <Paragraphs>26</Paragraphs>
  <Slides>13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Twinkl Precursive</vt:lpstr>
      <vt:lpstr>Office Theme</vt:lpstr>
      <vt:lpstr>Phase 3 Phonics</vt:lpstr>
      <vt:lpstr>Tuesday 26th January 2020 L.I. To learn new sound patterns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That’s all for today!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3 Phonics</dc:title>
  <dc:creator>Karen Taylor</dc:creator>
  <cp:lastModifiedBy>Karen Taylor</cp:lastModifiedBy>
  <cp:revision>32</cp:revision>
  <dcterms:created xsi:type="dcterms:W3CDTF">2021-01-18T11:14:18Z</dcterms:created>
  <dcterms:modified xsi:type="dcterms:W3CDTF">2021-01-21T15:41:42Z</dcterms:modified>
</cp:coreProperties>
</file>