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1" r:id="rId4"/>
    <p:sldId id="257" r:id="rId5"/>
    <p:sldId id="295" r:id="rId6"/>
    <p:sldId id="277" r:id="rId7"/>
    <p:sldId id="262" r:id="rId8"/>
    <p:sldId id="264" r:id="rId9"/>
    <p:sldId id="265" r:id="rId10"/>
    <p:sldId id="266" r:id="rId11"/>
    <p:sldId id="270" r:id="rId12"/>
    <p:sldId id="271" r:id="rId13"/>
    <p:sldId id="276" r:id="rId14"/>
    <p:sldId id="294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31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6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5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99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0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4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82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50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5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AFE87-DA42-4D4F-994B-AD7F7DAE12E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55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video" Target="https://www.youtube.com/embed/FWg2uzAuSe4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video" Target="https://www.youtube.com/embed/DxI2gTzroAE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video" Target="https://www.youtube.com/embed/iRgNrq9zru4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video" Target="https://www.youtube.com/embed/gLHpZyIu7ps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video" Target="https://www.youtube.com/embed/mGSFG37LewA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13.m4a"/><Relationship Id="rId7" Type="http://schemas.openxmlformats.org/officeDocument/2006/relationships/image" Target="../media/image8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3.m4a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04" y="0"/>
            <a:ext cx="12283004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7200" dirty="0" smtClean="0">
                <a:latin typeface="Twinkl Precursive" panose="02000000000000000000" pitchFamily="2" charset="0"/>
              </a:rPr>
              <a:t>Phase 3 Phonics</a:t>
            </a:r>
            <a:endParaRPr lang="en-GB" sz="7200" dirty="0">
              <a:latin typeface="Twinkl Precursive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800" dirty="0" smtClean="0">
                <a:latin typeface="Twinkl Precursive" panose="02000000000000000000" pitchFamily="2" charset="0"/>
              </a:rPr>
              <a:t>New sounds</a:t>
            </a:r>
            <a:endParaRPr lang="en-GB" sz="4800" dirty="0">
              <a:latin typeface="Twinkl Precursive" panose="02000000000000000000" pitchFamily="2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9191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9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h phonics activities | Teaching Resources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056" y="78848"/>
            <a:ext cx="7315200" cy="748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9912" y="1887451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96712" y="53455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08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FWg2uzAuSe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10284" y="544530"/>
            <a:ext cx="11161159" cy="604120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8516" y="484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xI2gTzroA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79868" y="657546"/>
            <a:ext cx="10473932" cy="589158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8953" y="4543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9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encrypted-tbn0.gstatic.com/images?q=tbn:ANd9GcS_dfmxhtuoKhLV-vMto-JuoG3JTzynYogEEK9PPf7rWpaYy89SYLbQQNMfW2-Wf_lcipWhpz0&amp;usqp=CAc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t="5509" r="19280" b="-1047"/>
          <a:stretch/>
        </p:blipFill>
        <p:spPr bwMode="auto">
          <a:xfrm>
            <a:off x="1952090" y="-21474"/>
            <a:ext cx="8147407" cy="694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9668" y="2891566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ch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2989" y="2891565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ch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1243" y="2891567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ch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1174" y="2891568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ch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pic>
        <p:nvPicPr>
          <p:cNvPr id="12292" name="Picture 4" descr="Cute Chicks Pinterest - Chick Clipart PNG Image | Transparent PNG Free  Download on Seek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66" b="100000" l="8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23" y="365125"/>
            <a:ext cx="2115987" cy="224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75388" y="1706054"/>
            <a:ext cx="2603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chick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5388" y="-55375"/>
            <a:ext cx="6934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Twinkl Precursive" panose="02000000000000000000" pitchFamily="2" charset="0"/>
              </a:rPr>
              <a:t>Monday 25</a:t>
            </a:r>
            <a:r>
              <a:rPr lang="en-GB" sz="3200" b="1" baseline="30000" dirty="0" smtClean="0">
                <a:latin typeface="Twinkl Precursive" panose="02000000000000000000" pitchFamily="2" charset="0"/>
              </a:rPr>
              <a:t>th</a:t>
            </a:r>
            <a:r>
              <a:rPr lang="en-GB" sz="3200" b="1" dirty="0" smtClean="0">
                <a:latin typeface="Twinkl Precursive" panose="02000000000000000000" pitchFamily="2" charset="0"/>
              </a:rPr>
              <a:t> January 2020</a:t>
            </a:r>
            <a:endParaRPr lang="en-GB" sz="3200" b="1" dirty="0">
              <a:latin typeface="Twinkl Precursive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82895" y="3995260"/>
            <a:ext cx="2603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chick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11122" y="4003281"/>
            <a:ext cx="2603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chick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2041" y="5148688"/>
            <a:ext cx="3328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church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7433" y="5098956"/>
            <a:ext cx="3328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church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60202" y="529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8914" name="Picture 2" descr="Middle East Phase 3 High Frequency Word Mat (teacher made)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4" t="9893" r="21746" b="19841"/>
          <a:stretch/>
        </p:blipFill>
        <p:spPr bwMode="auto">
          <a:xfrm>
            <a:off x="0" y="0"/>
            <a:ext cx="12192000" cy="683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1506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25358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9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51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82775"/>
          </a:xfrm>
        </p:spPr>
        <p:txBody>
          <a:bodyPr/>
          <a:lstStyle/>
          <a:p>
            <a:pPr algn="ctr"/>
            <a:r>
              <a:rPr lang="en-GB" dirty="0" smtClean="0">
                <a:latin typeface="Twinkl Precursive" panose="02000000000000000000" pitchFamily="2" charset="0"/>
              </a:rPr>
              <a:t>That’s all for today!</a:t>
            </a:r>
            <a:endParaRPr lang="en-GB" dirty="0">
              <a:latin typeface="Twinkl Precursiv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 smtClean="0">
                <a:latin typeface="Twinkl Precursive" panose="02000000000000000000" pitchFamily="2" charset="0"/>
              </a:rPr>
              <a:t>Well done everyone, you </a:t>
            </a:r>
            <a:r>
              <a:rPr lang="en-GB" sz="4000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ch</a:t>
            </a:r>
            <a:r>
              <a:rPr lang="en-GB" sz="4000" dirty="0" smtClean="0">
                <a:latin typeface="Twinkl Precursive" panose="02000000000000000000" pitchFamily="2" charset="0"/>
              </a:rPr>
              <a:t>ildren have </a:t>
            </a:r>
            <a:r>
              <a:rPr lang="en-GB" sz="4000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ch</a:t>
            </a:r>
            <a:r>
              <a:rPr lang="en-GB" sz="4000" dirty="0" smtClean="0">
                <a:latin typeface="Twinkl Precursive" panose="02000000000000000000" pitchFamily="2" charset="0"/>
              </a:rPr>
              <a:t>ecked all of your work!</a:t>
            </a:r>
          </a:p>
          <a:p>
            <a:pPr marL="0" indent="0" algn="ctr">
              <a:buNone/>
            </a:pPr>
            <a:r>
              <a:rPr lang="en-GB" sz="4000" dirty="0" smtClean="0">
                <a:latin typeface="Twinkl Precursive" panose="02000000000000000000" pitchFamily="2" charset="0"/>
              </a:rPr>
              <a:t>See if you can find words with </a:t>
            </a:r>
            <a:r>
              <a:rPr lang="en-GB" sz="4000" b="1" u="sng" dirty="0">
                <a:latin typeface="Twinkl Precursive" panose="02000000000000000000" pitchFamily="2" charset="0"/>
              </a:rPr>
              <a:t>c</a:t>
            </a:r>
            <a:r>
              <a:rPr lang="en-GB" sz="4000" b="1" u="sng" dirty="0" smtClean="0">
                <a:latin typeface="Twinkl Precursive" panose="02000000000000000000" pitchFamily="2" charset="0"/>
              </a:rPr>
              <a:t>h</a:t>
            </a:r>
            <a:r>
              <a:rPr lang="en-GB" sz="4000" dirty="0" smtClean="0">
                <a:latin typeface="Twinkl Precursive" panose="02000000000000000000" pitchFamily="2" charset="0"/>
              </a:rPr>
              <a:t> in books or around you!</a:t>
            </a:r>
          </a:p>
          <a:p>
            <a:pPr marL="0" indent="0" algn="ctr">
              <a:buNone/>
            </a:pPr>
            <a:endParaRPr lang="en-GB" sz="4000" dirty="0" smtClean="0">
              <a:latin typeface="Twinkl Precursive" panose="02000000000000000000" pitchFamily="2" charset="0"/>
            </a:endParaRPr>
          </a:p>
          <a:p>
            <a:pPr marL="0" indent="0" algn="ctr">
              <a:buNone/>
            </a:pPr>
            <a:r>
              <a:rPr lang="en-GB" sz="4000" dirty="0" smtClean="0">
                <a:latin typeface="Twinkl Precursive" panose="02000000000000000000" pitchFamily="2" charset="0"/>
              </a:rPr>
              <a:t>Great job!</a:t>
            </a:r>
            <a:endParaRPr lang="en-GB" sz="4000" dirty="0">
              <a:latin typeface="Twinkl Precursive" panose="02000000000000000000" pitchFamily="2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5578" y="2247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Jolly phonics a-z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337" y="315180"/>
            <a:ext cx="11250202" cy="5861783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91371" y="2498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GB" b="1" dirty="0" smtClean="0">
                <a:latin typeface="Twinkl Precursive" panose="02000000000000000000" pitchFamily="2" charset="0"/>
              </a:rPr>
              <a:t>Phase 3 sounds covered</a:t>
            </a:r>
            <a:endParaRPr lang="en-GB" b="1" dirty="0">
              <a:latin typeface="Twinkl Precursiv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8000" b="1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v</a:t>
            </a:r>
            <a:r>
              <a:rPr lang="pl-PL" sz="8000" b="1" dirty="0" smtClean="0">
                <a:latin typeface="Twinkl Precursive" panose="02000000000000000000" pitchFamily="2" charset="0"/>
              </a:rPr>
              <a:t> </a:t>
            </a:r>
            <a:r>
              <a:rPr lang="en-GB" sz="8000" b="1" dirty="0" smtClean="0">
                <a:latin typeface="Twinkl Precursive" panose="02000000000000000000" pitchFamily="2" charset="0"/>
              </a:rPr>
              <a:t> </a:t>
            </a:r>
            <a:r>
              <a:rPr lang="pl-PL" sz="8000" b="1" dirty="0" smtClean="0">
                <a:solidFill>
                  <a:srgbClr val="FFC000"/>
                </a:solidFill>
                <a:latin typeface="Twinkl Precursive" panose="02000000000000000000" pitchFamily="2" charset="0"/>
              </a:rPr>
              <a:t>w</a:t>
            </a:r>
            <a:r>
              <a:rPr lang="pl-PL" sz="8000" b="1" dirty="0" smtClean="0">
                <a:latin typeface="Twinkl Precursive" panose="02000000000000000000" pitchFamily="2" charset="0"/>
              </a:rPr>
              <a:t> </a:t>
            </a:r>
            <a:r>
              <a:rPr lang="en-GB" sz="8000" b="1" dirty="0" smtClean="0">
                <a:latin typeface="Twinkl Precursive" panose="02000000000000000000" pitchFamily="2" charset="0"/>
              </a:rPr>
              <a:t> </a:t>
            </a:r>
            <a:r>
              <a:rPr lang="pl-PL" sz="8000" b="1" dirty="0" smtClean="0">
                <a:solidFill>
                  <a:srgbClr val="FFFF00"/>
                </a:solidFill>
                <a:latin typeface="Twinkl Precursive" panose="02000000000000000000" pitchFamily="2" charset="0"/>
              </a:rPr>
              <a:t>x</a:t>
            </a:r>
            <a:r>
              <a:rPr lang="pl-PL" sz="8000" b="1" dirty="0" smtClean="0">
                <a:latin typeface="Twinkl Precursive" panose="02000000000000000000" pitchFamily="2" charset="0"/>
              </a:rPr>
              <a:t> </a:t>
            </a:r>
            <a:r>
              <a:rPr lang="en-GB" sz="8000" b="1" dirty="0" smtClean="0">
                <a:latin typeface="Twinkl Precursive" panose="02000000000000000000" pitchFamily="2" charset="0"/>
              </a:rPr>
              <a:t> </a:t>
            </a:r>
            <a:r>
              <a:rPr lang="pl-PL" sz="8000" b="1" dirty="0" smtClean="0">
                <a:solidFill>
                  <a:srgbClr val="00B050"/>
                </a:solidFill>
                <a:latin typeface="Twinkl Precursive" panose="02000000000000000000" pitchFamily="2" charset="0"/>
              </a:rPr>
              <a:t>z </a:t>
            </a:r>
            <a:r>
              <a:rPr lang="en-GB" sz="8000" b="1" dirty="0" smtClean="0">
                <a:latin typeface="Twinkl Precursive" panose="02000000000000000000" pitchFamily="2" charset="0"/>
              </a:rPr>
              <a:t> </a:t>
            </a:r>
            <a:r>
              <a:rPr lang="pl-PL" sz="8000" b="1" dirty="0" smtClean="0">
                <a:solidFill>
                  <a:srgbClr val="00B0F0"/>
                </a:solidFill>
                <a:latin typeface="Twinkl Precursive" panose="02000000000000000000" pitchFamily="2" charset="0"/>
              </a:rPr>
              <a:t>zz</a:t>
            </a:r>
            <a:r>
              <a:rPr lang="pl-PL" sz="8000" b="1" dirty="0" smtClean="0">
                <a:latin typeface="Twinkl Precursive" panose="02000000000000000000" pitchFamily="2" charset="0"/>
              </a:rPr>
              <a:t> </a:t>
            </a:r>
            <a:r>
              <a:rPr lang="en-GB" sz="8000" b="1" dirty="0" smtClean="0">
                <a:latin typeface="Twinkl Precursive" panose="02000000000000000000" pitchFamily="2" charset="0"/>
              </a:rPr>
              <a:t> </a:t>
            </a:r>
            <a:r>
              <a:rPr lang="pl-PL" sz="8000" b="1" dirty="0" smtClean="0">
                <a:solidFill>
                  <a:srgbClr val="7030A0"/>
                </a:solidFill>
                <a:latin typeface="Twinkl Precursive" panose="02000000000000000000" pitchFamily="2" charset="0"/>
              </a:rPr>
              <a:t>qu</a:t>
            </a:r>
            <a:endParaRPr lang="en-GB" sz="8000" b="1" dirty="0" smtClean="0">
              <a:solidFill>
                <a:srgbClr val="7030A0"/>
              </a:solidFill>
              <a:latin typeface="Twinkl Precursive" panose="02000000000000000000" pitchFamily="2" charset="0"/>
            </a:endParaRPr>
          </a:p>
          <a:p>
            <a:pPr marL="0" indent="0">
              <a:buNone/>
            </a:pPr>
            <a:endParaRPr lang="en-GB" sz="4800" b="1" dirty="0" smtClean="0">
              <a:latin typeface="Twinkl Precursive" panose="02000000000000000000" pitchFamily="2" charset="0"/>
            </a:endParaRPr>
          </a:p>
          <a:p>
            <a:pPr marL="0" indent="0">
              <a:buNone/>
            </a:pPr>
            <a:r>
              <a:rPr lang="en-GB" sz="4800" b="1" dirty="0" smtClean="0">
                <a:latin typeface="Twinkl Precursive" panose="02000000000000000000" pitchFamily="2" charset="0"/>
              </a:rPr>
              <a:t>Say each of the sounds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2002" y="824706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0600" y="40012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6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1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4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b="1" dirty="0" smtClean="0">
                <a:latin typeface="Twinkl Precursive" panose="02000000000000000000" pitchFamily="2" charset="0"/>
              </a:rPr>
              <a:t>Monday 25</a:t>
            </a:r>
            <a:r>
              <a:rPr lang="en-GB" b="1" baseline="30000" dirty="0" smtClean="0">
                <a:latin typeface="Twinkl Precursive" panose="02000000000000000000" pitchFamily="2" charset="0"/>
              </a:rPr>
              <a:t>th</a:t>
            </a:r>
            <a:r>
              <a:rPr lang="en-GB" b="1" dirty="0" smtClean="0">
                <a:latin typeface="Twinkl Precursive" panose="02000000000000000000" pitchFamily="2" charset="0"/>
              </a:rPr>
              <a:t> January 2020</a:t>
            </a:r>
            <a:br>
              <a:rPr lang="en-GB" b="1" dirty="0" smtClean="0">
                <a:latin typeface="Twinkl Precursive" panose="02000000000000000000" pitchFamily="2" charset="0"/>
              </a:rPr>
            </a:br>
            <a:r>
              <a:rPr lang="en-GB" sz="3600" b="1" dirty="0" smtClean="0">
                <a:latin typeface="Twinkl Precursive" panose="02000000000000000000" pitchFamily="2" charset="0"/>
              </a:rPr>
              <a:t>L.I. To learn new sound patterns</a:t>
            </a:r>
            <a:endParaRPr lang="en-GB" sz="3600" b="1" dirty="0">
              <a:latin typeface="Twinkl Precursive" panose="02000000000000000000" pitchFamily="2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9600" dirty="0">
                <a:solidFill>
                  <a:srgbClr val="FF0000"/>
                </a:solidFill>
                <a:latin typeface="Twinkl Precursive" panose="02000000000000000000" pitchFamily="2" charset="0"/>
              </a:rPr>
              <a:t>c</a:t>
            </a:r>
            <a:r>
              <a:rPr lang="en-GB" sz="9600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h</a:t>
            </a:r>
            <a:r>
              <a:rPr lang="en-GB" sz="9600" dirty="0">
                <a:solidFill>
                  <a:srgbClr val="FF0000"/>
                </a:solidFill>
                <a:latin typeface="Twinkl Precursive" panose="02000000000000000000" pitchFamily="2" charset="0"/>
              </a:rPr>
              <a:t>	</a:t>
            </a:r>
            <a:endParaRPr lang="en-GB" sz="9600" dirty="0" smtClean="0">
              <a:solidFill>
                <a:srgbClr val="FF0000"/>
              </a:solidFill>
              <a:latin typeface="Twinkl Precursive" panose="02000000000000000000" pitchFamily="2" charset="0"/>
            </a:endParaRPr>
          </a:p>
          <a:p>
            <a:r>
              <a:rPr lang="en-GB" sz="3200" dirty="0" smtClean="0">
                <a:latin typeface="Twinkl Precursive" panose="02000000000000000000" pitchFamily="2" charset="0"/>
              </a:rPr>
              <a:t>Can you think of any words that start with or have the ch sound in them?</a:t>
            </a:r>
          </a:p>
          <a:p>
            <a:r>
              <a:rPr lang="en-GB" sz="3200" dirty="0" smtClean="0">
                <a:latin typeface="Twinkl Precursive" panose="02000000000000000000" pitchFamily="2" charset="0"/>
              </a:rPr>
              <a:t>C and H together make ch</a:t>
            </a:r>
          </a:p>
          <a:p>
            <a:pPr marL="0" indent="0" algn="ctr">
              <a:buNone/>
            </a:pPr>
            <a:endParaRPr lang="en-GB" sz="9600" dirty="0">
              <a:solidFill>
                <a:srgbClr val="FF0000"/>
              </a:solidFill>
              <a:latin typeface="Twinkl Precursive" panose="02000000000000000000" pitchFamily="2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47400" y="621506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34003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91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2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RgNrq9zru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65759" y="365125"/>
            <a:ext cx="11405063" cy="626571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0513" y="752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6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LHpZyIu7p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62441" y="635268"/>
            <a:ext cx="11216751" cy="55435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7888" y="2969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Twinkl Precursive" panose="02000000000000000000" pitchFamily="2" charset="0"/>
              </a:rPr>
              <a:t>Did you think of any of these?</a:t>
            </a:r>
            <a:endParaRPr lang="en-GB" b="1" dirty="0">
              <a:latin typeface="Twinkl Precursive" panose="02000000000000000000" pitchFamily="2" charset="0"/>
            </a:endParaRPr>
          </a:p>
        </p:txBody>
      </p:sp>
      <p:pic>
        <p:nvPicPr>
          <p:cNvPr id="6146" name="Picture 2" descr="FREE! - ch Sound Mat (teacher made)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6" t="6357" r="19067" b="8721"/>
          <a:stretch/>
        </p:blipFill>
        <p:spPr bwMode="auto">
          <a:xfrm>
            <a:off x="760288" y="1722633"/>
            <a:ext cx="10346076" cy="492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3164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0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mGSFG37LewA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79859" y="453026"/>
            <a:ext cx="10973941" cy="617284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5202" y="161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9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Twinkl Precursive" panose="02000000000000000000" pitchFamily="2" charset="0"/>
              </a:rPr>
              <a:t>c</a:t>
            </a:r>
            <a:r>
              <a:rPr lang="en-GB" b="1" dirty="0" smtClean="0">
                <a:latin typeface="Twinkl Precursive" panose="02000000000000000000" pitchFamily="2" charset="0"/>
              </a:rPr>
              <a:t>h words</a:t>
            </a:r>
            <a:endParaRPr lang="en-GB" b="1" dirty="0">
              <a:latin typeface="Twinkl Precursive" panose="02000000000000000000" pitchFamily="2" charset="0"/>
            </a:endParaRPr>
          </a:p>
        </p:txBody>
      </p:sp>
      <p:pic>
        <p:nvPicPr>
          <p:cNvPr id="8194" name="Picture 2" descr="ch Words 2 | Phonics posters, English phonics, Teaching phonics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5" y="1825624"/>
            <a:ext cx="5231359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h phonic poster | English phonics, Phonics lessons, Ch words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155" y="1800912"/>
            <a:ext cx="5260369" cy="500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88996" y="621506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5546" y="2344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20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115</Words>
  <Application>Microsoft Office PowerPoint</Application>
  <PresentationFormat>Widescreen</PresentationFormat>
  <Paragraphs>27</Paragraphs>
  <Slides>15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Twinkl Precursive</vt:lpstr>
      <vt:lpstr>Office Theme</vt:lpstr>
      <vt:lpstr>Phase 3 Phonics</vt:lpstr>
      <vt:lpstr>PowerPoint Presentation</vt:lpstr>
      <vt:lpstr>Phase 3 sounds covered</vt:lpstr>
      <vt:lpstr>Monday 25th January 2020 L.I. To learn new sound patterns</vt:lpstr>
      <vt:lpstr>PowerPoint Presentation</vt:lpstr>
      <vt:lpstr>PowerPoint Presentation</vt:lpstr>
      <vt:lpstr>Did you think of any of these?</vt:lpstr>
      <vt:lpstr>PowerPoint Presentation</vt:lpstr>
      <vt:lpstr>ch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That’s all for today!</vt:lpstr>
    </vt:vector>
  </TitlesOfParts>
  <Company>NAC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3 Phonics</dc:title>
  <dc:creator>Karen Taylor</dc:creator>
  <cp:lastModifiedBy>Karen Taylor</cp:lastModifiedBy>
  <cp:revision>31</cp:revision>
  <dcterms:created xsi:type="dcterms:W3CDTF">2021-01-18T11:14:18Z</dcterms:created>
  <dcterms:modified xsi:type="dcterms:W3CDTF">2021-01-19T16:07:49Z</dcterms:modified>
</cp:coreProperties>
</file>