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4"/>
  </p:sldMasterIdLst>
  <p:notesMasterIdLst>
    <p:notesMasterId r:id="rId46"/>
  </p:notesMasterIdLst>
  <p:sldIdLst>
    <p:sldId id="256" r:id="rId5"/>
    <p:sldId id="259" r:id="rId6"/>
    <p:sldId id="325" r:id="rId7"/>
    <p:sldId id="326" r:id="rId8"/>
    <p:sldId id="327" r:id="rId9"/>
    <p:sldId id="328" r:id="rId10"/>
    <p:sldId id="329" r:id="rId11"/>
    <p:sldId id="284" r:id="rId12"/>
    <p:sldId id="285" r:id="rId13"/>
    <p:sldId id="286" r:id="rId14"/>
    <p:sldId id="287" r:id="rId15"/>
    <p:sldId id="288" r:id="rId16"/>
    <p:sldId id="312" r:id="rId17"/>
    <p:sldId id="319" r:id="rId18"/>
    <p:sldId id="322" r:id="rId19"/>
    <p:sldId id="323" r:id="rId20"/>
    <p:sldId id="321" r:id="rId21"/>
    <p:sldId id="314" r:id="rId22"/>
    <p:sldId id="289" r:id="rId23"/>
    <p:sldId id="296" r:id="rId24"/>
    <p:sldId id="266" r:id="rId25"/>
    <p:sldId id="290" r:id="rId26"/>
    <p:sldId id="310" r:id="rId27"/>
    <p:sldId id="291" r:id="rId28"/>
    <p:sldId id="311" r:id="rId29"/>
    <p:sldId id="309" r:id="rId30"/>
    <p:sldId id="318" r:id="rId31"/>
    <p:sldId id="317" r:id="rId32"/>
    <p:sldId id="307" r:id="rId33"/>
    <p:sldId id="303" r:id="rId34"/>
    <p:sldId id="299" r:id="rId35"/>
    <p:sldId id="306" r:id="rId36"/>
    <p:sldId id="315" r:id="rId37"/>
    <p:sldId id="305" r:id="rId38"/>
    <p:sldId id="302" r:id="rId39"/>
    <p:sldId id="298" r:id="rId40"/>
    <p:sldId id="300" r:id="rId41"/>
    <p:sldId id="301" r:id="rId42"/>
    <p:sldId id="316" r:id="rId43"/>
    <p:sldId id="324" r:id="rId44"/>
    <p:sldId id="260" r:id="rId45"/>
  </p:sldIdLst>
  <p:sldSz cx="9144000" cy="5143500" type="screen16x9"/>
  <p:notesSz cx="6858000" cy="9144000"/>
  <p:embeddedFontLst>
    <p:embeddedFont>
      <p:font typeface="Bellota Text" panose="020B060402020202020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  <p:embeddedFont>
      <p:font typeface="Satisfy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760D9C-8846-49CB-9F69-CEC56EC400DC}">
  <a:tblStyle styleId="{DA760D9C-8846-49CB-9F69-CEC56EC400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26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994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50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452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74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59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210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672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82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960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263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341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954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50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795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398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866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704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57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577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770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557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809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422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92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964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48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59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641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12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95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86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8368" b="8360"/>
          <a:stretch/>
        </p:blipFill>
        <p:spPr>
          <a:xfrm>
            <a:off x="1464550" y="0"/>
            <a:ext cx="6214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36700" y="1892400"/>
            <a:ext cx="32706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i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8475" y="529663"/>
            <a:ext cx="2167050" cy="2153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000275" y="2809475"/>
            <a:ext cx="7143300" cy="4770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00275" y="3280025"/>
            <a:ext cx="7143600" cy="2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 t="20399" b="20387"/>
          <a:stretch/>
        </p:blipFill>
        <p:spPr>
          <a:xfrm>
            <a:off x="202075" y="0"/>
            <a:ext cx="87398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637100" y="1321650"/>
            <a:ext cx="3869700" cy="2500200"/>
          </a:xfrm>
          <a:prstGeom prst="rect">
            <a:avLst/>
          </a:prstGeom>
          <a:effectLst>
            <a:outerShdw blurRad="57150" dist="19050" dir="5400000" algn="bl" rotWithShape="0">
              <a:schemeClr val="lt1">
                <a:alpha val="3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⋆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⋆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⋆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Satisfy"/>
              <a:buChar char="○"/>
              <a:defRPr sz="2400" i="1">
                <a:solidFill>
                  <a:schemeClr val="accent5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395375" y="4695125"/>
            <a:ext cx="548700" cy="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475175" y="919449"/>
            <a:ext cx="6193500" cy="45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395375" y="4695125"/>
            <a:ext cx="548700" cy="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162700"/>
            <a:ext cx="3672700" cy="29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7825" y="0"/>
            <a:ext cx="3536174" cy="30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95375" y="4695125"/>
            <a:ext cx="548700" cy="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996336"/>
            <a:ext cx="2645567" cy="214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6777" y="0"/>
            <a:ext cx="2547223" cy="2216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75175" y="919449"/>
            <a:ext cx="61935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atisfy"/>
              <a:buNone/>
              <a:defRPr sz="2000">
                <a:solidFill>
                  <a:schemeClr val="accen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75264" y="1451489"/>
            <a:ext cx="6193500" cy="2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ellota Text"/>
              <a:buChar char="⋆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Bellota Text"/>
              <a:buChar char="⋆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ellota Text"/>
              <a:buChar char="⋆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○"/>
              <a:defRPr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5375" y="4695125"/>
            <a:ext cx="5487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r">
              <a:buNone/>
              <a:defRPr sz="1300">
                <a:solidFill>
                  <a:schemeClr val="accent4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hyperlink" Target="https://glowscotland.sharepoint.com/:b:/s/NorthAyrshireCouncil/StaffArea/professionallearningacademy/EXUHAbDmxsJOhvy9sF8zcUYB6S53YaHrjGjBxWZaVXlw_Q?e=z0sZYS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glowscotland.sharepoint.com/:b:/s/NorthAyrshireCouncil/StaffArea/professionallearningacademy/EUNfhBE473tGj4q1LTta97kBQodWTfMN5h80OXX69qRCfA?e=if9scO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tinkercad.com/learn/overview/OG2TEUVIQFHI7DT?collectionId=OSZ5W2BL1W5N51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glowscotland.sharepoint.com/:b:/s/NorthAyrshireCouncil/StaffArea/professionallearningacademy/EUyRERu-JtVAm-AyesAhzFMBOj6ISIKdDtG5QGdvkAbfIQ?e=yPOldt" TargetMode="Externa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glowscotland.sharepoint.com/:f:/s/NorthAyrshireCouncil/StaffArea/professionallearningacademy/Elv2E0CylaZMsG9AAW_IA7YBZrS8PzgsVdlF05rClNE_Gw?e=x9Buu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youtube.com/watch?v=KnW1TWqAXY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hyperlink" Target="https://glowscotland.sharepoint.com/:b:/s/NorthAyrshireCouncil/StaffArea/professionallearningacademy/EclASBGkr6tJg2sYD02tTQUB9afcsq9WyR7JrJYeK2yHnQ?e=UAiIh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nELFxI2OfU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lowscotland.sharepoint.com/:b:/s/NorthAyrshireCouncil/StaffArea/professionallearningacademy/EdrU8E-RY69DvdkdXIGbVqsBuinQZBMLB8MgV3inSAunZQ?e=xPtmyp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glowscotland.sharepoint.com/:b:/s/NorthAyrshireCouncil/StaffArea/professionallearningacademy/EQ54mjixFwNFhVQHgGH5kdoBjdlVokpFDvvLZSUKmuyW5A?e=sFrm0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nW1TWqAXYs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ravelinescotland.com/" TargetMode="External"/><Relationship Id="rId5" Type="http://schemas.openxmlformats.org/officeDocument/2006/relationships/hyperlink" Target="https://www.skyscanner.net/" TargetMode="Externa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lowscotland.sharepoint.com/:f:/s/NorthAyrshireCouncil/StaffArea/professionallearningacademy/EuOaZwIowJJJqd-x6M51xUYB0IMF_1vQOQeQudHAWbOV9A?e=y00XN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lowscotland.sharepoint.com/:b:/s/NorthAyrshireCouncil/StaffArea/professionallearningacademy/EazYnDeyFHRGpXovB9c4VdcBsV7biMJSN8R5-vdGe3XdNQ?e=jToDNO" TargetMode="External"/><Relationship Id="rId5" Type="http://schemas.openxmlformats.org/officeDocument/2006/relationships/hyperlink" Target="https://www.youtube.com/watch?v=KFWlr3nzGnc" TargetMode="External"/><Relationship Id="rId4" Type="http://schemas.openxmlformats.org/officeDocument/2006/relationships/hyperlink" Target="https://www.youtube.com/watch?v=ozo7S_py27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wscotland.sharepoint.com/:b:/s/NorthAyrshireCouncil/StaffArea/professionallearningacademy/EeDdGuCkcS5JmXHgME59bZQBGbBaWxmcVDmOo2DWtAv6UA?e=diSXwd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hyperlink" Target="https://glowscotland.sharepoint.com/:b:/s/NorthAyrshireCouncil/StaffArea/professionallearningacademy/Ea9456l7_PxJnBNXBPA0-48BqIhGz_ljCq2oTirpfXuUIQ?e=5B0Zf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glowscotland.sharepoint.com/:b:/s/NorthAyrshireCouncil/StaffArea/professionallearningacademy/EU1flxw7eHxHpG5r1rnsD0UBCWtVJJRbiTqmorYb_v5ECA?e=xQeIqA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wonderlane/4231314609/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ydiversekitchen.com/egg-free-snowflake-or-star-cookies-recipe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creativejewishmom.com/2010/12/winter-craft-for-kids-make-snowflakes-from-recycled-cardboard-and-yarn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22.png"/><Relationship Id="rId3" Type="http://schemas.openxmlformats.org/officeDocument/2006/relationships/slide" Target="slide24.xml"/><Relationship Id="rId7" Type="http://schemas.openxmlformats.org/officeDocument/2006/relationships/slide" Target="slide18.xml"/><Relationship Id="rId12" Type="http://schemas.openxmlformats.org/officeDocument/2006/relationships/slide" Target="slide3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9.xml"/><Relationship Id="rId11" Type="http://schemas.openxmlformats.org/officeDocument/2006/relationships/slide" Target="slide23.xml"/><Relationship Id="rId5" Type="http://schemas.openxmlformats.org/officeDocument/2006/relationships/slide" Target="slide27.xml"/><Relationship Id="rId10" Type="http://schemas.openxmlformats.org/officeDocument/2006/relationships/slide" Target="slide34.xml"/><Relationship Id="rId4" Type="http://schemas.openxmlformats.org/officeDocument/2006/relationships/slide" Target="slide13.xml"/><Relationship Id="rId9" Type="http://schemas.openxmlformats.org/officeDocument/2006/relationships/slide" Target="slide19.xml"/><Relationship Id="rId14" Type="http://schemas.openxmlformats.org/officeDocument/2006/relationships/slide" Target="slide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ctrTitle"/>
          </p:nvPr>
        </p:nvSpPr>
        <p:spPr>
          <a:xfrm>
            <a:off x="2936700" y="2230498"/>
            <a:ext cx="3270600" cy="135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entury Gothic" panose="020B0502020202020204" pitchFamily="34" charset="0"/>
              </a:rPr>
              <a:t>12 Days of Christmas</a:t>
            </a:r>
            <a:endParaRPr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56" y="1255947"/>
            <a:ext cx="1763088" cy="9745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799" y="284501"/>
            <a:ext cx="50099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Oracy</a:t>
            </a:r>
            <a:endParaRPr lang="en-GB" sz="3300" b="1">
              <a:solidFill>
                <a:schemeClr val="accent5"/>
              </a:solidFill>
            </a:endParaRPr>
          </a:p>
          <a:p>
            <a:endParaRPr lang="en-GB"/>
          </a:p>
          <a:p>
            <a:r>
              <a:rPr lang="en-GB" sz="1800">
                <a:latin typeface="Century Gothic" panose="020B0502020202020204" pitchFamily="34" charset="0"/>
              </a:rPr>
              <a:t>Would you rather?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34" y="3801492"/>
            <a:ext cx="66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            </a:t>
            </a:r>
            <a:r>
              <a:rPr lang="en-GB" sz="1800">
                <a:latin typeface="Century Gothic" panose="020B0502020202020204" pitchFamily="34" charset="0"/>
              </a:rPr>
              <a:t>Build a snowman            or         Go on a sled ride </a:t>
            </a:r>
          </a:p>
        </p:txBody>
      </p:sp>
      <p:pic>
        <p:nvPicPr>
          <p:cNvPr id="2052" name="Picture 4" descr="A Short Analysis of Wallace Stevens's 'The Snow Man' – Interesting  Lit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9" y="1491265"/>
            <a:ext cx="3301608" cy="21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ttle Girl And Boy Enjoy A Sleigh Ride. Child Sledding. Toddler Kid Riding  A Sledge.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31" y="1491265"/>
            <a:ext cx="3301608" cy="21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6" y="4438969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2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245" y="305615"/>
            <a:ext cx="50099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Oracy</a:t>
            </a:r>
            <a:endParaRPr lang="en-GB" sz="3300" b="1">
              <a:solidFill>
                <a:schemeClr val="accent5"/>
              </a:solidFill>
            </a:endParaRPr>
          </a:p>
          <a:p>
            <a:endParaRPr lang="en-GB"/>
          </a:p>
          <a:p>
            <a:r>
              <a:rPr lang="en-GB" sz="1800">
                <a:latin typeface="Century Gothic" panose="020B0502020202020204" pitchFamily="34" charset="0"/>
              </a:rPr>
              <a:t>Would you rather?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4245" y="3885252"/>
            <a:ext cx="66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</a:t>
            </a:r>
            <a:r>
              <a:rPr lang="en-GB" sz="1800">
                <a:latin typeface="Century Gothic" panose="020B0502020202020204" pitchFamily="34" charset="0"/>
              </a:rPr>
              <a:t>Watch a Christmas movie    or      Put up the decorations </a:t>
            </a:r>
          </a:p>
        </p:txBody>
      </p:sp>
      <p:pic>
        <p:nvPicPr>
          <p:cNvPr id="4098" name="Picture 2" descr="The Radio Times' best films on TV this Christmas and New Year -  Gloucestershire L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5" y="1489730"/>
            <a:ext cx="3256498" cy="21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is Is When You Should Put Your Christmas Tree And Decorations Up |  HuffPost UK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1" y="1489730"/>
            <a:ext cx="3254187" cy="21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571" y="4494726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6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693" y="0"/>
            <a:ext cx="50099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Oracy</a:t>
            </a:r>
            <a:endParaRPr lang="en-GB" sz="3300" b="1">
              <a:solidFill>
                <a:schemeClr val="accent5"/>
              </a:solidFill>
            </a:endParaRPr>
          </a:p>
          <a:p>
            <a:endParaRPr lang="en-GB"/>
          </a:p>
          <a:p>
            <a:r>
              <a:rPr lang="en-GB" sz="1800">
                <a:latin typeface="Century Gothic" panose="020B0502020202020204" pitchFamily="34" charset="0"/>
              </a:rPr>
              <a:t>Would you rather?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5082" y="3656782"/>
            <a:ext cx="66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</a:t>
            </a:r>
            <a:r>
              <a:rPr lang="en-GB" sz="1800">
                <a:latin typeface="Century Gothic" panose="020B0502020202020204" pitchFamily="34" charset="0"/>
              </a:rPr>
              <a:t>Wrap a Christmas present    or      Make Christmas biscuits </a:t>
            </a:r>
          </a:p>
        </p:txBody>
      </p:sp>
      <p:pic>
        <p:nvPicPr>
          <p:cNvPr id="5124" name="Picture 4" descr="Christmas biscuit recipes | BBC Good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08" y="1491391"/>
            <a:ext cx="2472364" cy="20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ow to Wrap Presents Like a Christmas Elf | The Active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14" y="1491391"/>
            <a:ext cx="3067027" cy="20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69" y="4450121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03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250066" y="834885"/>
            <a:ext cx="3422346" cy="2181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55" y="-11691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Seasonal short burst writing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342" y="834885"/>
            <a:ext cx="5069089" cy="16805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As a class, gather vocabulary together which describes the scene in the image, E.g.  twinkly Christmas lights, shrieks of laughter, festive fun. </a:t>
            </a:r>
            <a:endParaRPr lang="en-GB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You could use the </a:t>
            </a:r>
            <a:r>
              <a:rPr lang="en-GB" b="1" dirty="0">
                <a:latin typeface="Century Gothic"/>
                <a:ea typeface="Calibri" panose="020F0502020204030204" pitchFamily="34" charset="0"/>
                <a:cs typeface="Times New Roman"/>
              </a:rPr>
              <a:t>bubble sheet </a:t>
            </a: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or other notes page to gather vocabulary.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066" y="3157481"/>
            <a:ext cx="2595514" cy="1480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046" y="2285178"/>
            <a:ext cx="4179020" cy="2141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might mention – the Christmas tree, the ice rink, the people on the ice rink. Who are the people in the scene? How do they feel?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use the vocabulary to write a paragraph about the house. Can you give your writing a title?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See the following slides for other                         	     suggested images. 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5580" y="3198230"/>
            <a:ext cx="11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Click to download</a:t>
            </a:r>
          </a:p>
        </p:txBody>
      </p:sp>
    </p:spTree>
    <p:extLst>
      <p:ext uri="{BB962C8B-B14F-4D97-AF65-F5344CB8AC3E}">
        <p14:creationId xmlns:p14="http://schemas.microsoft.com/office/powerpoint/2010/main" val="306972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55" y="-11691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Seasonal short burst writing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9026" y="751075"/>
            <a:ext cx="8090452" cy="283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up-level this paragraph? Whenever a word is highlighted, think of a way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it more interesting. You can use another word or phrase instead.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E.g. </a:t>
            </a:r>
            <a:r>
              <a:rPr lang="en-GB" sz="16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Christmas tree sat on the centre of the ice rink</a:t>
            </a:r>
            <a:endParaRPr lang="en-GB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Better would be: </a:t>
            </a:r>
            <a:r>
              <a:rPr lang="en-GB" sz="16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enormous Christmas tree sat magnificently on the        centre of the ice rink.</a:t>
            </a:r>
            <a:endParaRPr lang="en-GB" sz="1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432" y="2782714"/>
            <a:ext cx="6559827" cy="184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Christmas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tree sat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centre of the ice rink. Families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 along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ice. All around the Christmas lights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shone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Around the ice rink the city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with buses going past and Christmas shoppers carrying </a:t>
            </a:r>
            <a:r>
              <a:rPr lang="en-GB" sz="1600"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shopping bags</a:t>
            </a: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206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55" y="-11691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Seasonal short burst writing </a:t>
            </a:r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1838739" y="818885"/>
            <a:ext cx="5668590" cy="36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55" y="-11691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Seasonal short burst writing </a:t>
            </a:r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1679713" y="883904"/>
            <a:ext cx="5601528" cy="35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441173" y="815006"/>
            <a:ext cx="6058421" cy="3796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55" y="-11691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Seasonal short burst writing </a:t>
            </a:r>
          </a:p>
        </p:txBody>
      </p:sp>
    </p:spTree>
    <p:extLst>
      <p:ext uri="{BB962C8B-B14F-4D97-AF65-F5344CB8AC3E}">
        <p14:creationId xmlns:p14="http://schemas.microsoft.com/office/powerpoint/2010/main" val="407143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432" y="-89452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Technologies</a:t>
            </a:r>
          </a:p>
        </p:txBody>
      </p:sp>
      <p:pic>
        <p:nvPicPr>
          <p:cNvPr id="4" name="Picture 3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19" y="3037594"/>
            <a:ext cx="1461053" cy="1321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5662338" y="3486871"/>
            <a:ext cx="1467333" cy="143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353339" y="449021"/>
            <a:ext cx="4572000" cy="30130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Tinkercad</a:t>
            </a:r>
            <a:r>
              <a:rPr lang="en-GB" b="1" u="sng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Task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a house for Santa and his Elves 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1 – Build the house using construction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 – Draw a plan of your construction model 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3 – Translate your plan on to the </a:t>
            </a:r>
            <a:r>
              <a:rPr lang="en-GB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Tinkercad</a:t>
            </a: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Software - Use the following project to help you get started! 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>
                <a:solidFill>
                  <a:srgbClr val="0000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https://www.tinkercad.com/learn/overview/OG2TEUVIQFHI7DT?collectionId=OSZ5W2BL1W5N51F</a:t>
            </a:r>
            <a:endParaRPr lang="en-GB" sz="105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510" y="781189"/>
            <a:ext cx="3632752" cy="21416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dirty="0">
                <a:latin typeface="Century Gothic"/>
                <a:ea typeface="Calibri" panose="020F0502020204030204" pitchFamily="34" charset="0"/>
                <a:cs typeface="Times New Roman"/>
              </a:rPr>
              <a:t>Early – Positional language (</a:t>
            </a:r>
            <a:r>
              <a:rPr lang="en-GB" b="1" u="sng" dirty="0" err="1">
                <a:latin typeface="Century Gothic"/>
                <a:ea typeface="Calibri" panose="020F0502020204030204" pitchFamily="34" charset="0"/>
                <a:cs typeface="Times New Roman"/>
              </a:rPr>
              <a:t>BeeBot</a:t>
            </a:r>
            <a:r>
              <a:rPr lang="en-GB" b="1" u="sng" dirty="0">
                <a:latin typeface="Century Gothic"/>
                <a:ea typeface="Calibri" panose="020F0502020204030204" pitchFamily="34" charset="0"/>
                <a:cs typeface="Times New Roman"/>
              </a:rPr>
              <a:t> or Bingo)</a:t>
            </a:r>
            <a:endParaRPr lang="en-GB" sz="1050" dirty="0">
              <a:latin typeface="Century Gothic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Help Buddy navigate his way around the workshop to collect the presents </a:t>
            </a:r>
            <a:endParaRPr lang="en-GB" sz="105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Use a counter and direct your partner around the board</a:t>
            </a:r>
            <a:endParaRPr lang="en-GB" sz="1050" dirty="0">
              <a:latin typeface="Century Gothic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Use a </a:t>
            </a:r>
            <a:r>
              <a:rPr lang="en-GB" dirty="0" err="1">
                <a:latin typeface="Century Gothic"/>
                <a:ea typeface="Calibri" panose="020F0502020204030204" pitchFamily="34" charset="0"/>
                <a:cs typeface="Times New Roman"/>
              </a:rPr>
              <a:t>BeeBot</a:t>
            </a:r>
            <a:r>
              <a:rPr lang="en-GB" dirty="0">
                <a:latin typeface="Century Gothic"/>
                <a:ea typeface="Calibri" panose="020F0502020204030204" pitchFamily="34" charset="0"/>
                <a:cs typeface="Times New Roman"/>
              </a:rPr>
              <a:t> and program it to collect the presents for Buddy</a:t>
            </a:r>
            <a:endParaRPr lang="en-GB" sz="1050" dirty="0">
              <a:effectLst/>
              <a:latin typeface="Century Gothic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8" name="Picture 8" descr="A picture containing text, different, various, sam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B1AC630B-314E-F22B-7CE2-82D86B77B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6087" y="3740655"/>
            <a:ext cx="1763487" cy="11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55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83702" y="2139195"/>
            <a:ext cx="6753957" cy="2366682"/>
            <a:chOff x="1583702" y="2139195"/>
            <a:chExt cx="6753957" cy="2366682"/>
          </a:xfrm>
        </p:grpSpPr>
        <p:sp>
          <p:nvSpPr>
            <p:cNvPr id="6" name="Oval 5"/>
            <p:cNvSpPr/>
            <p:nvPr/>
          </p:nvSpPr>
          <p:spPr>
            <a:xfrm>
              <a:off x="1583702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219017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974" y="-96513"/>
            <a:ext cx="69612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Venn Christmas Comes….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067" y="588519"/>
            <a:ext cx="8049899" cy="2562240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1800" dirty="0">
                <a:latin typeface="Century Gothic" panose="020B0502020202020204" pitchFamily="34" charset="0"/>
                <a:ea typeface="+mn-lt"/>
                <a:cs typeface="+mn-lt"/>
              </a:rPr>
              <a:t>A Venn Diagram shows the relationship between </a:t>
            </a:r>
          </a:p>
          <a:p>
            <a:r>
              <a:rPr lang="en-GB" sz="1800" dirty="0">
                <a:latin typeface="Century Gothic" panose="020B0502020202020204" pitchFamily="34" charset="0"/>
                <a:ea typeface="+mn-lt"/>
                <a:cs typeface="+mn-lt"/>
              </a:rPr>
              <a:t>two or more items.</a:t>
            </a:r>
          </a:p>
          <a:p>
            <a:endParaRPr lang="en-GB" sz="18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en-GB" sz="1800" dirty="0">
                <a:latin typeface="Century Gothic" panose="020B0502020202020204" pitchFamily="34" charset="0"/>
                <a:ea typeface="+mn-lt"/>
                <a:cs typeface="+mn-lt"/>
              </a:rPr>
              <a:t>The point where the circles overlap shows the things they have in common. The rest of each circle show the things specific to each item.</a:t>
            </a: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00" y="2672211"/>
            <a:ext cx="1235831" cy="1292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1" b="94836" l="8333" r="89815">
                        <a14:foregroundMark x1="37963" y1="9859" x2="37963" y2="9859"/>
                        <a14:foregroundMark x1="75000" y1="94836" x2="75000" y2="94836"/>
                        <a14:foregroundMark x1="20370" y1="8451" x2="20370" y2="8451"/>
                        <a14:foregroundMark x1="13889" y1="12676" x2="13889" y2="12676"/>
                        <a14:foregroundMark x1="11111" y1="17840" x2="11111" y2="17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119" y="2621135"/>
            <a:ext cx="586869" cy="11574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7743" y="2692022"/>
            <a:ext cx="2107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Hard centre</a:t>
            </a:r>
          </a:p>
          <a:p>
            <a:r>
              <a:rPr lang="en-GB" sz="2000">
                <a:latin typeface="Century Gothic" panose="020B0502020202020204" pitchFamily="34" charset="0"/>
              </a:rPr>
              <a:t>Stripy</a:t>
            </a:r>
          </a:p>
          <a:p>
            <a:r>
              <a:rPr lang="en-GB" sz="2000">
                <a:latin typeface="Century Gothic" panose="020B0502020202020204" pitchFamily="34" charset="0"/>
              </a:rPr>
              <a:t>Hook shaped</a:t>
            </a:r>
          </a:p>
          <a:p>
            <a:endParaRPr lang="en-GB" sz="200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2927" y="2692022"/>
            <a:ext cx="2107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soft centre</a:t>
            </a:r>
          </a:p>
          <a:p>
            <a:r>
              <a:rPr lang="en-GB" sz="2000">
                <a:latin typeface="Century Gothic" panose="020B0502020202020204" pitchFamily="34" charset="0"/>
              </a:rPr>
              <a:t>round</a:t>
            </a:r>
          </a:p>
          <a:p>
            <a:r>
              <a:rPr lang="en-GB" sz="2000">
                <a:latin typeface="Century Gothic" panose="020B0502020202020204" pitchFamily="34" charset="0"/>
              </a:rPr>
              <a:t>chocolate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79600" y="2662108"/>
            <a:ext cx="21075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Red &amp; </a:t>
            </a:r>
          </a:p>
          <a:p>
            <a:r>
              <a:rPr lang="en-GB" sz="2000">
                <a:latin typeface="Century Gothic" panose="020B0502020202020204" pitchFamily="34" charset="0"/>
              </a:rPr>
              <a:t>Green</a:t>
            </a:r>
          </a:p>
          <a:p>
            <a:endParaRPr lang="en-GB" sz="800">
              <a:latin typeface="Century Gothic" panose="020B0502020202020204" pitchFamily="34" charset="0"/>
            </a:endParaRPr>
          </a:p>
          <a:p>
            <a:r>
              <a:rPr lang="en-GB" sz="2000">
                <a:latin typeface="Century Gothic" panose="020B0502020202020204" pitchFamily="34" charset="0"/>
              </a:rPr>
              <a:t>sweet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54" y="4505877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5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1000275" y="3792055"/>
            <a:ext cx="7143300" cy="47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beginning to look a lot like Christmas!</a:t>
            </a: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3926175" y="1061463"/>
            <a:ext cx="12915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accent4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83702" y="2139195"/>
            <a:ext cx="6753957" cy="2366682"/>
            <a:chOff x="1583702" y="2139195"/>
            <a:chExt cx="6753957" cy="2366682"/>
          </a:xfrm>
        </p:grpSpPr>
        <p:sp>
          <p:nvSpPr>
            <p:cNvPr id="6" name="Oval 5"/>
            <p:cNvSpPr/>
            <p:nvPr/>
          </p:nvSpPr>
          <p:spPr>
            <a:xfrm>
              <a:off x="1583702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219017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974" y="-96513"/>
            <a:ext cx="69612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Venn Christmas Comes….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067" y="588519"/>
            <a:ext cx="8049899" cy="117724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13" y="4471395"/>
            <a:ext cx="1026677" cy="5674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4067" y="777378"/>
            <a:ext cx="7669657" cy="200824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1800" dirty="0">
                <a:latin typeface="Century Gothic" panose="020B0502020202020204" pitchFamily="34" charset="0"/>
                <a:ea typeface="+mn-lt"/>
                <a:cs typeface="+mn-lt"/>
              </a:rPr>
              <a:t>What things do these Christmas items have in common?</a:t>
            </a:r>
          </a:p>
          <a:p>
            <a:endParaRPr lang="en-GB" sz="18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en-GB" sz="1800" dirty="0">
                <a:latin typeface="Century Gothic" panose="020B0502020202020204" pitchFamily="34" charset="0"/>
                <a:ea typeface="+mn-lt"/>
                <a:cs typeface="+mn-lt"/>
              </a:rPr>
              <a:t>What things only apply to each item?</a:t>
            </a: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 dirty="0">
              <a:latin typeface="Century Gothic" panose="020B0502020202020204" pitchFamily="34" charset="0"/>
              <a:cs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4" b="94358" l="7005" r="89614">
                        <a14:foregroundMark x1="65700" y1="94358" x2="65700" y2="94358"/>
                        <a14:foregroundMark x1="31643" y1="7588" x2="31643" y2="7588"/>
                        <a14:foregroundMark x1="27778" y1="5058" x2="27778" y2="5058"/>
                        <a14:foregroundMark x1="7005" y1="27043" x2="7005" y2="27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724" y="2608084"/>
            <a:ext cx="1073945" cy="13333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6" b="89926" l="4336" r="91189">
                        <a14:foregroundMark x1="91189" y1="17630" x2="91189" y2="17630"/>
                        <a14:foregroundMark x1="5874" y1="77333" x2="5874" y2="77333"/>
                        <a14:foregroundMark x1="4336" y1="58963" x2="4336" y2="58963"/>
                        <a14:foregroundMark x1="10490" y1="54222" x2="10490" y2="5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26" y="2709420"/>
            <a:ext cx="1101587" cy="12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59122" y="1777617"/>
            <a:ext cx="6753957" cy="2366682"/>
            <a:chOff x="1583702" y="2139195"/>
            <a:chExt cx="6753957" cy="2366682"/>
          </a:xfrm>
        </p:grpSpPr>
        <p:sp>
          <p:nvSpPr>
            <p:cNvPr id="3" name="Oval 2"/>
            <p:cNvSpPr/>
            <p:nvPr/>
          </p:nvSpPr>
          <p:spPr>
            <a:xfrm>
              <a:off x="1583702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219017" y="2139195"/>
              <a:ext cx="4118642" cy="23666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4978" y="-80584"/>
            <a:ext cx="69612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Venn Christmas Comes….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4978" y="773496"/>
            <a:ext cx="7669657" cy="200824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Can you suggest two or three items that you could compare?</a:t>
            </a:r>
          </a:p>
          <a:p>
            <a:endParaRPr lang="en-GB" sz="1800">
              <a:latin typeface="Century Gothic" panose="020B0502020202020204" pitchFamily="34" charset="0"/>
              <a:ea typeface="+mn-lt"/>
              <a:cs typeface="+mn-lt"/>
            </a:endParaRPr>
          </a:p>
          <a:p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Get a friend to complete your Venn Diagram.</a:t>
            </a:r>
          </a:p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2400">
              <a:latin typeface="Century Gothic" panose="020B0502020202020204" pitchFamily="34" charset="0"/>
              <a:cs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72" y="4437941"/>
            <a:ext cx="1026677" cy="5674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432" y="0"/>
            <a:ext cx="69612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Venn Christmas Comes….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444" y="992459"/>
            <a:ext cx="6333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entury Gothic" panose="020B0502020202020204" pitchFamily="34" charset="0"/>
                <a:hlinkClick r:id="rId4"/>
              </a:rPr>
              <a:t>Click here </a:t>
            </a:r>
            <a:r>
              <a:rPr lang="en-GB" sz="1800" dirty="0">
                <a:latin typeface="Century Gothic" panose="020B0502020202020204" pitchFamily="34" charset="0"/>
              </a:rPr>
              <a:t>for more Venn diagram related activities like the ones below from early to third level.</a:t>
            </a: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9973" r="13902" b="12629"/>
          <a:stretch/>
        </p:blipFill>
        <p:spPr>
          <a:xfrm>
            <a:off x="1025914" y="1940313"/>
            <a:ext cx="3456438" cy="202952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11490" r="19756" b="14580"/>
          <a:stretch/>
        </p:blipFill>
        <p:spPr>
          <a:xfrm>
            <a:off x="4962293" y="1940313"/>
            <a:ext cx="3022628" cy="203297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12575" r="19146" b="13929"/>
          <a:stretch/>
        </p:blipFill>
        <p:spPr>
          <a:xfrm>
            <a:off x="3858322" y="2966223"/>
            <a:ext cx="3043395" cy="2007220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60769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615" y="-132358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Baking Buddy</a:t>
            </a:r>
          </a:p>
        </p:txBody>
      </p:sp>
      <p:pic>
        <p:nvPicPr>
          <p:cNvPr id="4" name="Picture 3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 rot="405348">
            <a:off x="5322073" y="1298551"/>
            <a:ext cx="3180522" cy="219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944217" y="968908"/>
            <a:ext cx="4572000" cy="3263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Recipe Task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your own Gingerbread Men!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recipe serves 15-20 people.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amount of ingredients would I need for a: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•Double batch?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•Triple batch?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•Quadruple batch?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•Half a batch?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uddy The Elf Returns In Asda's Christmas TV Advert That's Guaranteed To  Put A Smile On Your Face | HuffPost UK Entertainmen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483">
            <a:off x="4035287" y="3268387"/>
            <a:ext cx="2484784" cy="1565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8432" y="541121"/>
            <a:ext cx="570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Watch the ASDA Christmas advert </a:t>
            </a:r>
            <a:r>
              <a:rPr lang="en-GB" u="sng">
                <a:latin typeface="Century Gothic" panose="020B0502020202020204" pitchFamily="34" charset="0"/>
                <a:hlinkClick r:id="rId7"/>
              </a:rPr>
              <a:t>Buddy's Christmas</a:t>
            </a:r>
            <a:endParaRPr lang="en-GB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9854" y="3721348"/>
            <a:ext cx="116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Click to download</a:t>
            </a:r>
          </a:p>
        </p:txBody>
      </p:sp>
    </p:spTree>
    <p:extLst>
      <p:ext uri="{BB962C8B-B14F-4D97-AF65-F5344CB8AC3E}">
        <p14:creationId xmlns:p14="http://schemas.microsoft.com/office/powerpoint/2010/main" val="17251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71" y="0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Kevin’s Christmas</a:t>
            </a:r>
          </a:p>
        </p:txBody>
      </p:sp>
      <p:pic>
        <p:nvPicPr>
          <p:cNvPr id="4" name="gnELFxI2Of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78429" y="1006975"/>
            <a:ext cx="6079671" cy="3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7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36" y="-89452"/>
            <a:ext cx="6961239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Kevin’s Christmas </a:t>
            </a:r>
          </a:p>
          <a:p>
            <a:pPr>
              <a:lnSpc>
                <a:spcPct val="150000"/>
              </a:lnSpc>
            </a:pPr>
            <a:endParaRPr lang="en-GB" sz="3300" b="1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003" y="825699"/>
            <a:ext cx="80169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>
                <a:latin typeface="Century Gothic" panose="020B0502020202020204" pitchFamily="34" charset="0"/>
              </a:rPr>
              <a:t>Predicting-</a:t>
            </a:r>
            <a:r>
              <a:rPr lang="en-GB" sz="1500">
                <a:latin typeface="Century Gothic" panose="020B0502020202020204" pitchFamily="34" charset="0"/>
              </a:rPr>
              <a:t> Pause the video at various points, can you predict what may </a:t>
            </a:r>
          </a:p>
          <a:p>
            <a:r>
              <a:rPr lang="en-GB" sz="1500">
                <a:latin typeface="Century Gothic" panose="020B0502020202020204" pitchFamily="34" charset="0"/>
              </a:rPr>
              <a:t>happen next?</a:t>
            </a:r>
          </a:p>
          <a:p>
            <a:endParaRPr lang="en-GB" sz="1500">
              <a:latin typeface="Century Gothic" panose="020B0502020202020204" pitchFamily="34" charset="0"/>
            </a:endParaRPr>
          </a:p>
          <a:p>
            <a:r>
              <a:rPr lang="en-GB" sz="1500" b="1">
                <a:latin typeface="Century Gothic" panose="020B0502020202020204" pitchFamily="34" charset="0"/>
              </a:rPr>
              <a:t>Visualising</a:t>
            </a:r>
            <a:r>
              <a:rPr lang="en-GB" sz="1500">
                <a:latin typeface="Century Gothic" panose="020B0502020202020204" pitchFamily="34" charset="0"/>
              </a:rPr>
              <a:t>- Pause the video as Kevin goes out the window. Can learners visualise and draw what might happen next? Can they annotate their drawings and explain </a:t>
            </a:r>
          </a:p>
          <a:p>
            <a:r>
              <a:rPr lang="en-GB" sz="1500">
                <a:latin typeface="Century Gothic" panose="020B0502020202020204" pitchFamily="34" charset="0"/>
              </a:rPr>
              <a:t>what has happened?</a:t>
            </a:r>
          </a:p>
          <a:p>
            <a:endParaRPr lang="en-GB" sz="1500">
              <a:latin typeface="Century Gothic" panose="020B0502020202020204" pitchFamily="34" charset="0"/>
            </a:endParaRPr>
          </a:p>
          <a:p>
            <a:r>
              <a:rPr lang="en-GB" sz="1500" b="1">
                <a:latin typeface="Century Gothic" panose="020B0502020202020204" pitchFamily="34" charset="0"/>
              </a:rPr>
              <a:t>Summarising – </a:t>
            </a:r>
            <a:r>
              <a:rPr lang="en-GB" sz="1500">
                <a:latin typeface="Century Gothic" panose="020B0502020202020204" pitchFamily="34" charset="0"/>
              </a:rPr>
              <a:t>can you summarise what happened in the video?</a:t>
            </a:r>
          </a:p>
          <a:p>
            <a:endParaRPr lang="en-GB" sz="1500">
              <a:latin typeface="Century Gothic" panose="020B0502020202020204" pitchFamily="34" charset="0"/>
            </a:endParaRPr>
          </a:p>
          <a:p>
            <a:r>
              <a:rPr lang="en-GB" sz="1500" b="1">
                <a:latin typeface="Century Gothic" panose="020B0502020202020204" pitchFamily="34" charset="0"/>
              </a:rPr>
              <a:t>Inferring-</a:t>
            </a:r>
            <a:r>
              <a:rPr lang="en-GB" sz="1500">
                <a:latin typeface="Century Gothic" panose="020B0502020202020204" pitchFamily="34" charset="0"/>
              </a:rPr>
              <a:t> Before you watch the video, look at the image of the house at the beginning , can the learners infer what the video may be about? What time of year is it? How do you know?</a:t>
            </a:r>
          </a:p>
          <a:p>
            <a:endParaRPr lang="en-GB" sz="1500">
              <a:latin typeface="Century Gothic" panose="020B0502020202020204" pitchFamily="34" charset="0"/>
            </a:endParaRPr>
          </a:p>
          <a:p>
            <a:r>
              <a:rPr lang="en-GB" sz="1500" b="1">
                <a:latin typeface="Century Gothic" panose="020B0502020202020204" pitchFamily="34" charset="0"/>
              </a:rPr>
              <a:t>Questioning</a:t>
            </a:r>
            <a:r>
              <a:rPr lang="en-GB" sz="1500">
                <a:latin typeface="Century Gothic" panose="020B0502020202020204" pitchFamily="34" charset="0"/>
              </a:rPr>
              <a:t>- see the task boards on the following page.</a:t>
            </a:r>
          </a:p>
          <a:p>
            <a:endParaRPr lang="en-GB" sz="1500">
              <a:latin typeface="Century Gothic" panose="020B0502020202020204" pitchFamily="34" charset="0"/>
            </a:endParaRPr>
          </a:p>
          <a:p>
            <a:endParaRPr lang="en-GB"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7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104" y="-158515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Task Boards </a:t>
            </a: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1990" r="25699" b="27234"/>
          <a:stretch/>
        </p:blipFill>
        <p:spPr>
          <a:xfrm rot="469253">
            <a:off x="978195" y="1286539"/>
            <a:ext cx="3981063" cy="2721936"/>
          </a:xfrm>
          <a:prstGeom prst="rect">
            <a:avLst/>
          </a:prstGeom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2" t="29355" r="51744" b="29921"/>
          <a:stretch/>
        </p:blipFill>
        <p:spPr>
          <a:xfrm rot="20871940">
            <a:off x="4378319" y="1891304"/>
            <a:ext cx="3650806" cy="246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0399" y="735519"/>
            <a:ext cx="516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Comprehension task boards for first and second level. </a:t>
            </a:r>
          </a:p>
          <a:p>
            <a:r>
              <a:rPr lang="en-GB" dirty="0">
                <a:latin typeface="Century Gothic" panose="020B0502020202020204" pitchFamily="34" charset="0"/>
              </a:rPr>
              <a:t>Click on the images to download.</a:t>
            </a:r>
          </a:p>
        </p:txBody>
      </p:sp>
    </p:spTree>
    <p:extLst>
      <p:ext uri="{BB962C8B-B14F-4D97-AF65-F5344CB8AC3E}">
        <p14:creationId xmlns:p14="http://schemas.microsoft.com/office/powerpoint/2010/main" val="1179087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pic>
        <p:nvPicPr>
          <p:cNvPr id="2" name="KnW1TWqAXYs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40019" y="377924"/>
            <a:ext cx="6915693" cy="38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1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71" y="-73661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Busy Buddy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 rot="253611">
            <a:off x="4534202" y="626165"/>
            <a:ext cx="4093265" cy="2461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5742552" y="1520687"/>
            <a:ext cx="1397058" cy="3360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8391" y="748001"/>
            <a:ext cx="3990656" cy="201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Buddy is currently in </a:t>
            </a:r>
            <a:r>
              <a:rPr lang="en-GB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York City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visiting his family!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Today, there’s been a Christmas Decoration Disaster in </a:t>
            </a:r>
            <a:r>
              <a:rPr lang="en-GB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Ardrossan</a:t>
            </a: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help Buddy make his way from New York to Ardrossan?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00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5458" y="3383797"/>
            <a:ext cx="7384774" cy="133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quickly can Buddy make it to Asda?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money will it cost for Buddy to travel? 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modes of transport will Buddy have to use? 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could you make the journey cheaper? 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Justify your answers</a:t>
            </a:r>
            <a:endParaRPr lang="en-GB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369" y="2829799"/>
            <a:ext cx="2688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Use </a:t>
            </a:r>
            <a:r>
              <a:rPr lang="en-GB" sz="1100" u="sng" dirty="0">
                <a:latin typeface="Century Gothic" panose="020B0502020202020204" pitchFamily="34" charset="0"/>
                <a:hlinkClick r:id="rId5"/>
              </a:rPr>
              <a:t>https://www.skyscanner.net/</a:t>
            </a:r>
            <a:r>
              <a:rPr lang="en-GB" sz="1100" dirty="0">
                <a:latin typeface="Century Gothic" panose="020B0502020202020204" pitchFamily="34" charset="0"/>
              </a:rPr>
              <a:t> to help you look for flights </a:t>
            </a:r>
          </a:p>
          <a:p>
            <a:r>
              <a:rPr lang="en-GB" sz="1100" dirty="0">
                <a:latin typeface="Century Gothic" panose="020B0502020202020204" pitchFamily="34" charset="0"/>
              </a:rPr>
              <a:t>Use </a:t>
            </a:r>
            <a:r>
              <a:rPr lang="en-GB" sz="1100" u="sng" dirty="0">
                <a:latin typeface="Century Gothic" panose="020B0502020202020204" pitchFamily="34" charset="0"/>
                <a:hlinkClick r:id="rId6"/>
              </a:rPr>
              <a:t>https://www.travelinescotland.com/</a:t>
            </a:r>
            <a:r>
              <a:rPr lang="en-GB" sz="1100" dirty="0">
                <a:latin typeface="Century Gothic" panose="020B0502020202020204" pitchFamily="34" charset="0"/>
              </a:rPr>
              <a:t> to help you with travel when you Buddy arrives in Scotland</a:t>
            </a:r>
          </a:p>
        </p:txBody>
      </p:sp>
      <p:pic>
        <p:nvPicPr>
          <p:cNvPr id="11" name="Picture 10" descr="Buddy The Elf Returns In Asda's Christmas TV Advert That's Guaranteed To  Put A Smile On Your Face | HuffPost UK Entertainment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483">
            <a:off x="3448005" y="2148829"/>
            <a:ext cx="1345734" cy="1155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58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99" y="0"/>
            <a:ext cx="9281652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 Recipe for a Happy Christmas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158" y="755848"/>
            <a:ext cx="7641771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It’s nearly Christmas! Can you write instructions for a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happy Christmas</a:t>
            </a:r>
            <a:r>
              <a:rPr lang="en-GB" sz="2000" b="1" dirty="0">
                <a:latin typeface="Century Gothic" panose="020B0502020202020204" pitchFamily="34" charset="0"/>
              </a:rPr>
              <a:t>?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Use the following three slides to help structure your text.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Can you find and explore other instructional model texts before you begin?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Remember to create a word bank of Christmas vocabulary you  could use?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                      </a:t>
            </a:r>
            <a:r>
              <a:rPr lang="en-GB" sz="2000" dirty="0">
                <a:latin typeface="Century Gothic" panose="020B0502020202020204" pitchFamily="34" charset="0"/>
                <a:hlinkClick r:id="rId4"/>
              </a:rPr>
              <a:t>Click here </a:t>
            </a:r>
            <a:r>
              <a:rPr lang="en-GB" sz="2000" dirty="0">
                <a:latin typeface="Century Gothic" panose="020B0502020202020204" pitchFamily="34" charset="0"/>
              </a:rPr>
              <a:t>for templates and examples.</a:t>
            </a:r>
          </a:p>
          <a:p>
            <a:endParaRPr lang="en-GB" sz="32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3200" dirty="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3200" dirty="0">
              <a:latin typeface="Century Gothic" panose="020B0502020202020204" pitchFamily="34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270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974972" y="94576"/>
            <a:ext cx="6420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Snowflake competition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885417" y="564475"/>
            <a:ext cx="7154523" cy="253915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Century Gothic"/>
              </a:rPr>
              <a:t>Take part in our Christmas snowflake competition.</a:t>
            </a:r>
          </a:p>
          <a:p>
            <a:pPr algn="ctr">
              <a:lnSpc>
                <a:spcPct val="150000"/>
              </a:lnSpc>
            </a:pPr>
            <a:endParaRPr lang="en-GB" sz="800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/>
              </a:rPr>
              <a:t>Snowflakes are unique, just like we are!</a:t>
            </a:r>
          </a:p>
          <a:p>
            <a:pPr algn="ctr">
              <a:lnSpc>
                <a:spcPct val="150000"/>
              </a:lnSpc>
            </a:pPr>
            <a:endParaRPr lang="en-GB" sz="800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/>
              </a:rPr>
              <a:t>Can you make a unique snowflake?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/>
              </a:rPr>
              <a:t>You could make an individual or class collaborative snowflake.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/>
              </a:rPr>
              <a:t>Think as creatively as possible and make your snowflakes stand out in the crowd.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latin typeface="Century Gothic"/>
              </a:rPr>
              <a:t> Look at the following pages for some ideas.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8959" y="3250365"/>
            <a:ext cx="6370981" cy="1667188"/>
          </a:xfrm>
          <a:prstGeom prst="rect">
            <a:avLst/>
          </a:prstGeom>
          <a:noFill/>
          <a:ln w="50800" cmpd="dbl"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accent2"/>
                </a:solidFill>
                <a:latin typeface="Century Gothic"/>
              </a:rPr>
              <a:t>Tweet photos of your entries and tag us </a:t>
            </a:r>
            <a:r>
              <a:rPr lang="en-GB" b="1" dirty="0">
                <a:solidFill>
                  <a:schemeClr val="accent2"/>
                </a:solidFill>
                <a:latin typeface="Century Gothic"/>
              </a:rPr>
              <a:t>@NAC_PLA </a:t>
            </a:r>
            <a:endParaRPr lang="en-GB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accent2"/>
                </a:solidFill>
                <a:latin typeface="Century Gothic"/>
              </a:rPr>
              <a:t>or email a picture to gw19dickensdawn@ea.n-ayrshire.sch.uk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accent2"/>
                </a:solidFill>
                <a:latin typeface="Century Gothic"/>
              </a:rPr>
              <a:t>by Friday 16</a:t>
            </a:r>
            <a:r>
              <a:rPr lang="en-GB" baseline="30000" dirty="0">
                <a:solidFill>
                  <a:schemeClr val="accent2"/>
                </a:solidFill>
                <a:latin typeface="Century Gothic"/>
              </a:rPr>
              <a:t>th</a:t>
            </a:r>
            <a:r>
              <a:rPr lang="en-GB" dirty="0">
                <a:solidFill>
                  <a:schemeClr val="accent2"/>
                </a:solidFill>
                <a:latin typeface="Century Gothic"/>
              </a:rPr>
              <a:t> December.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accent2"/>
                </a:solidFill>
                <a:latin typeface="Century Gothic"/>
              </a:rPr>
              <a:t>The PLA Elves will deliver your prizes on the 21st  of December.</a:t>
            </a:r>
            <a:endParaRPr lang="en-GB" dirty="0">
              <a:solidFill>
                <a:schemeClr val="accent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accent2"/>
                </a:solidFill>
                <a:latin typeface="Century Gothic"/>
              </a:rPr>
              <a:t>Good Luck Everyone! </a:t>
            </a:r>
            <a:endParaRPr lang="en-GB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4" name="Picture 20" descr="Coffee Filter, Straws And Pasta Snowflake Craft - I Heart Crafty Th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0" y="110893"/>
            <a:ext cx="1167694" cy="11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parkly Snowflake Craft for Kids - Toddler Approv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15462"/>
          <a:stretch/>
        </p:blipFill>
        <p:spPr bwMode="auto">
          <a:xfrm>
            <a:off x="7240975" y="1084793"/>
            <a:ext cx="1428750" cy="10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 Beaded Snowflake Craft for Kids: Math &amp; Fine Motor Activity - Early  Learning Ide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7"/>
          <a:stretch/>
        </p:blipFill>
        <p:spPr bwMode="auto">
          <a:xfrm>
            <a:off x="755015" y="2986107"/>
            <a:ext cx="1342142" cy="11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6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99" y="0"/>
            <a:ext cx="9281652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 Recipe for a Happy Christmas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299" y="755848"/>
            <a:ext cx="6526758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It’s nearly Christmas! Can you write instructions for a happy Christmas</a:t>
            </a:r>
            <a:r>
              <a:rPr lang="en-GB" sz="1800" b="1">
                <a:latin typeface="Century Gothic" panose="020B0502020202020204" pitchFamily="34" charset="0"/>
              </a:rPr>
              <a:t>?</a:t>
            </a:r>
          </a:p>
          <a:p>
            <a:endParaRPr lang="en-GB" sz="2400" b="1">
              <a:latin typeface="Century Gothic" panose="020B0502020202020204" pitchFamily="34" charset="0"/>
            </a:endParaRPr>
          </a:p>
          <a:p>
            <a:endParaRPr lang="en-GB" sz="2400">
              <a:latin typeface="Century Gothic" panose="020B0502020202020204" pitchFamily="34" charset="0"/>
            </a:endParaRPr>
          </a:p>
          <a:p>
            <a:endParaRPr lang="en-GB" sz="32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3200">
              <a:latin typeface="Century Gothic" panose="020B0502020202020204" pitchFamily="34" charset="0"/>
              <a:cs typeface="Calibri" panose="020F0502020204030204"/>
            </a:endParaRPr>
          </a:p>
          <a:p>
            <a:endParaRPr lang="en-GB" sz="3200">
              <a:latin typeface="Century Gothic" panose="020B0502020202020204" pitchFamily="34" charset="0"/>
              <a:cs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5094" y="1484124"/>
            <a:ext cx="4562062" cy="76944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093" y="2317132"/>
            <a:ext cx="4562063" cy="7694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Century Gothic" panose="020B0502020202020204" pitchFamily="34" charset="0"/>
              </a:rPr>
              <a:t>Goal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5093" y="3150140"/>
            <a:ext cx="4562063" cy="7694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Century Gothic" panose="020B0502020202020204" pitchFamily="34" charset="0"/>
              </a:rPr>
              <a:t>Materials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093" y="3983148"/>
            <a:ext cx="4562063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Century Gothic" panose="020B0502020202020204" pitchFamily="34" charset="0"/>
              </a:rPr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14698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6558" y="408313"/>
            <a:ext cx="6516329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B050"/>
                </a:solidFill>
                <a:latin typeface="Century Gothic" panose="020B0502020202020204" pitchFamily="34" charset="0"/>
              </a:rPr>
              <a:t>Title        </a:t>
            </a:r>
            <a:r>
              <a:rPr lang="en-GB" sz="2400">
                <a:latin typeface="Century Gothic" panose="020B0502020202020204" pitchFamily="34" charset="0"/>
              </a:rPr>
              <a:t>My Recipe for a Happy Christmas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6557" y="1063488"/>
            <a:ext cx="6516329" cy="4616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C000"/>
                </a:solidFill>
                <a:latin typeface="Century Gothic" panose="020B0502020202020204" pitchFamily="34" charset="0"/>
              </a:rPr>
              <a:t>Goal      </a:t>
            </a:r>
            <a:r>
              <a:rPr lang="en-GB" sz="2400">
                <a:latin typeface="Century Gothic" panose="020B0502020202020204" pitchFamily="34" charset="0"/>
              </a:rPr>
              <a:t>To create a happy, jolly Christmas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6557" y="1718663"/>
            <a:ext cx="6516329" cy="23083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B0F0"/>
                </a:solidFill>
                <a:latin typeface="Century Gothic" panose="020B0502020202020204" pitchFamily="34" charset="0"/>
              </a:rPr>
              <a:t>Materials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Century Gothic" panose="020B0502020202020204" pitchFamily="34" charset="0"/>
              </a:rPr>
              <a:t>A group of important family and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latin typeface="Century Gothic" panose="020B0502020202020204" pitchFamily="34" charset="0"/>
              </a:rPr>
              <a:t>A few lovely Christmas 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latin typeface="Century Gothic" panose="020B0502020202020204" pitchFamily="34" charset="0"/>
              </a:rPr>
              <a:t>Some fun board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latin typeface="Century Gothic" panose="020B0502020202020204" pitchFamily="34" charset="0"/>
              </a:rPr>
              <a:t>A tub of delicious chocolates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latin typeface="Century Gothic" panose="020B0502020202020204" pitchFamily="34" charset="0"/>
              </a:rPr>
              <a:t>A cosy log fire</a:t>
            </a:r>
          </a:p>
        </p:txBody>
      </p:sp>
    </p:spTree>
    <p:extLst>
      <p:ext uri="{BB962C8B-B14F-4D97-AF65-F5344CB8AC3E}">
        <p14:creationId xmlns:p14="http://schemas.microsoft.com/office/powerpoint/2010/main" val="1600957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186" y="291826"/>
            <a:ext cx="7772400" cy="411497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en-GB" sz="16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Invite some family and friends to come to spend a day at your house.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 two of your favourite Christmas films.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out your top board game.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hour before your guests arrive, open a big tub of Celebrations chocolates. (Try not to eat any before your guests arrive!)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Carefully turn on your fire following the instructions given.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your guests arrive, pass round the chocolates and set up your board game to play.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your guests which film they would like to watch.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 the day!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186" y="291826"/>
            <a:ext cx="204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entury Gothic" panose="020B0502020202020204" pitchFamily="34" charset="0"/>
              </a:rPr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1875266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475" y="-33118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Boomwhackers</a:t>
            </a:r>
            <a:endParaRPr lang="en-GB" sz="33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078" y="626639"/>
            <a:ext cx="8120270" cy="194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u="sng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percussion/</a:t>
            </a:r>
            <a:r>
              <a:rPr lang="en-GB" sz="1600" b="1" u="sng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Boomwhackers</a:t>
            </a:r>
            <a:endParaRPr lang="en-GB" sz="1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best way to spread Christmas cheer, is singing loud for all to hear! </a:t>
            </a:r>
          </a:p>
          <a:p>
            <a:pPr fontAlgn="base">
              <a:lnSpc>
                <a:spcPct val="107000"/>
              </a:lnSpc>
            </a:pPr>
            <a:r>
              <a:rPr lang="en-GB" u="sng">
                <a:solidFill>
                  <a:srgbClr val="0000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https://www.youtube.com/watch?v=ozo7S_py27k</a:t>
            </a:r>
            <a:endParaRPr lang="en-GB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GB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Try out some festive body percussion – Can you work out the value of the beats on the bar?</a:t>
            </a:r>
            <a:endParaRPr lang="en-GB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GB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GB" u="sng">
                <a:solidFill>
                  <a:srgbClr val="0000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https://www.youtube.com/watch?v=KFWlr3nzGnc</a:t>
            </a:r>
            <a:endParaRPr lang="en-GB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en-GB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Try out some festive </a:t>
            </a:r>
            <a:r>
              <a:rPr lang="en-GB" err="1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Boomwhackers</a:t>
            </a:r>
            <a:r>
              <a:rPr lang="en-GB"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Can you work out the value of the beats on the bar?</a:t>
            </a:r>
            <a:endParaRPr lang="en-GB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655088" y="2852530"/>
            <a:ext cx="3739626" cy="2062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829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51" y="100010"/>
            <a:ext cx="6539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Look &amp;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751" y="600783"/>
            <a:ext cx="8189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Visual &amp; Auditory memory activities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751" y="1200947"/>
            <a:ext cx="74222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The following activities are great way to work on learners ability to store and recall information.</a:t>
            </a:r>
          </a:p>
          <a:p>
            <a:endParaRPr lang="en-GB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The next 4 slides include some images you could use. </a:t>
            </a:r>
          </a:p>
          <a:p>
            <a:endParaRPr lang="en-GB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Century Gothic" panose="020B0502020202020204" pitchFamily="34" charset="0"/>
                <a:hlinkClick r:id="rId3"/>
              </a:rPr>
              <a:t>Click here </a:t>
            </a:r>
            <a:r>
              <a:rPr lang="en-GB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to access activities and questions linked to each of the images.</a:t>
            </a:r>
          </a:p>
          <a:p>
            <a:endParaRPr lang="en-GB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You could do these as a class or small group.</a:t>
            </a:r>
          </a:p>
          <a:p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585">
            <a:off x="6621610" y="2975160"/>
            <a:ext cx="1438590" cy="2065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32" y="2172073"/>
            <a:ext cx="1647456" cy="23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11" r="1669" b="3513"/>
          <a:stretch/>
        </p:blipFill>
        <p:spPr>
          <a:xfrm>
            <a:off x="1758688" y="775253"/>
            <a:ext cx="5536635" cy="3637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51" y="100010"/>
            <a:ext cx="6539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Look &amp; Remember  image 1</a:t>
            </a:r>
          </a:p>
        </p:txBody>
      </p:sp>
    </p:spTree>
    <p:extLst>
      <p:ext uri="{BB962C8B-B14F-4D97-AF65-F5344CB8AC3E}">
        <p14:creationId xmlns:p14="http://schemas.microsoft.com/office/powerpoint/2010/main" val="31852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1" y="795537"/>
            <a:ext cx="6061225" cy="3654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51" y="100010"/>
            <a:ext cx="6539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Look &amp; Remember  image 2</a:t>
            </a:r>
          </a:p>
        </p:txBody>
      </p:sp>
    </p:spTree>
    <p:extLst>
      <p:ext uri="{BB962C8B-B14F-4D97-AF65-F5344CB8AC3E}">
        <p14:creationId xmlns:p14="http://schemas.microsoft.com/office/powerpoint/2010/main" val="16474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96" y="851239"/>
            <a:ext cx="5894630" cy="357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51" y="100010"/>
            <a:ext cx="6539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Look &amp; Remember image 3</a:t>
            </a:r>
          </a:p>
        </p:txBody>
      </p:sp>
    </p:spTree>
    <p:extLst>
      <p:ext uri="{BB962C8B-B14F-4D97-AF65-F5344CB8AC3E}">
        <p14:creationId xmlns:p14="http://schemas.microsoft.com/office/powerpoint/2010/main" val="26900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4" y="832400"/>
            <a:ext cx="5834269" cy="3682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51" y="100010"/>
            <a:ext cx="6539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Look &amp; Remember image 4</a:t>
            </a:r>
          </a:p>
        </p:txBody>
      </p:sp>
    </p:spTree>
    <p:extLst>
      <p:ext uri="{BB962C8B-B14F-4D97-AF65-F5344CB8AC3E}">
        <p14:creationId xmlns:p14="http://schemas.microsoft.com/office/powerpoint/2010/main" val="25129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21" y="4426790"/>
            <a:ext cx="1026677" cy="567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432" y="-119608"/>
            <a:ext cx="6961239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3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Christmas sequencing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95129" y="874780"/>
            <a:ext cx="5257801" cy="2828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sequencing – Christmas tree dot to do 1-15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the shape appear using playdough to connect the dots? 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loose parts to decorate your tree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a pattern? </a:t>
            </a:r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make it symmetrical?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mall Christmas Tree Dot to Dots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15764" r="19159" b="10653"/>
          <a:stretch/>
        </p:blipFill>
        <p:spPr bwMode="auto">
          <a:xfrm rot="665347">
            <a:off x="5589023" y="1577165"/>
            <a:ext cx="2401424" cy="2929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4106" y="444083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Click the image to download</a:t>
            </a:r>
          </a:p>
        </p:txBody>
      </p:sp>
    </p:spTree>
    <p:extLst>
      <p:ext uri="{BB962C8B-B14F-4D97-AF65-F5344CB8AC3E}">
        <p14:creationId xmlns:p14="http://schemas.microsoft.com/office/powerpoint/2010/main" val="212158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/>
          <p:nvPr/>
        </p:nvSpPr>
        <p:spPr>
          <a:xfrm>
            <a:off x="854582" y="616226"/>
            <a:ext cx="4286333" cy="3429000"/>
          </a:xfrm>
          <a:prstGeom prst="rect">
            <a:avLst/>
          </a:prstGeom>
          <a:noFill/>
          <a:ln w="104775" cmpd="thickThin">
            <a:solidFill>
              <a:schemeClr val="accent5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b="1" u="sng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EYC- Primary 3</a:t>
            </a:r>
            <a:endParaRPr lang="en-GB" sz="1400" b="1">
              <a:solidFill>
                <a:schemeClr val="accent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your own snowflake as individual as you!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Scale it up – A GIANT </a:t>
            </a: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SNOWFLAKE</a:t>
            </a:r>
            <a:endParaRPr lang="en-GB" sz="1400">
              <a:solidFill>
                <a:schemeClr val="accent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your bodies to create a snowflake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symmetrical </a:t>
            </a: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snowflake</a:t>
            </a:r>
            <a:endParaRPr lang="en-GB" sz="1400">
              <a:solidFill>
                <a:schemeClr val="accent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outdoor chalks and materials</a:t>
            </a:r>
            <a:endParaRPr lang="en-GB" sz="1400">
              <a:solidFill>
                <a:schemeClr val="accent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Loose parts snowflake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 snowflake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Stamp or printing</a:t>
            </a:r>
            <a:r>
              <a:rPr lang="en-GB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157" b="14173"/>
          <a:stretch/>
        </p:blipFill>
        <p:spPr>
          <a:xfrm>
            <a:off x="5393623" y="1611833"/>
            <a:ext cx="1477107" cy="1669774"/>
          </a:xfrm>
          <a:prstGeom prst="rect">
            <a:avLst/>
          </a:prstGeom>
        </p:spPr>
      </p:pic>
      <p:pic>
        <p:nvPicPr>
          <p:cNvPr id="6" name="Picture 8" descr="Easy Painted Snowflake Garland Craft 2022 - Entertain Your Todd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46" y="196393"/>
            <a:ext cx="1899906" cy="12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Fine Motor Skill-Developing Giant Snowflake Activity for Preschoolers.  TeachersMag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88" y="2167540"/>
            <a:ext cx="1503912" cy="21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574" y="987927"/>
            <a:ext cx="1452309" cy="1458793"/>
          </a:xfrm>
          <a:prstGeom prst="rect">
            <a:avLst/>
          </a:prstGeom>
        </p:spPr>
      </p:pic>
      <p:pic>
        <p:nvPicPr>
          <p:cNvPr id="9" name="Picture 10" descr="Winter Crafts for Kids: Symmetrical Snowflake C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7803" y="2870208"/>
            <a:ext cx="1299522" cy="23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4 Easy Snowflake Crafts for Kids (Uses FREE Template) - Crafts on S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10" y="3395465"/>
            <a:ext cx="1157946" cy="15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12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6" name="Picture 6" descr="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5184A60-9D31-4E23-96E1-61B3CD3B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1184291"/>
            <a:ext cx="4314825" cy="2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03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2637100" y="1321650"/>
            <a:ext cx="3869700" cy="250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Merry Christmas from everyone at the Professional Learning Academy</a:t>
            </a:r>
            <a:endParaRPr sz="3600" i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395375" y="4695125"/>
            <a:ext cx="548700" cy="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ext Box 2"/>
          <p:cNvSpPr txBox="1"/>
          <p:nvPr/>
        </p:nvSpPr>
        <p:spPr>
          <a:xfrm>
            <a:off x="276202" y="261416"/>
            <a:ext cx="8149980" cy="45095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 b="1" u="sng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4 – Primary 7</a:t>
            </a:r>
            <a:endParaRPr lang="en-GB" sz="1400" b="1">
              <a:solidFill>
                <a:schemeClr val="accent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 snowflake as unique as you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/>
                <a:ea typeface="Calibri" panose="020F0502020204030204" pitchFamily="34" charset="0"/>
                <a:cs typeface="Times New Roman"/>
              </a:rPr>
              <a:t>Use digital technology like </a:t>
            </a:r>
            <a:r>
              <a:rPr lang="en-GB" err="1">
                <a:solidFill>
                  <a:schemeClr val="accent5"/>
                </a:solidFill>
                <a:latin typeface="Century Gothic"/>
                <a:ea typeface="Calibri" panose="020F0502020204030204" pitchFamily="34" charset="0"/>
                <a:cs typeface="Times New Roman"/>
              </a:rPr>
              <a:t>Tinkercad</a:t>
            </a:r>
            <a:r>
              <a:rPr lang="en-GB" sz="1400">
                <a:solidFill>
                  <a:schemeClr val="accent5"/>
                </a:solidFill>
                <a:effectLst/>
                <a:latin typeface="Century Gothic"/>
                <a:ea typeface="Calibri" panose="020F0502020204030204" pitchFamily="34" charset="0"/>
                <a:cs typeface="Times New Roman"/>
              </a:rPr>
              <a:t> to design your own snowflake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symmetry to design and draw a snowflake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loose parts or outdoor materials </a:t>
            </a:r>
            <a:endParaRPr lang="en-GB">
              <a:solidFill>
                <a:schemeClr val="accent5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chemeClr val="accent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craft materials and colours to represent yourself and your interests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of stamp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 into patterns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>
                <a:solidFill>
                  <a:schemeClr val="accent5"/>
                </a:solidFill>
                <a:latin typeface="Century Gothic"/>
                <a:ea typeface="Calibri" panose="020F0502020204030204" pitchFamily="34" charset="0"/>
                <a:cs typeface="Times New Roman"/>
              </a:rPr>
              <a:t>Use Lego or other building materials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4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Snowflake | Tinkerc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13021" r="17151" b="12107"/>
          <a:stretch/>
        </p:blipFill>
        <p:spPr bwMode="auto">
          <a:xfrm>
            <a:off x="2474843" y="3519414"/>
            <a:ext cx="1756528" cy="123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Snowflake Symmetry Drawings - Teach Beside 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72" y="3134602"/>
            <a:ext cx="2107440" cy="16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453" y="2374850"/>
            <a:ext cx="2396117" cy="2396117"/>
          </a:xfrm>
          <a:prstGeom prst="rect">
            <a:avLst/>
          </a:prstGeom>
        </p:spPr>
      </p:pic>
      <p:pic>
        <p:nvPicPr>
          <p:cNvPr id="8" name="Picture 16" descr="How to make paper snowflakes - a cheap and easy Christmas c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73" y="688994"/>
            <a:ext cx="2167202" cy="14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01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1B81648-D677-F035-0A37-8B36D08E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3" y="0"/>
            <a:ext cx="7192735" cy="4705531"/>
          </a:xfrm>
          <a:prstGeom prst="rect">
            <a:avLst/>
          </a:prstGeom>
        </p:spPr>
      </p:pic>
      <p:pic>
        <p:nvPicPr>
          <p:cNvPr id="3" name="Picture 2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59944F81-8B83-EC86-666E-9B00E62DB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28930" y="774793"/>
            <a:ext cx="1369130" cy="1104431"/>
          </a:xfrm>
          <a:prstGeom prst="rect">
            <a:avLst/>
          </a:prstGeom>
        </p:spPr>
      </p:pic>
      <p:pic>
        <p:nvPicPr>
          <p:cNvPr id="5" name="Picture 4" descr="A group of cookies&#10;&#10;Description automatically generated with low confidence">
            <a:extLst>
              <a:ext uri="{FF2B5EF4-FFF2-40B4-BE49-F238E27FC236}">
                <a16:creationId xmlns:a16="http://schemas.microsoft.com/office/drawing/2014/main" id="{DBBEDE48-72E3-5335-0D37-0E53E107B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07788" y="1948706"/>
            <a:ext cx="1148138" cy="1442722"/>
          </a:xfrm>
          <a:prstGeom prst="rect">
            <a:avLst/>
          </a:prstGeom>
        </p:spPr>
      </p:pic>
      <p:pic>
        <p:nvPicPr>
          <p:cNvPr id="7" name="Picture 6" descr="A picture containing spider, spice, vegetable">
            <a:extLst>
              <a:ext uri="{FF2B5EF4-FFF2-40B4-BE49-F238E27FC236}">
                <a16:creationId xmlns:a16="http://schemas.microsoft.com/office/drawing/2014/main" id="{4BDBDA85-4EF3-A173-7B0E-10B79306E3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744" t="2551" r="29903" b="72"/>
          <a:stretch/>
        </p:blipFill>
        <p:spPr>
          <a:xfrm>
            <a:off x="6626382" y="2987420"/>
            <a:ext cx="1148138" cy="110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68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10" y="371295"/>
            <a:ext cx="6193500" cy="459300"/>
          </a:xfrm>
        </p:spPr>
        <p:txBody>
          <a:bodyPr/>
          <a:lstStyle/>
          <a:p>
            <a:r>
              <a:rPr lang="en-GB" sz="3300" b="1">
                <a:solidFill>
                  <a:schemeClr val="accent2"/>
                </a:solidFill>
                <a:latin typeface="Century Gothic"/>
              </a:rPr>
              <a:t>Contents</a:t>
            </a:r>
            <a:br>
              <a:rPr lang="en-GB"/>
            </a:b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881712" y="1969460"/>
            <a:ext cx="6198829" cy="784830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ctr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endParaRPr lang="en-GB" sz="1500">
              <a:latin typeface="Century Gothic"/>
            </a:endParaRPr>
          </a:p>
          <a:p>
            <a:pPr marL="342900" indent="-342900">
              <a:lnSpc>
                <a:spcPct val="150000"/>
              </a:lnSpc>
              <a:buAutoNum type="arabicPeriod" startAt="7"/>
            </a:pPr>
            <a:endParaRPr lang="en-GB" sz="1500"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5C6E8A9-BBF4-1D04-1936-6715ED86F794}"/>
              </a:ext>
            </a:extLst>
          </p:cNvPr>
          <p:cNvGraphicFramePr>
            <a:graphicFrameLocks noGrp="1"/>
          </p:cNvGraphicFramePr>
          <p:nvPr/>
        </p:nvGraphicFramePr>
        <p:xfrm>
          <a:off x="813879" y="886780"/>
          <a:ext cx="7575022" cy="2656614"/>
        </p:xfrm>
        <a:graphic>
          <a:graphicData uri="http://schemas.openxmlformats.org/drawingml/2006/table">
            <a:tbl>
              <a:tblPr firstRow="1" bandRow="1">
                <a:tableStyleId>{DA760D9C-8846-49CB-9F69-CEC56EC400DC}</a:tableStyleId>
              </a:tblPr>
              <a:tblGrid>
                <a:gridCol w="3787511">
                  <a:extLst>
                    <a:ext uri="{9D8B030D-6E8A-4147-A177-3AD203B41FA5}">
                      <a16:colId xmlns:a16="http://schemas.microsoft.com/office/drawing/2014/main" val="1732535915"/>
                    </a:ext>
                  </a:extLst>
                </a:gridCol>
                <a:gridCol w="3787511">
                  <a:extLst>
                    <a:ext uri="{9D8B030D-6E8A-4147-A177-3AD203B41FA5}">
                      <a16:colId xmlns:a16="http://schemas.microsoft.com/office/drawing/2014/main" val="434527785"/>
                    </a:ext>
                  </a:extLst>
                </a:gridCol>
              </a:tblGrid>
              <a:tr h="45398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1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2" action="ppaction://hlinksldjump"/>
                        </a:rPr>
                        <a:t>. Christmas would you rather</a:t>
                      </a:r>
                      <a:endParaRPr lang="en-GB" sz="1400" b="0" i="0" u="none" strike="noStrike" noProof="0" dirty="0">
                        <a:latin typeface="Century Gothic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7.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</a:rPr>
                        <a:t>   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3" action="ppaction://hlinksldjump"/>
                        </a:rPr>
                        <a:t>Kevin the carrots’ 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hlinkClick r:id="rId3" action="ppaction://hlinksldjump"/>
                        </a:rPr>
                        <a:t>Christmas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3" action="ppaction://hlinksldjump"/>
                        </a:rPr>
                        <a:t> 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289940"/>
                  </a:ext>
                </a:extLst>
              </a:tr>
              <a:tr h="45398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2. 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4" action="ppaction://hlinksldjump"/>
                        </a:rPr>
                        <a:t>Budgeting Buddy</a:t>
                      </a:r>
                      <a:endParaRPr lang="en-GB" sz="1400" b="0" i="0" u="none" strike="noStrike" noProof="0" dirty="0">
                        <a:latin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8.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</a:rPr>
                        <a:t> 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hlinkClick r:id="rId5" action="ppaction://hlinksldjump"/>
                        </a:rPr>
                        <a:t> 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5" action="ppaction://hlinksldjump"/>
                        </a:rPr>
                        <a:t>Busy buddy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5" action="ppaction://hlinksldjump"/>
                        </a:rPr>
                        <a:t> 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918862"/>
                  </a:ext>
                </a:extLst>
              </a:tr>
              <a:tr h="45398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3. 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4" action="ppaction://hlinksldjump"/>
                        </a:rPr>
                        <a:t>Seasonal short burst writing</a:t>
                      </a: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9.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</a:rPr>
                        <a:t>  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6" action="ppaction://hlinksldjump"/>
                        </a:rPr>
                        <a:t>Recipe for a happy Christmas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6" action="ppaction://hlinksldjump"/>
                        </a:rPr>
                        <a:t> 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345477"/>
                  </a:ext>
                </a:extLst>
              </a:tr>
              <a:tr h="43449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4. 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7" action="ppaction://hlinksldjump"/>
                        </a:rPr>
                        <a:t>Technologies</a:t>
                      </a: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400" b="0" i="0" u="none" strike="noStrike" cap="none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10. 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8" action="ppaction://hlinksldjump"/>
                        </a:rPr>
                        <a:t>Boomwhackers and body percussion</a:t>
                      </a:r>
                      <a:endParaRPr lang="en-US" sz="1400" b="0" i="0" u="none" strike="noStrike" cap="none" noProof="0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117574"/>
                  </a:ext>
                </a:extLst>
              </a:tr>
              <a:tr h="45398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5. 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9" action="ppaction://hlinksldjump"/>
                        </a:rPr>
                        <a:t>Venn Christmas comes</a:t>
                      </a: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11. 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10" action="ppaction://hlinksldjump"/>
                        </a:rPr>
                        <a:t>Look and Recall</a:t>
                      </a:r>
                      <a:r>
                        <a:rPr lang="en-US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10" action="ppaction://hlinksldjump"/>
                        </a:rPr>
                        <a:t> 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829889"/>
                  </a:ext>
                </a:extLst>
              </a:tr>
              <a:tr h="406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noProof="0" dirty="0">
                          <a:latin typeface="Century Gothic"/>
                        </a:rPr>
                        <a:t>6. </a:t>
                      </a:r>
                      <a:r>
                        <a:rPr lang="en-GB" sz="1400" b="0" i="0" u="none" strike="noStrike" noProof="0" dirty="0">
                          <a:latin typeface="Century Gothic"/>
                          <a:hlinkClick r:id="rId11" action="ppaction://hlinksldjump"/>
                        </a:rPr>
                        <a:t>Baking buddy</a:t>
                      </a:r>
                      <a:endParaRPr lang="en-US" dirty="0"/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</a:rPr>
                        <a:t>12. </a:t>
                      </a:r>
                      <a:r>
                        <a:rPr lang="en-GB" sz="1400" b="0" i="0" u="none" strike="noStrike" cap="none" noProof="0" dirty="0">
                          <a:solidFill>
                            <a:srgbClr val="000000"/>
                          </a:solidFill>
                          <a:latin typeface="Century Gothic"/>
                          <a:cs typeface="Arial"/>
                          <a:sym typeface="Arial"/>
                          <a:hlinkClick r:id="rId12" action="ppaction://hlinksldjump"/>
                        </a:rPr>
                        <a:t>Christmas sequencing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latin typeface="Century Gothic"/>
                        <a:cs typeface="Arial"/>
                        <a:sym typeface="Arial"/>
                      </a:endParaRPr>
                    </a:p>
                  </a:txBody>
                  <a:tcPr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502167"/>
                  </a:ext>
                </a:extLst>
              </a:tr>
            </a:tbl>
          </a:graphicData>
        </a:graphic>
      </p:graphicFrame>
      <p:pic>
        <p:nvPicPr>
          <p:cNvPr id="5" name="Picture 6" descr="A picture containing plant, flower, bouquet, colorful&#10;&#10;Description automatically generated">
            <a:extLst>
              <a:ext uri="{FF2B5EF4-FFF2-40B4-BE49-F238E27FC236}">
                <a16:creationId xmlns:a16="http://schemas.microsoft.com/office/drawing/2014/main" id="{76E9BD79-E0C5-6F79-A5D5-386408783A1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244" t="5823" r="3837" b="2499"/>
          <a:stretch/>
        </p:blipFill>
        <p:spPr>
          <a:xfrm rot="360000">
            <a:off x="6978624" y="2955498"/>
            <a:ext cx="2083095" cy="2084842"/>
          </a:xfrm>
          <a:prstGeom prst="rect">
            <a:avLst/>
          </a:prstGeom>
        </p:spPr>
      </p:pic>
      <p:sp>
        <p:nvSpPr>
          <p:cNvPr id="7" name="TextBox 6">
            <a:hlinkClick r:id="rId14" action="ppaction://hlinksldjump"/>
          </p:cNvPr>
          <p:cNvSpPr txBox="1"/>
          <p:nvPr/>
        </p:nvSpPr>
        <p:spPr>
          <a:xfrm>
            <a:off x="7451459" y="3567032"/>
            <a:ext cx="1137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Christmas play activities</a:t>
            </a:r>
          </a:p>
          <a:p>
            <a:pPr algn="ctr"/>
            <a:r>
              <a:rPr lang="en-GB" sz="800" dirty="0">
                <a:latin typeface="Century Gothic" panose="020B0502020202020204" pitchFamily="34" charset="0"/>
              </a:rPr>
              <a:t>Click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2DC47-5A2D-02A0-AB6C-C85C5261015B}"/>
              </a:ext>
            </a:extLst>
          </p:cNvPr>
          <p:cNvSpPr txBox="1"/>
          <p:nvPr/>
        </p:nvSpPr>
        <p:spPr>
          <a:xfrm>
            <a:off x="2554941" y="3676336"/>
            <a:ext cx="3316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Please enter slideshow mode to click all links within PowerPoint</a:t>
            </a:r>
          </a:p>
        </p:txBody>
      </p:sp>
    </p:spTree>
    <p:extLst>
      <p:ext uri="{BB962C8B-B14F-4D97-AF65-F5344CB8AC3E}">
        <p14:creationId xmlns:p14="http://schemas.microsoft.com/office/powerpoint/2010/main" val="206861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349" y="-19226"/>
            <a:ext cx="50099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Oracy</a:t>
            </a:r>
            <a:endParaRPr lang="en-GB" sz="3300" b="1">
              <a:solidFill>
                <a:schemeClr val="accent5"/>
              </a:solidFill>
            </a:endParaRPr>
          </a:p>
          <a:p>
            <a:r>
              <a:rPr lang="en-GB" sz="20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Christmas would you rather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923" y="994548"/>
            <a:ext cx="74710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This activity is a great way to get learners </a:t>
            </a:r>
            <a:r>
              <a:rPr lang="en-GB" sz="1600" b="1">
                <a:solidFill>
                  <a:schemeClr val="tx1"/>
                </a:solidFill>
                <a:latin typeface="Century Gothic" panose="020B0502020202020204" pitchFamily="34" charset="0"/>
              </a:rPr>
              <a:t>Reasoning and Responding</a:t>
            </a:r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16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600">
                <a:solidFill>
                  <a:schemeClr val="tx1"/>
                </a:solidFill>
                <a:latin typeface="Century Gothic" panose="020B0502020202020204" pitchFamily="34" charset="0"/>
              </a:rPr>
              <a:t>Encourage learner responses to include the correct structure and full sentences with clear reasons.</a:t>
            </a:r>
          </a:p>
          <a:p>
            <a:r>
              <a:rPr lang="en-GB" sz="1600">
                <a:latin typeface="Century Gothic" panose="020B0502020202020204" pitchFamily="34" charset="0"/>
              </a:rPr>
              <a:t> </a:t>
            </a:r>
          </a:p>
          <a:p>
            <a:r>
              <a:rPr lang="en-GB" sz="20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 would rather ….. because….</a:t>
            </a:r>
          </a:p>
          <a:p>
            <a:endParaRPr lang="en-GB">
              <a:latin typeface="Century Gothic" panose="020B0502020202020204" pitchFamily="34" charset="0"/>
            </a:endParaRPr>
          </a:p>
          <a:p>
            <a:r>
              <a:rPr lang="en-GB" sz="1800" b="1">
                <a:solidFill>
                  <a:schemeClr val="tx1"/>
                </a:solidFill>
                <a:latin typeface="Century Gothic" panose="020B0502020202020204" pitchFamily="34" charset="0"/>
              </a:rPr>
              <a:t>I would rather </a:t>
            </a:r>
            <a:r>
              <a:rPr lang="en-GB" sz="1800">
                <a:solidFill>
                  <a:schemeClr val="tx1"/>
                </a:solidFill>
                <a:latin typeface="Century Gothic" panose="020B0502020202020204" pitchFamily="34" charset="0"/>
              </a:rPr>
              <a:t>have Christmas dinner </a:t>
            </a:r>
            <a:r>
              <a:rPr lang="en-GB" sz="1800" b="1">
                <a:solidFill>
                  <a:schemeClr val="tx1"/>
                </a:solidFill>
                <a:latin typeface="Century Gothic" panose="020B0502020202020204" pitchFamily="34" charset="0"/>
              </a:rPr>
              <a:t>because </a:t>
            </a:r>
            <a:r>
              <a:rPr lang="en-GB" sz="1800">
                <a:solidFill>
                  <a:schemeClr val="tx1"/>
                </a:solidFill>
                <a:latin typeface="Century Gothic" panose="020B0502020202020204" pitchFamily="34" charset="0"/>
              </a:rPr>
              <a:t>I like savoury more then sweet tastes.</a:t>
            </a:r>
          </a:p>
          <a:p>
            <a:endParaRPr lang="en-GB" sz="18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800">
                <a:solidFill>
                  <a:schemeClr val="tx1"/>
                </a:solidFill>
                <a:latin typeface="Century Gothic" panose="020B0502020202020204" pitchFamily="34" charset="0"/>
              </a:rPr>
              <a:t>You can do this as a class, group or paired activity.</a:t>
            </a:r>
          </a:p>
          <a:p>
            <a:endParaRPr lang="en-GB" sz="18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800">
                <a:solidFill>
                  <a:schemeClr val="tx1"/>
                </a:solidFill>
                <a:latin typeface="Century Gothic" panose="020B0502020202020204" pitchFamily="34" charset="0"/>
              </a:rPr>
              <a:t>The next 4 slides include some options you could use.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20" y="4472423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0927" y="128222"/>
            <a:ext cx="50099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>
                <a:solidFill>
                  <a:schemeClr val="accent5"/>
                </a:solidFill>
                <a:latin typeface="Century Gothic" panose="020B0502020202020204" pitchFamily="34" charset="0"/>
              </a:rPr>
              <a:t>Oracy</a:t>
            </a:r>
            <a:endParaRPr lang="en-GB" sz="3300" b="1">
              <a:solidFill>
                <a:schemeClr val="accent5"/>
              </a:solidFill>
            </a:endParaRPr>
          </a:p>
          <a:p>
            <a:endParaRPr lang="en-GB"/>
          </a:p>
          <a:p>
            <a:r>
              <a:rPr lang="en-GB" sz="1800">
                <a:latin typeface="Century Gothic" panose="020B0502020202020204" pitchFamily="34" charset="0"/>
              </a:rPr>
              <a:t>Would you rather?</a:t>
            </a:r>
          </a:p>
        </p:txBody>
      </p:sp>
      <p:pic>
        <p:nvPicPr>
          <p:cNvPr id="1026" name="Picture 2" descr="Traditional Christmas dinners around the world - allmanh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74" y="1503050"/>
            <a:ext cx="2912249" cy="21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ebrations, Heroes, Quality Street and Roses: which chocolate box is the  best? - Which? Ne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8"/>
          <a:stretch/>
        </p:blipFill>
        <p:spPr bwMode="auto">
          <a:xfrm>
            <a:off x="4971051" y="1503050"/>
            <a:ext cx="2828243" cy="21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8134" y="3801492"/>
            <a:ext cx="66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             </a:t>
            </a:r>
            <a:r>
              <a:rPr lang="en-GB" sz="1800">
                <a:latin typeface="Century Gothic" panose="020B0502020202020204" pitchFamily="34" charset="0"/>
              </a:rPr>
              <a:t>Christmas dinner            or         Christmas chocolates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E17F8-9AB9-2642-B7BE-1AC9447F8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60" y="4421702"/>
            <a:ext cx="1026677" cy="5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7169"/>
      </p:ext>
    </p:extLst>
  </p:cSld>
  <p:clrMapOvr>
    <a:masterClrMapping/>
  </p:clrMapOvr>
</p:sld>
</file>

<file path=ppt/theme/theme1.xml><?xml version="1.0" encoding="utf-8"?>
<a:theme xmlns:a="http://schemas.openxmlformats.org/drawingml/2006/main" name="Christmas 2020 extra template">
  <a:themeElements>
    <a:clrScheme name="Custom 347">
      <a:dk1>
        <a:srgbClr val="102E39"/>
      </a:dk1>
      <a:lt1>
        <a:srgbClr val="FFFFFF"/>
      </a:lt1>
      <a:dk2>
        <a:srgbClr val="667C89"/>
      </a:dk2>
      <a:lt2>
        <a:srgbClr val="F3EBE9"/>
      </a:lt2>
      <a:accent1>
        <a:srgbClr val="F33D41"/>
      </a:accent1>
      <a:accent2>
        <a:srgbClr val="C11216"/>
      </a:accent2>
      <a:accent3>
        <a:srgbClr val="ABC08E"/>
      </a:accent3>
      <a:accent4>
        <a:srgbClr val="68A27A"/>
      </a:accent4>
      <a:accent5>
        <a:srgbClr val="43635C"/>
      </a:accent5>
      <a:accent6>
        <a:srgbClr val="976E55"/>
      </a:accent6>
      <a:hlink>
        <a:srgbClr val="0E4E6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15F0EBD1C7447B0BFEECDE3F6461D" ma:contentTypeVersion="10" ma:contentTypeDescription="Create a new document." ma:contentTypeScope="" ma:versionID="d71cf1c71dd27b3320f020c39a851d40">
  <xsd:schema xmlns:xsd="http://www.w3.org/2001/XMLSchema" xmlns:xs="http://www.w3.org/2001/XMLSchema" xmlns:p="http://schemas.microsoft.com/office/2006/metadata/properties" xmlns:ns2="240d564c-1f1d-454b-9ae7-1ff696bf403a" xmlns:ns3="a4eba227-eaea-48ae-bfaa-0cb5361061ab" targetNamespace="http://schemas.microsoft.com/office/2006/metadata/properties" ma:root="true" ma:fieldsID="4888748863783b7c57c6e4c635112a62" ns2:_="" ns3:_="">
    <xsd:import namespace="240d564c-1f1d-454b-9ae7-1ff696bf403a"/>
    <xsd:import namespace="a4eba227-eaea-48ae-bfaa-0cb5361061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d564c-1f1d-454b-9ae7-1ff696bf40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ba227-eaea-48ae-bfaa-0cb5361061a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212DA1-974C-4098-8E75-44F083969350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240d564c-1f1d-454b-9ae7-1ff696bf403a"/>
    <ds:schemaRef ds:uri="a4eba227-eaea-48ae-bfaa-0cb5361061ab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F5EC3F-BDA9-49D6-BA50-B8E8098B2C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38DB3F-D85D-434E-9B5A-F675CD14F1C6}">
  <ds:schemaRefs>
    <ds:schemaRef ds:uri="240d564c-1f1d-454b-9ae7-1ff696bf403a"/>
    <ds:schemaRef ds:uri="a4eba227-eaea-48ae-bfaa-0cb5361061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1683</Words>
  <Application>Microsoft Office PowerPoint</Application>
  <PresentationFormat>On-screen Show (16:9)</PresentationFormat>
  <Paragraphs>258</Paragraphs>
  <Slides>41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Bellota Text</vt:lpstr>
      <vt:lpstr>Calibri</vt:lpstr>
      <vt:lpstr>Symbol</vt:lpstr>
      <vt:lpstr>Century Gothic</vt:lpstr>
      <vt:lpstr>Montserrat</vt:lpstr>
      <vt:lpstr>Arial</vt:lpstr>
      <vt:lpstr>Satisfy</vt:lpstr>
      <vt:lpstr>Christmas 2020 extra template</vt:lpstr>
      <vt:lpstr>12 Days of Christmas</vt:lpstr>
      <vt:lpstr>It's beginning to look a lot like Christmas!</vt:lpstr>
      <vt:lpstr>PowerPoint Presentation</vt:lpstr>
      <vt:lpstr>PowerPoint Presentation</vt:lpstr>
      <vt:lpstr>PowerPoint Presentation</vt:lpstr>
      <vt:lpstr>PowerPoint Presentation</vt:lpstr>
      <vt:lpstr>Contents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Days of Christmas</dc:title>
  <dc:creator>Dawn Dickens</dc:creator>
  <cp:lastModifiedBy>Erin McLaughlin ( Snr Clerical Asst / Headquarters LGVT )</cp:lastModifiedBy>
  <cp:revision>39</cp:revision>
  <dcterms:modified xsi:type="dcterms:W3CDTF">2022-11-28T14:43:37Z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0x01010037615F0EBD1C7447B0BFEECDE3F6461D</vt:lpwstr>
  </property>
</Properties>
</file>