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64A0-B85A-49B8-8A8D-2EBEE71DE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974C03-C5BD-4C68-943F-1BF1B192C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B7982E-763B-491F-9C62-D14357602A92}"/>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5" name="Footer Placeholder 4">
            <a:extLst>
              <a:ext uri="{FF2B5EF4-FFF2-40B4-BE49-F238E27FC236}">
                <a16:creationId xmlns:a16="http://schemas.microsoft.com/office/drawing/2014/main" id="{CB8C05F4-C138-40BE-8CA4-57765F29EB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5AC574-0FE5-43F1-BA0A-0B2AC852F518}"/>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141047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17B8-7B5A-4F9F-91DC-E26E4B61E4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9459DC-2263-4E16-AE8B-411F5083E9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FC00DA-FB05-458D-9793-D6940F42AB21}"/>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5" name="Footer Placeholder 4">
            <a:extLst>
              <a:ext uri="{FF2B5EF4-FFF2-40B4-BE49-F238E27FC236}">
                <a16:creationId xmlns:a16="http://schemas.microsoft.com/office/drawing/2014/main" id="{3A149549-92DD-48DE-A1CB-56545AEB9D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EDDAB8-48B0-4B9C-88F5-0F04148E9588}"/>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168445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862A83-5475-4199-83C5-A70F9EDFDC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05CDB0-6EF2-4520-B8C2-6C22A97BB9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0164E9-57E7-4D48-8528-A86300272297}"/>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5" name="Footer Placeholder 4">
            <a:extLst>
              <a:ext uri="{FF2B5EF4-FFF2-40B4-BE49-F238E27FC236}">
                <a16:creationId xmlns:a16="http://schemas.microsoft.com/office/drawing/2014/main" id="{35649BDB-6FC6-45EF-A347-C3BC8F7FE2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C455FD-51DD-4037-A7F8-8A922681F289}"/>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368901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BBF6-F255-48DF-B408-A2FBAC1F01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C59E77-FF5E-4BFC-B88D-4037C20BBA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875B56-9216-4680-9C29-5AEC7CF230EB}"/>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5" name="Footer Placeholder 4">
            <a:extLst>
              <a:ext uri="{FF2B5EF4-FFF2-40B4-BE49-F238E27FC236}">
                <a16:creationId xmlns:a16="http://schemas.microsoft.com/office/drawing/2014/main" id="{E69AEBF1-BFEA-4DBF-8F16-C7C7DFA94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5D5EF0-1E5D-4B07-9FAF-38E4F0F71387}"/>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237135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5EF7-EB37-44C8-ABC3-C59368E277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B68283-E38B-4ED5-85D4-61ECF002D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E09356-63A5-4927-B7DC-CB1841200758}"/>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5" name="Footer Placeholder 4">
            <a:extLst>
              <a:ext uri="{FF2B5EF4-FFF2-40B4-BE49-F238E27FC236}">
                <a16:creationId xmlns:a16="http://schemas.microsoft.com/office/drawing/2014/main" id="{945C87D3-B1C9-411B-A636-98D08074E2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AB88EE-BD90-4F58-90D9-4BF27F4BC9B9}"/>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3586333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E3BB-F7DA-4D3E-88D5-995860A39E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55F15A-A267-44F8-A294-2FBB3A9DD5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850858-B4FC-4C78-A4C3-9D8D3444FC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76F2474-CE10-451F-B309-3F3F539863BC}"/>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6" name="Footer Placeholder 5">
            <a:extLst>
              <a:ext uri="{FF2B5EF4-FFF2-40B4-BE49-F238E27FC236}">
                <a16:creationId xmlns:a16="http://schemas.microsoft.com/office/drawing/2014/main" id="{CFCA974A-0CFC-40BD-8913-1B81754F8A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663524-F553-4E45-8104-E7D3914F8A9B}"/>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300684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82C5-982D-47AA-8A5C-DFF6197DC55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6C3446-4119-4CDC-9363-376DED6CD5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2F92DD-F631-4AC3-91EC-F0802629C9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1A1457-FA21-4A9D-97F2-3AA2CAE431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9CDFE52-1895-4355-A27A-CD59B2C8D0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6D7DB5-4F4A-4AC7-9445-FD5E4282EFF9}"/>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8" name="Footer Placeholder 7">
            <a:extLst>
              <a:ext uri="{FF2B5EF4-FFF2-40B4-BE49-F238E27FC236}">
                <a16:creationId xmlns:a16="http://schemas.microsoft.com/office/drawing/2014/main" id="{9CEFA429-B7A4-44EC-BBCB-642F1ACFBC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A8F3BB-5275-4E35-8869-BB52209FA7EF}"/>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34264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72A4-9FCB-4A95-9832-34039177E18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82B7FE-44F5-4DD5-88D8-36DD770DC66A}"/>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4" name="Footer Placeholder 3">
            <a:extLst>
              <a:ext uri="{FF2B5EF4-FFF2-40B4-BE49-F238E27FC236}">
                <a16:creationId xmlns:a16="http://schemas.microsoft.com/office/drawing/2014/main" id="{12029CAC-E170-43AF-A40D-E0667807B7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80E229-55A8-4C4E-8B42-78964B1F3544}"/>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659682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609AB4-06D7-46F6-AC17-392FFE3C8B65}"/>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3" name="Footer Placeholder 2">
            <a:extLst>
              <a:ext uri="{FF2B5EF4-FFF2-40B4-BE49-F238E27FC236}">
                <a16:creationId xmlns:a16="http://schemas.microsoft.com/office/drawing/2014/main" id="{102C0F57-EF54-41FA-BF3E-BF758E9F09F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EA7E6D5-BA6B-4419-96B4-3D82715FFE39}"/>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290368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B124-6F1C-44E0-80B2-ED593A711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9AD938-2076-4C54-9101-D8B2EFA55B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D44D5D-82F2-42DA-A6AC-CD879DAAE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F52F1B-253C-4B7B-80BB-B2AB69C0B933}"/>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6" name="Footer Placeholder 5">
            <a:extLst>
              <a:ext uri="{FF2B5EF4-FFF2-40B4-BE49-F238E27FC236}">
                <a16:creationId xmlns:a16="http://schemas.microsoft.com/office/drawing/2014/main" id="{F7F4AF57-E280-42F2-83A8-37AD45F1FA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37E364-CC0B-4E31-A839-E41C6462C435}"/>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428354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BCAA2-FA19-4CB2-8C12-69006D075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50F385-4E68-401C-A0E5-8BE469F32E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2B9029-EFB7-4B68-9CF8-73258CE21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675EFF-CB35-4EBE-9B4D-7EF131845E08}"/>
              </a:ext>
            </a:extLst>
          </p:cNvPr>
          <p:cNvSpPr>
            <a:spLocks noGrp="1"/>
          </p:cNvSpPr>
          <p:nvPr>
            <p:ph type="dt" sz="half" idx="10"/>
          </p:nvPr>
        </p:nvSpPr>
        <p:spPr/>
        <p:txBody>
          <a:bodyPr/>
          <a:lstStyle/>
          <a:p>
            <a:fld id="{A37C4894-5507-4928-91F1-8BBF76AC2D5F}" type="datetimeFigureOut">
              <a:rPr lang="en-GB" smtClean="0"/>
              <a:t>22/12/2020</a:t>
            </a:fld>
            <a:endParaRPr lang="en-GB"/>
          </a:p>
        </p:txBody>
      </p:sp>
      <p:sp>
        <p:nvSpPr>
          <p:cNvPr id="6" name="Footer Placeholder 5">
            <a:extLst>
              <a:ext uri="{FF2B5EF4-FFF2-40B4-BE49-F238E27FC236}">
                <a16:creationId xmlns:a16="http://schemas.microsoft.com/office/drawing/2014/main" id="{993BB715-E1BC-4CE7-8288-021347D138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0354CF-A766-4D0E-A4C7-E21AF57C178A}"/>
              </a:ext>
            </a:extLst>
          </p:cNvPr>
          <p:cNvSpPr>
            <a:spLocks noGrp="1"/>
          </p:cNvSpPr>
          <p:nvPr>
            <p:ph type="sldNum" sz="quarter" idx="12"/>
          </p:nvPr>
        </p:nvSpPr>
        <p:spPr/>
        <p:txBody>
          <a:bodyPr/>
          <a:lstStyle/>
          <a:p>
            <a:fld id="{F34FCAE5-8E9B-46C0-BF71-8A923FBEE8EC}" type="slidenum">
              <a:rPr lang="en-GB" smtClean="0"/>
              <a:t>‹#›</a:t>
            </a:fld>
            <a:endParaRPr lang="en-GB"/>
          </a:p>
        </p:txBody>
      </p:sp>
    </p:spTree>
    <p:extLst>
      <p:ext uri="{BB962C8B-B14F-4D97-AF65-F5344CB8AC3E}">
        <p14:creationId xmlns:p14="http://schemas.microsoft.com/office/powerpoint/2010/main" val="4091889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D1AFB2-1C94-4DDA-A889-9B01B6BEC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4EE988-E9C2-450C-8D14-E527B8CFE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CD8977-CB54-456A-A534-E52085CB3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C4894-5507-4928-91F1-8BBF76AC2D5F}" type="datetimeFigureOut">
              <a:rPr lang="en-GB" smtClean="0"/>
              <a:t>22/12/2020</a:t>
            </a:fld>
            <a:endParaRPr lang="en-GB"/>
          </a:p>
        </p:txBody>
      </p:sp>
      <p:sp>
        <p:nvSpPr>
          <p:cNvPr id="5" name="Footer Placeholder 4">
            <a:extLst>
              <a:ext uri="{FF2B5EF4-FFF2-40B4-BE49-F238E27FC236}">
                <a16:creationId xmlns:a16="http://schemas.microsoft.com/office/drawing/2014/main" id="{04A9520B-03A7-447F-B6AD-4B2DF84035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E8DBC9-D342-4BD3-80AA-893EF91A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FCAE5-8E9B-46C0-BF71-8A923FBEE8EC}" type="slidenum">
              <a:rPr lang="en-GB" smtClean="0"/>
              <a:t>‹#›</a:t>
            </a:fld>
            <a:endParaRPr lang="en-GB"/>
          </a:p>
        </p:txBody>
      </p:sp>
    </p:spTree>
    <p:extLst>
      <p:ext uri="{BB962C8B-B14F-4D97-AF65-F5344CB8AC3E}">
        <p14:creationId xmlns:p14="http://schemas.microsoft.com/office/powerpoint/2010/main" val="141083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logs.glowscotland.org.uk/na/northayrshirecouncilexpectrespect/"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D9FF7-ECEA-4754-99A3-D667A6BF37CA}"/>
              </a:ext>
            </a:extLst>
          </p:cNvPr>
          <p:cNvSpPr>
            <a:spLocks noGrp="1"/>
          </p:cNvSpPr>
          <p:nvPr>
            <p:ph type="title"/>
          </p:nvPr>
        </p:nvSpPr>
        <p:spPr/>
        <p:txBody>
          <a:bodyPr/>
          <a:lstStyle/>
          <a:p>
            <a:pPr algn="ctr"/>
            <a:r>
              <a:rPr lang="en-GB" dirty="0"/>
              <a:t>Domestic Abuse and Healthy Relationships</a:t>
            </a:r>
          </a:p>
        </p:txBody>
      </p:sp>
      <p:sp>
        <p:nvSpPr>
          <p:cNvPr id="5" name="Content Placeholder 4">
            <a:extLst>
              <a:ext uri="{FF2B5EF4-FFF2-40B4-BE49-F238E27FC236}">
                <a16:creationId xmlns:a16="http://schemas.microsoft.com/office/drawing/2014/main" id="{8E6F8874-7D92-4259-9D7D-2A926181CCFF}"/>
              </a:ext>
            </a:extLst>
          </p:cNvPr>
          <p:cNvSpPr>
            <a:spLocks noGrp="1"/>
          </p:cNvSpPr>
          <p:nvPr>
            <p:ph idx="1"/>
          </p:nvPr>
        </p:nvSpPr>
        <p:spPr>
          <a:xfrm>
            <a:off x="838200" y="1493520"/>
            <a:ext cx="10515600" cy="4683443"/>
          </a:xfrm>
        </p:spPr>
        <p:txBody>
          <a:bodyPr/>
          <a:lstStyle/>
          <a:p>
            <a:pPr marL="0" indent="0">
              <a:buNone/>
            </a:pPr>
            <a:endParaRPr lang="en-GB" dirty="0"/>
          </a:p>
          <a:p>
            <a:pPr marL="0" indent="0">
              <a:buNone/>
            </a:pPr>
            <a:r>
              <a:rPr lang="en-GB" dirty="0"/>
              <a:t>Learning Intentions:</a:t>
            </a:r>
          </a:p>
          <a:p>
            <a:r>
              <a:rPr lang="en-GB" dirty="0"/>
              <a:t>To develop an understanding of what is meant by the term ‘domestic abuse.’ </a:t>
            </a:r>
          </a:p>
          <a:p>
            <a:r>
              <a:rPr lang="en-GB" dirty="0"/>
              <a:t>To raise awareness of the types of behaviour associated with domestic abuse.</a:t>
            </a:r>
          </a:p>
          <a:p>
            <a:r>
              <a:rPr lang="en-GB" dirty="0"/>
              <a:t>To understand how domestic abuse impacts the victim.</a:t>
            </a:r>
          </a:p>
          <a:p>
            <a:r>
              <a:rPr lang="en-GB" dirty="0"/>
              <a:t>To recognise the features of a healthy relationship.</a:t>
            </a:r>
          </a:p>
        </p:txBody>
      </p:sp>
    </p:spTree>
    <p:extLst>
      <p:ext uri="{BB962C8B-B14F-4D97-AF65-F5344CB8AC3E}">
        <p14:creationId xmlns:p14="http://schemas.microsoft.com/office/powerpoint/2010/main" val="4038837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4582-0456-41E8-B265-CD6E56504EE8}"/>
              </a:ext>
            </a:extLst>
          </p:cNvPr>
          <p:cNvSpPr>
            <a:spLocks noGrp="1"/>
          </p:cNvSpPr>
          <p:nvPr>
            <p:ph type="title"/>
          </p:nvPr>
        </p:nvSpPr>
        <p:spPr/>
        <p:txBody>
          <a:bodyPr/>
          <a:lstStyle/>
          <a:p>
            <a:pPr algn="ctr"/>
            <a:r>
              <a:rPr lang="en-GB" dirty="0"/>
              <a:t>What can you do if you are worried?</a:t>
            </a:r>
          </a:p>
        </p:txBody>
      </p:sp>
      <p:sp>
        <p:nvSpPr>
          <p:cNvPr id="3" name="Content Placeholder 2">
            <a:extLst>
              <a:ext uri="{FF2B5EF4-FFF2-40B4-BE49-F238E27FC236}">
                <a16:creationId xmlns:a16="http://schemas.microsoft.com/office/drawing/2014/main" id="{0A758B86-3506-4121-81FE-46D80407FDA4}"/>
              </a:ext>
            </a:extLst>
          </p:cNvPr>
          <p:cNvSpPr>
            <a:spLocks noGrp="1"/>
          </p:cNvSpPr>
          <p:nvPr>
            <p:ph idx="1"/>
          </p:nvPr>
        </p:nvSpPr>
        <p:spPr/>
        <p:txBody>
          <a:bodyPr/>
          <a:lstStyle/>
          <a:p>
            <a:pPr marL="0" indent="0">
              <a:buNone/>
            </a:pPr>
            <a:r>
              <a:rPr lang="en-GB" dirty="0"/>
              <a:t>Discuss the ways you could get help for yourself – or someone else – if you think you or someone you know is in an abusive relationship.</a:t>
            </a:r>
          </a:p>
          <a:p>
            <a:pPr marL="0" indent="0">
              <a:buNone/>
            </a:pPr>
            <a:r>
              <a:rPr lang="en-GB" dirty="0"/>
              <a:t>Write your answers down.</a:t>
            </a:r>
          </a:p>
        </p:txBody>
      </p:sp>
      <p:pic>
        <p:nvPicPr>
          <p:cNvPr id="5" name="Picture 4">
            <a:extLst>
              <a:ext uri="{FF2B5EF4-FFF2-40B4-BE49-F238E27FC236}">
                <a16:creationId xmlns:a16="http://schemas.microsoft.com/office/drawing/2014/main" id="{F626F715-6C35-4F6D-A100-FE7DFEFD49B8}"/>
              </a:ext>
            </a:extLst>
          </p:cNvPr>
          <p:cNvPicPr>
            <a:picLocks noChangeAspect="1"/>
          </p:cNvPicPr>
          <p:nvPr/>
        </p:nvPicPr>
        <p:blipFill>
          <a:blip r:embed="rId2"/>
          <a:stretch>
            <a:fillRect/>
          </a:stretch>
        </p:blipFill>
        <p:spPr>
          <a:xfrm>
            <a:off x="3847782" y="4094359"/>
            <a:ext cx="4496435" cy="2398516"/>
          </a:xfrm>
          <a:prstGeom prst="rect">
            <a:avLst/>
          </a:prstGeom>
        </p:spPr>
      </p:pic>
    </p:spTree>
    <p:extLst>
      <p:ext uri="{BB962C8B-B14F-4D97-AF65-F5344CB8AC3E}">
        <p14:creationId xmlns:p14="http://schemas.microsoft.com/office/powerpoint/2010/main" val="3142741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40E317-F618-4AC9-9430-532CDE0BC70D}"/>
              </a:ext>
            </a:extLst>
          </p:cNvPr>
          <p:cNvSpPr>
            <a:spLocks noGrp="1"/>
          </p:cNvSpPr>
          <p:nvPr>
            <p:ph idx="1"/>
          </p:nvPr>
        </p:nvSpPr>
        <p:spPr>
          <a:xfrm>
            <a:off x="838200" y="416560"/>
            <a:ext cx="10515600" cy="5760403"/>
          </a:xfrm>
        </p:spPr>
        <p:txBody>
          <a:bodyPr/>
          <a:lstStyle/>
          <a:p>
            <a:r>
              <a:rPr lang="en-GB" dirty="0"/>
              <a:t>Talk to someone you trust (this could be a friend, an adult, a relative, a teacher…)</a:t>
            </a:r>
          </a:p>
          <a:p>
            <a:r>
              <a:rPr lang="en-GB" dirty="0"/>
              <a:t>Ask your loved one if they are okay but be mindful of how you approach this: “I’ve noticed you have been a bit quieter lately. Is everything okay?”</a:t>
            </a:r>
          </a:p>
          <a:p>
            <a:pPr marL="0" indent="0">
              <a:buNone/>
            </a:pPr>
            <a:r>
              <a:rPr lang="en-GB" dirty="0"/>
              <a:t>   “I’m here if you need me.”</a:t>
            </a:r>
          </a:p>
          <a:p>
            <a:r>
              <a:rPr lang="en-GB" dirty="0"/>
              <a:t>Don’t be confrontational if you are checking in on a loved one as this could lead to them shutting off from you.</a:t>
            </a:r>
          </a:p>
          <a:p>
            <a:r>
              <a:rPr lang="en-GB" dirty="0"/>
              <a:t>Encourage self-worth/ remind your loved one (or yourself) that you deserve the best and to be treated with kindness.</a:t>
            </a:r>
          </a:p>
          <a:p>
            <a:r>
              <a:rPr lang="en-GB" dirty="0"/>
              <a:t>If you are really unsure as to how to proceed remember the first point – ask for advice.</a:t>
            </a:r>
          </a:p>
        </p:txBody>
      </p:sp>
    </p:spTree>
    <p:extLst>
      <p:ext uri="{BB962C8B-B14F-4D97-AF65-F5344CB8AC3E}">
        <p14:creationId xmlns:p14="http://schemas.microsoft.com/office/powerpoint/2010/main" val="169045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3352-9358-4496-B8E2-C3CBEDB1B349}"/>
              </a:ext>
            </a:extLst>
          </p:cNvPr>
          <p:cNvSpPr>
            <a:spLocks noGrp="1"/>
          </p:cNvSpPr>
          <p:nvPr>
            <p:ph type="title"/>
          </p:nvPr>
        </p:nvSpPr>
        <p:spPr/>
        <p:txBody>
          <a:bodyPr/>
          <a:lstStyle/>
          <a:p>
            <a:pPr algn="ctr"/>
            <a:r>
              <a:rPr lang="en-GB" dirty="0"/>
              <a:t>Healthy Relationships</a:t>
            </a:r>
          </a:p>
        </p:txBody>
      </p:sp>
      <p:sp>
        <p:nvSpPr>
          <p:cNvPr id="3" name="Content Placeholder 2">
            <a:extLst>
              <a:ext uri="{FF2B5EF4-FFF2-40B4-BE49-F238E27FC236}">
                <a16:creationId xmlns:a16="http://schemas.microsoft.com/office/drawing/2014/main" id="{8F52AB1D-661D-4F4B-BFB2-92EE32AEB38B}"/>
              </a:ext>
            </a:extLst>
          </p:cNvPr>
          <p:cNvSpPr>
            <a:spLocks noGrp="1"/>
          </p:cNvSpPr>
          <p:nvPr>
            <p:ph idx="1"/>
          </p:nvPr>
        </p:nvSpPr>
        <p:spPr/>
        <p:txBody>
          <a:bodyPr/>
          <a:lstStyle/>
          <a:p>
            <a:pPr marL="514350" indent="-514350">
              <a:buAutoNum type="arabicParenR"/>
            </a:pPr>
            <a:r>
              <a:rPr lang="en-GB" dirty="0"/>
              <a:t>Write down the features of a healthy </a:t>
            </a:r>
          </a:p>
          <a:p>
            <a:pPr marL="0" indent="0">
              <a:buNone/>
            </a:pPr>
            <a:r>
              <a:rPr lang="en-GB" dirty="0"/>
              <a:t>relationship.</a:t>
            </a:r>
          </a:p>
          <a:p>
            <a:pPr marL="0" indent="0">
              <a:buNone/>
            </a:pPr>
            <a:endParaRPr lang="en-GB" dirty="0"/>
          </a:p>
          <a:p>
            <a:pPr marL="0" indent="0">
              <a:buNone/>
            </a:pPr>
            <a:r>
              <a:rPr lang="en-GB" dirty="0"/>
              <a:t>2) What do good relationships do for us? </a:t>
            </a:r>
          </a:p>
          <a:p>
            <a:pPr marL="0" indent="0">
              <a:buNone/>
            </a:pPr>
            <a:r>
              <a:rPr lang="en-GB" dirty="0"/>
              <a:t>How do they impact our lives and how we </a:t>
            </a:r>
          </a:p>
          <a:p>
            <a:pPr marL="0" indent="0">
              <a:buNone/>
            </a:pPr>
            <a:r>
              <a:rPr lang="en-GB" dirty="0"/>
              <a:t>feel?</a:t>
            </a:r>
          </a:p>
        </p:txBody>
      </p:sp>
      <p:pic>
        <p:nvPicPr>
          <p:cNvPr id="4" name="Picture 3">
            <a:extLst>
              <a:ext uri="{FF2B5EF4-FFF2-40B4-BE49-F238E27FC236}">
                <a16:creationId xmlns:a16="http://schemas.microsoft.com/office/drawing/2014/main" id="{2DC45C65-7CFE-43ED-A620-7376503E8112}"/>
              </a:ext>
            </a:extLst>
          </p:cNvPr>
          <p:cNvPicPr>
            <a:picLocks noChangeAspect="1"/>
          </p:cNvPicPr>
          <p:nvPr/>
        </p:nvPicPr>
        <p:blipFill>
          <a:blip r:embed="rId2"/>
          <a:stretch>
            <a:fillRect/>
          </a:stretch>
        </p:blipFill>
        <p:spPr>
          <a:xfrm>
            <a:off x="7391400" y="2044700"/>
            <a:ext cx="4267200" cy="4267200"/>
          </a:xfrm>
          <a:prstGeom prst="rect">
            <a:avLst/>
          </a:prstGeom>
        </p:spPr>
      </p:pic>
    </p:spTree>
    <p:extLst>
      <p:ext uri="{BB962C8B-B14F-4D97-AF65-F5344CB8AC3E}">
        <p14:creationId xmlns:p14="http://schemas.microsoft.com/office/powerpoint/2010/main" val="2094335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D9AF47-8AC2-45E6-8A06-264BA2A1F149}"/>
              </a:ext>
            </a:extLst>
          </p:cNvPr>
          <p:cNvSpPr>
            <a:spLocks noGrp="1"/>
          </p:cNvSpPr>
          <p:nvPr>
            <p:ph idx="1"/>
          </p:nvPr>
        </p:nvSpPr>
        <p:spPr>
          <a:xfrm>
            <a:off x="838200" y="548640"/>
            <a:ext cx="10515600" cy="5923280"/>
          </a:xfrm>
        </p:spPr>
        <p:txBody>
          <a:bodyPr>
            <a:normAutofit/>
          </a:bodyPr>
          <a:lstStyle/>
          <a:p>
            <a:r>
              <a:rPr lang="en-GB" dirty="0"/>
              <a:t>Relationships play an important part of everyday life. Everyone wants to be and deserves to be in an equal, healthy, respectful, empowering, and loving relationship.</a:t>
            </a:r>
          </a:p>
          <a:p>
            <a:pPr marL="0" indent="0">
              <a:buNone/>
            </a:pPr>
            <a:r>
              <a:rPr lang="en-GB" dirty="0"/>
              <a:t>Copy…</a:t>
            </a:r>
          </a:p>
          <a:p>
            <a:pPr marL="0" indent="0">
              <a:buNone/>
            </a:pPr>
            <a:r>
              <a:rPr lang="en-GB" b="1" dirty="0"/>
              <a:t>Equality</a:t>
            </a:r>
            <a:r>
              <a:rPr lang="en-GB" dirty="0"/>
              <a:t> - Making decisions together, not expecting you to do more or give more to the relationship</a:t>
            </a:r>
          </a:p>
          <a:p>
            <a:pPr marL="0" indent="0">
              <a:buNone/>
            </a:pPr>
            <a:r>
              <a:rPr lang="en-GB" b="1" dirty="0"/>
              <a:t>Respect</a:t>
            </a:r>
            <a:r>
              <a:rPr lang="en-GB" dirty="0"/>
              <a:t> - Listening, being non- judgmental, understanding and valuing each other’s opinions.</a:t>
            </a:r>
          </a:p>
          <a:p>
            <a:pPr marL="0" indent="0">
              <a:buNone/>
            </a:pPr>
            <a:r>
              <a:rPr lang="en-GB" b="1" dirty="0"/>
              <a:t>Trust</a:t>
            </a:r>
            <a:r>
              <a:rPr lang="en-GB" dirty="0"/>
              <a:t> - Respecting your right to your own opinions, friends and activities.</a:t>
            </a:r>
          </a:p>
          <a:p>
            <a:pPr marL="0" indent="0">
              <a:buNone/>
            </a:pPr>
            <a:r>
              <a:rPr lang="en-GB" b="1" dirty="0"/>
              <a:t>Support</a:t>
            </a:r>
            <a:r>
              <a:rPr lang="en-GB" dirty="0"/>
              <a:t> - Supporting you in your goals and ambitions, believing in you.</a:t>
            </a:r>
          </a:p>
          <a:p>
            <a:pPr marL="0" indent="0">
              <a:buNone/>
            </a:pPr>
            <a:r>
              <a:rPr lang="en-GB" b="1" dirty="0"/>
              <a:t>Safety</a:t>
            </a:r>
            <a:r>
              <a:rPr lang="en-GB" dirty="0"/>
              <a:t> - Respecting your personal space, non-threatening </a:t>
            </a:r>
            <a:r>
              <a:rPr lang="en-GB" dirty="0" err="1"/>
              <a:t>behavior</a:t>
            </a:r>
            <a:r>
              <a:rPr lang="en-GB" dirty="0"/>
              <a:t>, non-manipulative or intimidating </a:t>
            </a:r>
            <a:r>
              <a:rPr lang="en-GB" dirty="0" err="1"/>
              <a:t>behavior</a:t>
            </a:r>
            <a:r>
              <a:rPr lang="en-GB" dirty="0"/>
              <a:t>.</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6452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E6425-0BCA-418A-9E68-7CBA9009389F}"/>
              </a:ext>
            </a:extLst>
          </p:cNvPr>
          <p:cNvSpPr>
            <a:spLocks noGrp="1"/>
          </p:cNvSpPr>
          <p:nvPr>
            <p:ph idx="1"/>
          </p:nvPr>
        </p:nvSpPr>
        <p:spPr>
          <a:xfrm>
            <a:off x="838200" y="436880"/>
            <a:ext cx="10515600" cy="5740083"/>
          </a:xfrm>
        </p:spPr>
        <p:txBody>
          <a:bodyPr/>
          <a:lstStyle/>
          <a:p>
            <a:r>
              <a:rPr lang="en-US" b="1" dirty="0"/>
              <a:t>Honesty </a:t>
            </a:r>
            <a:r>
              <a:rPr lang="en-US" dirty="0"/>
              <a:t>- Clear, open and truthful communication, being able to say if you're feeling scared or insecure.</a:t>
            </a:r>
            <a:endParaRPr lang="en-GB" dirty="0"/>
          </a:p>
          <a:p>
            <a:r>
              <a:rPr lang="en-US" b="1" dirty="0"/>
              <a:t>Responsibility </a:t>
            </a:r>
            <a:r>
              <a:rPr lang="en-US" dirty="0"/>
              <a:t>- Acknowledging one's own behaviors and attitudes, asking not expecting.</a:t>
            </a:r>
            <a:endParaRPr lang="en-GB" dirty="0"/>
          </a:p>
          <a:p>
            <a:r>
              <a:rPr lang="en-US" b="1" dirty="0"/>
              <a:t>Freedom </a:t>
            </a:r>
            <a:r>
              <a:rPr lang="en-US" dirty="0"/>
              <a:t>- Being able to live your life free from violence, intimidation or threatening behavior and make choices for yourself.</a:t>
            </a:r>
            <a:endParaRPr lang="en-GB" dirty="0"/>
          </a:p>
          <a:p>
            <a:r>
              <a:rPr lang="en-US" b="1" dirty="0"/>
              <a:t>Negotiation &amp; Compromise </a:t>
            </a:r>
            <a:r>
              <a:rPr lang="en-US" dirty="0"/>
              <a:t>- Accepting that there isn't always a 'right' way to do things, accepting change, willingness to see the other side.</a:t>
            </a:r>
            <a:endParaRPr lang="en-GB" dirty="0"/>
          </a:p>
          <a:p>
            <a:pPr marL="0" indent="0">
              <a:buNone/>
            </a:pPr>
            <a:endParaRPr lang="en-GB" dirty="0"/>
          </a:p>
        </p:txBody>
      </p:sp>
    </p:spTree>
    <p:extLst>
      <p:ext uri="{BB962C8B-B14F-4D97-AF65-F5344CB8AC3E}">
        <p14:creationId xmlns:p14="http://schemas.microsoft.com/office/powerpoint/2010/main" val="2235761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E4FDD-D0E1-47DB-93B3-9B51980BEDBE}"/>
              </a:ext>
            </a:extLst>
          </p:cNvPr>
          <p:cNvSpPr>
            <a:spLocks noGrp="1"/>
          </p:cNvSpPr>
          <p:nvPr>
            <p:ph type="title"/>
          </p:nvPr>
        </p:nvSpPr>
        <p:spPr>
          <a:xfrm>
            <a:off x="838200" y="365125"/>
            <a:ext cx="10515600" cy="1026795"/>
          </a:xfrm>
        </p:spPr>
        <p:txBody>
          <a:bodyPr/>
          <a:lstStyle/>
          <a:p>
            <a:r>
              <a:rPr lang="en-GB" dirty="0"/>
              <a:t>We feel and are:</a:t>
            </a:r>
          </a:p>
        </p:txBody>
      </p:sp>
      <p:sp>
        <p:nvSpPr>
          <p:cNvPr id="3" name="Content Placeholder 2">
            <a:extLst>
              <a:ext uri="{FF2B5EF4-FFF2-40B4-BE49-F238E27FC236}">
                <a16:creationId xmlns:a16="http://schemas.microsoft.com/office/drawing/2014/main" id="{63A83984-C19C-49D4-913E-A5C4C136C943}"/>
              </a:ext>
            </a:extLst>
          </p:cNvPr>
          <p:cNvSpPr>
            <a:spLocks noGrp="1"/>
          </p:cNvSpPr>
          <p:nvPr>
            <p:ph idx="1"/>
          </p:nvPr>
        </p:nvSpPr>
        <p:spPr>
          <a:xfrm>
            <a:off x="838200" y="1320800"/>
            <a:ext cx="10515600" cy="4927283"/>
          </a:xfrm>
        </p:spPr>
        <p:txBody>
          <a:bodyPr/>
          <a:lstStyle/>
          <a:p>
            <a:r>
              <a:rPr lang="en-GB" dirty="0"/>
              <a:t>More confident</a:t>
            </a:r>
          </a:p>
          <a:p>
            <a:r>
              <a:rPr lang="en-GB" dirty="0"/>
              <a:t>Ready to take on challenges and take risks</a:t>
            </a:r>
          </a:p>
          <a:p>
            <a:r>
              <a:rPr lang="en-GB" dirty="0"/>
              <a:t>Loved and looked after</a:t>
            </a:r>
          </a:p>
          <a:p>
            <a:r>
              <a:rPr lang="en-GB" dirty="0"/>
              <a:t>Growing as individuals and allowed to have our independence </a:t>
            </a:r>
          </a:p>
          <a:p>
            <a:r>
              <a:rPr lang="en-GB" dirty="0"/>
              <a:t>Not judged and accepted for who we are</a:t>
            </a:r>
          </a:p>
          <a:p>
            <a:r>
              <a:rPr lang="en-GB" dirty="0"/>
              <a:t>Praised and given encouragement</a:t>
            </a:r>
          </a:p>
          <a:p>
            <a:r>
              <a:rPr lang="en-GB" dirty="0"/>
              <a:t>Appreciated and valued</a:t>
            </a:r>
          </a:p>
          <a:p>
            <a:endParaRPr lang="en-GB" dirty="0"/>
          </a:p>
        </p:txBody>
      </p:sp>
    </p:spTree>
    <p:extLst>
      <p:ext uri="{BB962C8B-B14F-4D97-AF65-F5344CB8AC3E}">
        <p14:creationId xmlns:p14="http://schemas.microsoft.com/office/powerpoint/2010/main" val="3471573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17B7-337B-469F-A505-BCC24CFAA232}"/>
              </a:ext>
            </a:extLst>
          </p:cNvPr>
          <p:cNvSpPr>
            <a:spLocks noGrp="1"/>
          </p:cNvSpPr>
          <p:nvPr>
            <p:ph type="title"/>
          </p:nvPr>
        </p:nvSpPr>
        <p:spPr/>
        <p:txBody>
          <a:bodyPr/>
          <a:lstStyle/>
          <a:p>
            <a:pPr algn="ctr"/>
            <a:r>
              <a:rPr lang="en-GB" dirty="0"/>
              <a:t>Reflective Activity</a:t>
            </a:r>
          </a:p>
        </p:txBody>
      </p:sp>
      <p:sp>
        <p:nvSpPr>
          <p:cNvPr id="3" name="Content Placeholder 2">
            <a:extLst>
              <a:ext uri="{FF2B5EF4-FFF2-40B4-BE49-F238E27FC236}">
                <a16:creationId xmlns:a16="http://schemas.microsoft.com/office/drawing/2014/main" id="{0872E236-0F9F-4273-B8E3-23BBB4BE3A9E}"/>
              </a:ext>
            </a:extLst>
          </p:cNvPr>
          <p:cNvSpPr>
            <a:spLocks noGrp="1"/>
          </p:cNvSpPr>
          <p:nvPr>
            <p:ph idx="1"/>
          </p:nvPr>
        </p:nvSpPr>
        <p:spPr/>
        <p:txBody>
          <a:bodyPr/>
          <a:lstStyle/>
          <a:p>
            <a:r>
              <a:rPr lang="en-GB" dirty="0"/>
              <a:t>Do you feel more informed about relationships?</a:t>
            </a:r>
          </a:p>
          <a:p>
            <a:r>
              <a:rPr lang="en-GB" dirty="0"/>
              <a:t>How has your view changed?</a:t>
            </a:r>
          </a:p>
          <a:p>
            <a:r>
              <a:rPr lang="en-GB" dirty="0"/>
              <a:t>How confident are you in understanding domestic abuse?</a:t>
            </a:r>
          </a:p>
          <a:p>
            <a:r>
              <a:rPr lang="en-GB" dirty="0"/>
              <a:t>Is there anything you would like to know more of?</a:t>
            </a:r>
          </a:p>
        </p:txBody>
      </p:sp>
      <p:pic>
        <p:nvPicPr>
          <p:cNvPr id="4" name="Picture 3">
            <a:extLst>
              <a:ext uri="{FF2B5EF4-FFF2-40B4-BE49-F238E27FC236}">
                <a16:creationId xmlns:a16="http://schemas.microsoft.com/office/drawing/2014/main" id="{3DDCCB8A-2CF2-4AC8-8BD8-AB4618328DCB}"/>
              </a:ext>
            </a:extLst>
          </p:cNvPr>
          <p:cNvPicPr>
            <a:picLocks noChangeAspect="1"/>
          </p:cNvPicPr>
          <p:nvPr/>
        </p:nvPicPr>
        <p:blipFill>
          <a:blip r:embed="rId2"/>
          <a:stretch>
            <a:fillRect/>
          </a:stretch>
        </p:blipFill>
        <p:spPr>
          <a:xfrm>
            <a:off x="9015984" y="140830"/>
            <a:ext cx="2810256" cy="1774152"/>
          </a:xfrm>
          <a:prstGeom prst="rect">
            <a:avLst/>
          </a:prstGeom>
        </p:spPr>
      </p:pic>
    </p:spTree>
    <p:extLst>
      <p:ext uri="{BB962C8B-B14F-4D97-AF65-F5344CB8AC3E}">
        <p14:creationId xmlns:p14="http://schemas.microsoft.com/office/powerpoint/2010/main" val="401458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9BA9F-E2DB-45FC-B4DB-C247802EB577}"/>
              </a:ext>
            </a:extLst>
          </p:cNvPr>
          <p:cNvSpPr>
            <a:spLocks noGrp="1"/>
          </p:cNvSpPr>
          <p:nvPr>
            <p:ph type="title"/>
          </p:nvPr>
        </p:nvSpPr>
        <p:spPr>
          <a:xfrm>
            <a:off x="838200" y="294005"/>
            <a:ext cx="10515600" cy="1067435"/>
          </a:xfrm>
        </p:spPr>
        <p:txBody>
          <a:bodyPr/>
          <a:lstStyle/>
          <a:p>
            <a:r>
              <a:rPr lang="en-GB" dirty="0"/>
              <a:t>Like to know more?</a:t>
            </a:r>
          </a:p>
        </p:txBody>
      </p:sp>
      <p:sp>
        <p:nvSpPr>
          <p:cNvPr id="3" name="Content Placeholder 2">
            <a:extLst>
              <a:ext uri="{FF2B5EF4-FFF2-40B4-BE49-F238E27FC236}">
                <a16:creationId xmlns:a16="http://schemas.microsoft.com/office/drawing/2014/main" id="{567CEEC7-9A9D-4D53-B465-7B849E24AD12}"/>
              </a:ext>
            </a:extLst>
          </p:cNvPr>
          <p:cNvSpPr>
            <a:spLocks noGrp="1"/>
          </p:cNvSpPr>
          <p:nvPr>
            <p:ph idx="1"/>
          </p:nvPr>
        </p:nvSpPr>
        <p:spPr>
          <a:xfrm>
            <a:off x="838200" y="1472248"/>
            <a:ext cx="10515600" cy="4744403"/>
          </a:xfrm>
        </p:spPr>
        <p:txBody>
          <a:bodyPr>
            <a:normAutofit fontScale="92500"/>
          </a:bodyPr>
          <a:lstStyle/>
          <a:p>
            <a:pPr marL="0" indent="0">
              <a:buNone/>
            </a:pPr>
            <a:r>
              <a:rPr lang="en-GB" dirty="0"/>
              <a:t>          				 Head to here on Glow….</a:t>
            </a:r>
          </a:p>
          <a:p>
            <a:endParaRPr lang="en-GB" dirty="0"/>
          </a:p>
          <a:p>
            <a:endParaRPr lang="en-GB" dirty="0"/>
          </a:p>
          <a:p>
            <a:pPr marL="0" indent="0">
              <a:buNone/>
            </a:pPr>
            <a:r>
              <a:rPr lang="en-GB" dirty="0"/>
              <a:t>Select secondary at the bottom and click on the Expect Respect page.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Or visit </a:t>
            </a:r>
            <a:r>
              <a:rPr lang="en-GB" dirty="0">
                <a:hlinkClick r:id="rId2"/>
              </a:rPr>
              <a:t>https://blogs.glowscotland.org.uk/na/northayrshirecouncilexpectrespect/</a:t>
            </a:r>
            <a:endParaRPr lang="en-GB" dirty="0"/>
          </a:p>
          <a:p>
            <a:pPr marL="0" indent="0">
              <a:buNone/>
            </a:pPr>
            <a:endParaRPr lang="en-GB" dirty="0"/>
          </a:p>
        </p:txBody>
      </p:sp>
      <p:pic>
        <p:nvPicPr>
          <p:cNvPr id="4" name="Picture 3">
            <a:extLst>
              <a:ext uri="{FF2B5EF4-FFF2-40B4-BE49-F238E27FC236}">
                <a16:creationId xmlns:a16="http://schemas.microsoft.com/office/drawing/2014/main" id="{8EEFFE70-F1F4-45DF-AEA4-C5719E77100B}"/>
              </a:ext>
            </a:extLst>
          </p:cNvPr>
          <p:cNvPicPr>
            <a:picLocks noChangeAspect="1"/>
          </p:cNvPicPr>
          <p:nvPr/>
        </p:nvPicPr>
        <p:blipFill>
          <a:blip r:embed="rId3"/>
          <a:stretch>
            <a:fillRect/>
          </a:stretch>
        </p:blipFill>
        <p:spPr>
          <a:xfrm>
            <a:off x="8225155" y="950251"/>
            <a:ext cx="2270125" cy="1911843"/>
          </a:xfrm>
          <a:prstGeom prst="rect">
            <a:avLst/>
          </a:prstGeom>
        </p:spPr>
      </p:pic>
      <p:pic>
        <p:nvPicPr>
          <p:cNvPr id="5" name="Picture 4">
            <a:extLst>
              <a:ext uri="{FF2B5EF4-FFF2-40B4-BE49-F238E27FC236}">
                <a16:creationId xmlns:a16="http://schemas.microsoft.com/office/drawing/2014/main" id="{F1AFC0BC-93CE-485A-9F6F-946F5F6ACB87}"/>
              </a:ext>
            </a:extLst>
          </p:cNvPr>
          <p:cNvPicPr>
            <a:picLocks noChangeAspect="1"/>
          </p:cNvPicPr>
          <p:nvPr/>
        </p:nvPicPr>
        <p:blipFill>
          <a:blip r:embed="rId4"/>
          <a:stretch>
            <a:fillRect/>
          </a:stretch>
        </p:blipFill>
        <p:spPr>
          <a:xfrm>
            <a:off x="2878614" y="3496479"/>
            <a:ext cx="6171247" cy="1889273"/>
          </a:xfrm>
          <a:prstGeom prst="rect">
            <a:avLst/>
          </a:prstGeom>
        </p:spPr>
      </p:pic>
    </p:spTree>
    <p:extLst>
      <p:ext uri="{BB962C8B-B14F-4D97-AF65-F5344CB8AC3E}">
        <p14:creationId xmlns:p14="http://schemas.microsoft.com/office/powerpoint/2010/main" val="161784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3784E-2EBA-4CFB-B8DF-4643D08AEA2F}"/>
              </a:ext>
            </a:extLst>
          </p:cNvPr>
          <p:cNvSpPr>
            <a:spLocks noGrp="1"/>
          </p:cNvSpPr>
          <p:nvPr>
            <p:ph idx="1"/>
          </p:nvPr>
        </p:nvSpPr>
        <p:spPr>
          <a:xfrm>
            <a:off x="838200" y="436880"/>
            <a:ext cx="10515600" cy="5668963"/>
          </a:xfrm>
        </p:spPr>
        <p:txBody>
          <a:bodyPr/>
          <a:lstStyle/>
          <a:p>
            <a:pPr marL="0" indent="0">
              <a:buNone/>
            </a:pPr>
            <a:endParaRPr lang="en-GB" dirty="0"/>
          </a:p>
          <a:p>
            <a:pPr marL="0" indent="0">
              <a:buNone/>
            </a:pPr>
            <a:r>
              <a:rPr lang="en-GB" dirty="0"/>
              <a:t>Learning Outcomes:</a:t>
            </a:r>
          </a:p>
          <a:p>
            <a:pPr>
              <a:buFont typeface="Wingdings" panose="05000000000000000000" pitchFamily="2" charset="2"/>
              <a:buChar char="ü"/>
            </a:pPr>
            <a:r>
              <a:rPr lang="en-GB" dirty="0"/>
              <a:t>I will be able to say what domestic abuse is.</a:t>
            </a:r>
          </a:p>
          <a:p>
            <a:pPr>
              <a:buFont typeface="Wingdings" panose="05000000000000000000" pitchFamily="2" charset="2"/>
              <a:buChar char="ü"/>
            </a:pPr>
            <a:r>
              <a:rPr lang="en-GB" dirty="0"/>
              <a:t>I will be able to identify the behaviours associated with domestic abuse.</a:t>
            </a:r>
          </a:p>
          <a:p>
            <a:pPr>
              <a:buFont typeface="Wingdings" panose="05000000000000000000" pitchFamily="2" charset="2"/>
              <a:buChar char="ü"/>
            </a:pPr>
            <a:r>
              <a:rPr lang="en-GB" dirty="0"/>
              <a:t>I will have a deeper understanding of how it can impact a person.</a:t>
            </a:r>
          </a:p>
          <a:p>
            <a:pPr>
              <a:buFont typeface="Wingdings" panose="05000000000000000000" pitchFamily="2" charset="2"/>
              <a:buChar char="ü"/>
            </a:pPr>
            <a:r>
              <a:rPr lang="en-GB" dirty="0"/>
              <a:t>I will know what I should be aware of when embarking on a relationship.</a:t>
            </a:r>
          </a:p>
        </p:txBody>
      </p:sp>
    </p:spTree>
    <p:extLst>
      <p:ext uri="{BB962C8B-B14F-4D97-AF65-F5344CB8AC3E}">
        <p14:creationId xmlns:p14="http://schemas.microsoft.com/office/powerpoint/2010/main" val="409649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B724-01FA-4000-B162-6AB756B1190B}"/>
              </a:ext>
            </a:extLst>
          </p:cNvPr>
          <p:cNvSpPr>
            <a:spLocks noGrp="1"/>
          </p:cNvSpPr>
          <p:nvPr>
            <p:ph type="title"/>
          </p:nvPr>
        </p:nvSpPr>
        <p:spPr>
          <a:xfrm>
            <a:off x="838200" y="365125"/>
            <a:ext cx="10515600" cy="1219835"/>
          </a:xfrm>
        </p:spPr>
        <p:txBody>
          <a:bodyPr/>
          <a:lstStyle/>
          <a:p>
            <a:r>
              <a:rPr lang="en-GB" dirty="0"/>
              <a:t>Discuss with a partner…</a:t>
            </a:r>
          </a:p>
        </p:txBody>
      </p:sp>
      <p:sp>
        <p:nvSpPr>
          <p:cNvPr id="3" name="Content Placeholder 2">
            <a:extLst>
              <a:ext uri="{FF2B5EF4-FFF2-40B4-BE49-F238E27FC236}">
                <a16:creationId xmlns:a16="http://schemas.microsoft.com/office/drawing/2014/main" id="{FCDDA399-C19B-4DEE-8950-9D0C3859C330}"/>
              </a:ext>
            </a:extLst>
          </p:cNvPr>
          <p:cNvSpPr>
            <a:spLocks noGrp="1"/>
          </p:cNvSpPr>
          <p:nvPr>
            <p:ph idx="1"/>
          </p:nvPr>
        </p:nvSpPr>
        <p:spPr>
          <a:xfrm>
            <a:off x="838200" y="1778000"/>
            <a:ext cx="10515600" cy="4470083"/>
          </a:xfrm>
        </p:spPr>
        <p:txBody>
          <a:bodyPr/>
          <a:lstStyle/>
          <a:p>
            <a:pPr marL="0" indent="0">
              <a:buNone/>
            </a:pPr>
            <a:r>
              <a:rPr lang="en-GB" dirty="0"/>
              <a:t>What do you think domestic abuse is? </a:t>
            </a:r>
          </a:p>
          <a:p>
            <a:pPr marL="0" indent="0">
              <a:buNone/>
            </a:pPr>
            <a:r>
              <a:rPr lang="en-GB" dirty="0"/>
              <a:t>Note your answers down and be prepared to contribute to the class discussion.</a:t>
            </a:r>
          </a:p>
        </p:txBody>
      </p:sp>
      <p:pic>
        <p:nvPicPr>
          <p:cNvPr id="4" name="Picture 3">
            <a:extLst>
              <a:ext uri="{FF2B5EF4-FFF2-40B4-BE49-F238E27FC236}">
                <a16:creationId xmlns:a16="http://schemas.microsoft.com/office/drawing/2014/main" id="{E8762A42-7B46-42A3-8E38-8A3DD2CB1A92}"/>
              </a:ext>
            </a:extLst>
          </p:cNvPr>
          <p:cNvPicPr>
            <a:picLocks noChangeAspect="1"/>
          </p:cNvPicPr>
          <p:nvPr/>
        </p:nvPicPr>
        <p:blipFill>
          <a:blip r:embed="rId2"/>
          <a:stretch>
            <a:fillRect/>
          </a:stretch>
        </p:blipFill>
        <p:spPr>
          <a:xfrm>
            <a:off x="7142480" y="3595700"/>
            <a:ext cx="4348480" cy="2897175"/>
          </a:xfrm>
          <a:prstGeom prst="rect">
            <a:avLst/>
          </a:prstGeom>
        </p:spPr>
      </p:pic>
    </p:spTree>
    <p:extLst>
      <p:ext uri="{BB962C8B-B14F-4D97-AF65-F5344CB8AC3E}">
        <p14:creationId xmlns:p14="http://schemas.microsoft.com/office/powerpoint/2010/main" val="2361369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34BC-6161-45C0-A92C-0B84EB3B57C1}"/>
              </a:ext>
            </a:extLst>
          </p:cNvPr>
          <p:cNvSpPr>
            <a:spLocks noGrp="1"/>
          </p:cNvSpPr>
          <p:nvPr>
            <p:ph type="title"/>
          </p:nvPr>
        </p:nvSpPr>
        <p:spPr>
          <a:xfrm>
            <a:off x="838200" y="365125"/>
            <a:ext cx="10515600" cy="843915"/>
          </a:xfrm>
        </p:spPr>
        <p:txBody>
          <a:bodyPr/>
          <a:lstStyle/>
          <a:p>
            <a:r>
              <a:rPr lang="en-GB" dirty="0"/>
              <a:t>Copy…</a:t>
            </a:r>
          </a:p>
        </p:txBody>
      </p:sp>
      <p:sp>
        <p:nvSpPr>
          <p:cNvPr id="3" name="Content Placeholder 2">
            <a:extLst>
              <a:ext uri="{FF2B5EF4-FFF2-40B4-BE49-F238E27FC236}">
                <a16:creationId xmlns:a16="http://schemas.microsoft.com/office/drawing/2014/main" id="{20EB107E-1EBB-45C8-8B3D-1CC20C35814B}"/>
              </a:ext>
            </a:extLst>
          </p:cNvPr>
          <p:cNvSpPr>
            <a:spLocks noGrp="1"/>
          </p:cNvSpPr>
          <p:nvPr>
            <p:ph idx="1"/>
          </p:nvPr>
        </p:nvSpPr>
        <p:spPr>
          <a:xfrm>
            <a:off x="838200" y="1320800"/>
            <a:ext cx="10515600" cy="5303520"/>
          </a:xfrm>
        </p:spPr>
        <p:txBody>
          <a:bodyPr>
            <a:normAutofit lnSpcReduction="10000"/>
          </a:bodyPr>
          <a:lstStyle/>
          <a:p>
            <a:pPr marL="0" indent="0">
              <a:buNone/>
            </a:pPr>
            <a:r>
              <a:rPr lang="en-GB" dirty="0"/>
              <a:t>Domestic abuse is a pattern of behaviours used by one partner to maintain power and control over another partner in an intimate relationship. Domestic abuse doesn’t discriminate so anyone of any </a:t>
            </a:r>
          </a:p>
          <a:p>
            <a:pPr marL="0" indent="0">
              <a:buNone/>
            </a:pPr>
            <a:r>
              <a:rPr lang="en-GB" dirty="0"/>
              <a:t>•	race </a:t>
            </a:r>
          </a:p>
          <a:p>
            <a:pPr marL="0" indent="0">
              <a:buNone/>
            </a:pPr>
            <a:r>
              <a:rPr lang="en-GB" dirty="0"/>
              <a:t>•	age </a:t>
            </a:r>
          </a:p>
          <a:p>
            <a:pPr marL="0" indent="0">
              <a:buNone/>
            </a:pPr>
            <a:r>
              <a:rPr lang="en-GB" dirty="0"/>
              <a:t>•	gender </a:t>
            </a:r>
          </a:p>
          <a:p>
            <a:pPr marL="0" indent="0">
              <a:buNone/>
            </a:pPr>
            <a:r>
              <a:rPr lang="en-GB" dirty="0"/>
              <a:t>•	sexuality </a:t>
            </a:r>
          </a:p>
          <a:p>
            <a:pPr marL="0" indent="0">
              <a:buNone/>
            </a:pPr>
            <a:r>
              <a:rPr lang="en-GB" dirty="0"/>
              <a:t>•	religion</a:t>
            </a:r>
          </a:p>
          <a:p>
            <a:pPr marL="0" indent="0">
              <a:buNone/>
            </a:pPr>
            <a:r>
              <a:rPr lang="en-GB" dirty="0"/>
              <a:t>•	education level or </a:t>
            </a:r>
          </a:p>
          <a:p>
            <a:pPr marL="0" indent="0">
              <a:buNone/>
            </a:pPr>
            <a:r>
              <a:rPr lang="en-GB" dirty="0"/>
              <a:t>•	economic status </a:t>
            </a:r>
          </a:p>
          <a:p>
            <a:pPr marL="0" indent="0">
              <a:buNone/>
            </a:pPr>
            <a:r>
              <a:rPr lang="en-GB" dirty="0"/>
              <a:t>can be a victim or perpetrator of domestic abuse. </a:t>
            </a:r>
          </a:p>
          <a:p>
            <a:pPr marL="0" indent="0">
              <a:buNone/>
            </a:pPr>
            <a:endParaRPr lang="en-GB" dirty="0"/>
          </a:p>
        </p:txBody>
      </p:sp>
    </p:spTree>
    <p:extLst>
      <p:ext uri="{BB962C8B-B14F-4D97-AF65-F5344CB8AC3E}">
        <p14:creationId xmlns:p14="http://schemas.microsoft.com/office/powerpoint/2010/main" val="3890278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78CA-52F9-46D0-A458-E13BE137EF79}"/>
              </a:ext>
            </a:extLst>
          </p:cNvPr>
          <p:cNvSpPr>
            <a:spLocks noGrp="1"/>
          </p:cNvSpPr>
          <p:nvPr>
            <p:ph type="title"/>
          </p:nvPr>
        </p:nvSpPr>
        <p:spPr/>
        <p:txBody>
          <a:bodyPr/>
          <a:lstStyle/>
          <a:p>
            <a:r>
              <a:rPr lang="en-GB" dirty="0"/>
              <a:t>Discuss with a partner…</a:t>
            </a:r>
          </a:p>
        </p:txBody>
      </p:sp>
      <p:sp>
        <p:nvSpPr>
          <p:cNvPr id="3" name="Content Placeholder 2">
            <a:extLst>
              <a:ext uri="{FF2B5EF4-FFF2-40B4-BE49-F238E27FC236}">
                <a16:creationId xmlns:a16="http://schemas.microsoft.com/office/drawing/2014/main" id="{6F7B7CBC-F4A6-4D8F-B60F-0D2DE6FA1982}"/>
              </a:ext>
            </a:extLst>
          </p:cNvPr>
          <p:cNvSpPr>
            <a:spLocks noGrp="1"/>
          </p:cNvSpPr>
          <p:nvPr>
            <p:ph idx="1"/>
          </p:nvPr>
        </p:nvSpPr>
        <p:spPr/>
        <p:txBody>
          <a:bodyPr/>
          <a:lstStyle/>
          <a:p>
            <a:r>
              <a:rPr lang="en-GB" dirty="0"/>
              <a:t>Discuss then list as many types of abuse as you can. </a:t>
            </a:r>
          </a:p>
          <a:p>
            <a:pPr marL="0" indent="0">
              <a:buNone/>
            </a:pPr>
            <a:r>
              <a:rPr lang="en-GB" dirty="0"/>
              <a:t>Try to give examples for each one and be ready to feedback to the class.</a:t>
            </a:r>
          </a:p>
        </p:txBody>
      </p:sp>
      <p:pic>
        <p:nvPicPr>
          <p:cNvPr id="4" name="Picture 3">
            <a:extLst>
              <a:ext uri="{FF2B5EF4-FFF2-40B4-BE49-F238E27FC236}">
                <a16:creationId xmlns:a16="http://schemas.microsoft.com/office/drawing/2014/main" id="{3284778F-44B3-450D-8011-8D1F55362CE2}"/>
              </a:ext>
            </a:extLst>
          </p:cNvPr>
          <p:cNvPicPr>
            <a:picLocks noChangeAspect="1"/>
          </p:cNvPicPr>
          <p:nvPr/>
        </p:nvPicPr>
        <p:blipFill>
          <a:blip r:embed="rId2"/>
          <a:stretch>
            <a:fillRect/>
          </a:stretch>
        </p:blipFill>
        <p:spPr>
          <a:xfrm>
            <a:off x="548640" y="4001294"/>
            <a:ext cx="3017520" cy="2263140"/>
          </a:xfrm>
          <a:prstGeom prst="rect">
            <a:avLst/>
          </a:prstGeom>
        </p:spPr>
      </p:pic>
    </p:spTree>
    <p:extLst>
      <p:ext uri="{BB962C8B-B14F-4D97-AF65-F5344CB8AC3E}">
        <p14:creationId xmlns:p14="http://schemas.microsoft.com/office/powerpoint/2010/main" val="365316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C2C3-BA51-46C6-82DE-C473FA01E6EA}"/>
              </a:ext>
            </a:extLst>
          </p:cNvPr>
          <p:cNvSpPr>
            <a:spLocks noGrp="1"/>
          </p:cNvSpPr>
          <p:nvPr>
            <p:ph type="title"/>
          </p:nvPr>
        </p:nvSpPr>
        <p:spPr>
          <a:xfrm>
            <a:off x="838200" y="365125"/>
            <a:ext cx="10515600" cy="945515"/>
          </a:xfrm>
        </p:spPr>
        <p:txBody>
          <a:bodyPr/>
          <a:lstStyle/>
          <a:p>
            <a:r>
              <a:rPr lang="en-GB" dirty="0"/>
              <a:t>Copy…</a:t>
            </a:r>
          </a:p>
        </p:txBody>
      </p:sp>
      <p:sp>
        <p:nvSpPr>
          <p:cNvPr id="3" name="Content Placeholder 2">
            <a:extLst>
              <a:ext uri="{FF2B5EF4-FFF2-40B4-BE49-F238E27FC236}">
                <a16:creationId xmlns:a16="http://schemas.microsoft.com/office/drawing/2014/main" id="{8B76C98F-00FF-4484-889D-542D4141F032}"/>
              </a:ext>
            </a:extLst>
          </p:cNvPr>
          <p:cNvSpPr>
            <a:spLocks noGrp="1"/>
          </p:cNvSpPr>
          <p:nvPr>
            <p:ph idx="1"/>
          </p:nvPr>
        </p:nvSpPr>
        <p:spPr>
          <a:xfrm>
            <a:off x="838200" y="1310640"/>
            <a:ext cx="10515600" cy="4866323"/>
          </a:xfrm>
        </p:spPr>
        <p:txBody>
          <a:bodyPr/>
          <a:lstStyle/>
          <a:p>
            <a:pPr marL="0" indent="0">
              <a:buNone/>
            </a:pPr>
            <a:r>
              <a:rPr lang="en-GB" dirty="0"/>
              <a:t>Types of abuse include physical, sexual, emotional or mental abuse &amp; multiple forms of abuse are usually present at the same time in abusive situations. </a:t>
            </a:r>
          </a:p>
        </p:txBody>
      </p:sp>
      <p:pic>
        <p:nvPicPr>
          <p:cNvPr id="4" name="Picture 3">
            <a:extLst>
              <a:ext uri="{FF2B5EF4-FFF2-40B4-BE49-F238E27FC236}">
                <a16:creationId xmlns:a16="http://schemas.microsoft.com/office/drawing/2014/main" id="{2E039388-39F0-4EC8-9B88-A30E2BD260BB}"/>
              </a:ext>
            </a:extLst>
          </p:cNvPr>
          <p:cNvPicPr>
            <a:picLocks noChangeAspect="1"/>
          </p:cNvPicPr>
          <p:nvPr/>
        </p:nvPicPr>
        <p:blipFill>
          <a:blip r:embed="rId2"/>
          <a:stretch>
            <a:fillRect/>
          </a:stretch>
        </p:blipFill>
        <p:spPr>
          <a:xfrm>
            <a:off x="3385820" y="3009583"/>
            <a:ext cx="5179060" cy="3350852"/>
          </a:xfrm>
          <a:prstGeom prst="rect">
            <a:avLst/>
          </a:prstGeom>
        </p:spPr>
      </p:pic>
    </p:spTree>
    <p:extLst>
      <p:ext uri="{BB962C8B-B14F-4D97-AF65-F5344CB8AC3E}">
        <p14:creationId xmlns:p14="http://schemas.microsoft.com/office/powerpoint/2010/main" val="2791296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08BF7-BB94-4A7A-9BF8-84AD05AB1D7B}"/>
              </a:ext>
            </a:extLst>
          </p:cNvPr>
          <p:cNvSpPr>
            <a:spLocks noGrp="1"/>
          </p:cNvSpPr>
          <p:nvPr>
            <p:ph type="title"/>
          </p:nvPr>
        </p:nvSpPr>
        <p:spPr>
          <a:xfrm>
            <a:off x="838200" y="365125"/>
            <a:ext cx="10515600" cy="1209675"/>
          </a:xfrm>
        </p:spPr>
        <p:txBody>
          <a:bodyPr/>
          <a:lstStyle/>
          <a:p>
            <a:pPr algn="ctr"/>
            <a:r>
              <a:rPr lang="en-GB" dirty="0"/>
              <a:t>Victims of domestic abuse</a:t>
            </a:r>
          </a:p>
        </p:txBody>
      </p:sp>
      <p:sp>
        <p:nvSpPr>
          <p:cNvPr id="3" name="Content Placeholder 2">
            <a:extLst>
              <a:ext uri="{FF2B5EF4-FFF2-40B4-BE49-F238E27FC236}">
                <a16:creationId xmlns:a16="http://schemas.microsoft.com/office/drawing/2014/main" id="{568875BD-0A15-40BD-BF8E-30FF2B2F1872}"/>
              </a:ext>
            </a:extLst>
          </p:cNvPr>
          <p:cNvSpPr>
            <a:spLocks noGrp="1"/>
          </p:cNvSpPr>
          <p:nvPr>
            <p:ph idx="1"/>
          </p:nvPr>
        </p:nvSpPr>
        <p:spPr>
          <a:xfrm>
            <a:off x="838200" y="1825624"/>
            <a:ext cx="10515600" cy="4758055"/>
          </a:xfrm>
        </p:spPr>
        <p:txBody>
          <a:bodyPr/>
          <a:lstStyle/>
          <a:p>
            <a:r>
              <a:rPr lang="en-GB" dirty="0"/>
              <a:t>Females between the ages of 16 and 24 are roughly 3 times more likely than the rest of the population to be abused by an intimate partner &amp; only 1/3 of these women who were involved in an abusive relationship confided in someone about the abuse.</a:t>
            </a:r>
          </a:p>
          <a:p>
            <a:r>
              <a:rPr lang="en-GB" dirty="0"/>
              <a:t> It's not just women who can be victims of domestic abuse. Male victims can also experience domestic abuse but it is just a lot more common for it to be women who are domestically abused, (the statistics are 1 in 4 females &amp; 1 in 7 males). </a:t>
            </a:r>
          </a:p>
          <a:p>
            <a:pPr marL="0" indent="0">
              <a:buNone/>
            </a:pPr>
            <a:endParaRPr lang="en-GB" dirty="0"/>
          </a:p>
          <a:p>
            <a:pPr marL="0" indent="0">
              <a:buNone/>
            </a:pPr>
            <a:r>
              <a:rPr lang="en-GB" dirty="0"/>
              <a:t>Can you think of any reasons for any of the above?</a:t>
            </a:r>
          </a:p>
        </p:txBody>
      </p:sp>
    </p:spTree>
    <p:extLst>
      <p:ext uri="{BB962C8B-B14F-4D97-AF65-F5344CB8AC3E}">
        <p14:creationId xmlns:p14="http://schemas.microsoft.com/office/powerpoint/2010/main" val="4210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D7D79A-D16F-4AA1-A1DB-EB826354B159}"/>
              </a:ext>
            </a:extLst>
          </p:cNvPr>
          <p:cNvSpPr>
            <a:spLocks noGrp="1"/>
          </p:cNvSpPr>
          <p:nvPr>
            <p:ph idx="1"/>
          </p:nvPr>
        </p:nvSpPr>
        <p:spPr>
          <a:xfrm>
            <a:off x="838200" y="386080"/>
            <a:ext cx="10515600" cy="5790883"/>
          </a:xfrm>
        </p:spPr>
        <p:txBody>
          <a:bodyPr/>
          <a:lstStyle/>
          <a:p>
            <a:r>
              <a:rPr lang="en-GB" dirty="0"/>
              <a:t>Nobody should be or deserves to be abused in any form and by recognising the signs of abuse you can keep yourself safe. </a:t>
            </a:r>
          </a:p>
          <a:p>
            <a:r>
              <a:rPr lang="en-GB" dirty="0"/>
              <a:t>Someone may stay with the abuser through fear of what the abuser may do if they end the relationship or they may forgive their partner because they do love them, and have been promised it won't happen again but there is a high chance it will.</a:t>
            </a:r>
          </a:p>
          <a:p>
            <a:r>
              <a:rPr lang="en-GB" dirty="0"/>
              <a:t>People can blame themselves for the abuse as they may be told constantly that the abuse is their fault but it is not - domestic abuse is nothing to be ashamed of &amp; there is help available. </a:t>
            </a:r>
          </a:p>
          <a:p>
            <a:pPr marL="0" indent="0">
              <a:buNone/>
            </a:pPr>
            <a:endParaRPr lang="en-GB" dirty="0"/>
          </a:p>
          <a:p>
            <a:pPr marL="0" indent="0">
              <a:buNone/>
            </a:pPr>
            <a:r>
              <a:rPr lang="en-GB" dirty="0"/>
              <a:t>Note down the changes you may see in someone if they are in an abusive relationship (think about physically and behaviourally).</a:t>
            </a:r>
          </a:p>
          <a:p>
            <a:pPr marL="0" indent="0">
              <a:buNone/>
            </a:pPr>
            <a:endParaRPr lang="en-GB" dirty="0"/>
          </a:p>
        </p:txBody>
      </p:sp>
    </p:spTree>
    <p:extLst>
      <p:ext uri="{BB962C8B-B14F-4D97-AF65-F5344CB8AC3E}">
        <p14:creationId xmlns:p14="http://schemas.microsoft.com/office/powerpoint/2010/main" val="3842716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C77D6E-5468-4E5A-8D66-AB84C9A9D6C3}"/>
              </a:ext>
            </a:extLst>
          </p:cNvPr>
          <p:cNvSpPr>
            <a:spLocks noGrp="1"/>
          </p:cNvSpPr>
          <p:nvPr>
            <p:ph idx="1"/>
          </p:nvPr>
        </p:nvSpPr>
        <p:spPr>
          <a:xfrm>
            <a:off x="838200" y="396240"/>
            <a:ext cx="10515600" cy="5780723"/>
          </a:xfrm>
        </p:spPr>
        <p:txBody>
          <a:bodyPr>
            <a:normAutofit lnSpcReduction="10000"/>
          </a:bodyPr>
          <a:lstStyle/>
          <a:p>
            <a:r>
              <a:rPr lang="en-GB" dirty="0"/>
              <a:t>Change in personality (may have been bubbly before but seem more introverted)</a:t>
            </a:r>
          </a:p>
          <a:p>
            <a:r>
              <a:rPr lang="en-GB" dirty="0"/>
              <a:t>Lack of effort in presentation (hair, make-up, clothing etc.).</a:t>
            </a:r>
          </a:p>
          <a:p>
            <a:r>
              <a:rPr lang="en-GB" dirty="0"/>
              <a:t>Avoids social events</a:t>
            </a:r>
          </a:p>
          <a:p>
            <a:r>
              <a:rPr lang="en-GB" dirty="0"/>
              <a:t>No longer interested in spending time with friends (though be aware that at the early stages of a romantic relationship this can be normal)</a:t>
            </a:r>
          </a:p>
          <a:p>
            <a:r>
              <a:rPr lang="en-GB" dirty="0"/>
              <a:t>Nervous or timid</a:t>
            </a:r>
          </a:p>
          <a:p>
            <a:r>
              <a:rPr lang="en-GB" dirty="0"/>
              <a:t>Emotional</a:t>
            </a:r>
          </a:p>
          <a:p>
            <a:r>
              <a:rPr lang="en-GB" dirty="0"/>
              <a:t>Sad</a:t>
            </a:r>
          </a:p>
          <a:p>
            <a:r>
              <a:rPr lang="en-GB" dirty="0"/>
              <a:t>Agitated/ easily annoyed</a:t>
            </a:r>
          </a:p>
          <a:p>
            <a:r>
              <a:rPr lang="en-GB" dirty="0"/>
              <a:t>Participating in increased behaviour types (drinking more alcohol etc.)</a:t>
            </a:r>
          </a:p>
          <a:p>
            <a:r>
              <a:rPr lang="en-GB" dirty="0"/>
              <a:t>Apologetic/ feelings of guilt or shame</a:t>
            </a:r>
          </a:p>
        </p:txBody>
      </p:sp>
    </p:spTree>
    <p:extLst>
      <p:ext uri="{BB962C8B-B14F-4D97-AF65-F5344CB8AC3E}">
        <p14:creationId xmlns:p14="http://schemas.microsoft.com/office/powerpoint/2010/main" val="576556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1043</Words>
  <Application>Microsoft Office PowerPoint</Application>
  <PresentationFormat>Widescreen</PresentationFormat>
  <Paragraphs>102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Domestic Abuse and Healthy Relationships</vt:lpstr>
      <vt:lpstr>PowerPoint Presentation</vt:lpstr>
      <vt:lpstr>Discuss with a partner…</vt:lpstr>
      <vt:lpstr>Copy…</vt:lpstr>
      <vt:lpstr>Discuss with a partner…</vt:lpstr>
      <vt:lpstr>Copy…</vt:lpstr>
      <vt:lpstr>Victims of domestic abuse</vt:lpstr>
      <vt:lpstr>PowerPoint Presentation</vt:lpstr>
      <vt:lpstr>PowerPoint Presentation</vt:lpstr>
      <vt:lpstr>What can you do if you are worried?</vt:lpstr>
      <vt:lpstr>PowerPoint Presentation</vt:lpstr>
      <vt:lpstr>Healthy Relationships</vt:lpstr>
      <vt:lpstr>PowerPoint Presentation</vt:lpstr>
      <vt:lpstr>PowerPoint Presentation</vt:lpstr>
      <vt:lpstr>We feel and are:</vt:lpstr>
      <vt:lpstr>Reflective Activity</vt:lpstr>
      <vt:lpstr>Like to know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Domestic Abuse and Healthy Relationships</dc:title>
  <dc:creator>Michelle Fullerton ( Principal Teacher / Headquarters Teachers )</dc:creator>
  <cp:lastModifiedBy>Michelle Fullerton ( Principal Teacher / Headquarters Teachers )</cp:lastModifiedBy>
  <cp:revision>10</cp:revision>
  <dcterms:created xsi:type="dcterms:W3CDTF">2020-12-22T11:03:59Z</dcterms:created>
  <dcterms:modified xsi:type="dcterms:W3CDTF">2020-12-22T13:12:39Z</dcterms:modified>
</cp:coreProperties>
</file>