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3" r:id="rId5"/>
  </p:sldMasterIdLst>
  <p:notesMasterIdLst>
    <p:notesMasterId r:id="rId32"/>
  </p:notesMasterIdLst>
  <p:sldIdLst>
    <p:sldId id="314" r:id="rId6"/>
    <p:sldId id="265" r:id="rId7"/>
    <p:sldId id="266" r:id="rId8"/>
    <p:sldId id="261" r:id="rId9"/>
    <p:sldId id="262" r:id="rId10"/>
    <p:sldId id="289" r:id="rId11"/>
    <p:sldId id="290" r:id="rId12"/>
    <p:sldId id="268" r:id="rId13"/>
    <p:sldId id="269" r:id="rId14"/>
    <p:sldId id="303" r:id="rId15"/>
    <p:sldId id="304" r:id="rId16"/>
    <p:sldId id="257" r:id="rId17"/>
    <p:sldId id="300" r:id="rId18"/>
    <p:sldId id="301" r:id="rId19"/>
    <p:sldId id="313" r:id="rId20"/>
    <p:sldId id="272" r:id="rId21"/>
    <p:sldId id="271" r:id="rId22"/>
    <p:sldId id="274" r:id="rId23"/>
    <p:sldId id="293" r:id="rId24"/>
    <p:sldId id="291" r:id="rId25"/>
    <p:sldId id="308" r:id="rId26"/>
    <p:sldId id="292" r:id="rId27"/>
    <p:sldId id="275" r:id="rId28"/>
    <p:sldId id="310" r:id="rId29"/>
    <p:sldId id="270" r:id="rId30"/>
    <p:sldId id="26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ine Palmer" initials="PP" lastIdx="1" clrIdx="0">
    <p:extLst>
      <p:ext uri="{19B8F6BF-5375-455C-9EA6-DF929625EA0E}">
        <p15:presenceInfo xmlns:p15="http://schemas.microsoft.com/office/powerpoint/2012/main" userId="S-1-5-21-2570559729-3611389261-3317110533-26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624" autoAdjust="0"/>
  </p:normalViewPr>
  <p:slideViewPr>
    <p:cSldViewPr snapToGrid="0">
      <p:cViewPr varScale="1">
        <p:scale>
          <a:sx n="29" d="100"/>
          <a:sy n="29" d="100"/>
        </p:scale>
        <p:origin x="1268" y="44"/>
      </p:cViewPr>
      <p:guideLst>
        <p:guide orient="horz" pos="2160"/>
        <p:guide pos="38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2F0D57-DDC3-4C03-842C-1F244F42912D}"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GB"/>
        </a:p>
      </dgm:t>
    </dgm:pt>
    <dgm:pt modelId="{9007E58B-E915-464B-9C09-9550148544C7}">
      <dgm:prSet phldrT="[Text]"/>
      <dgm:spPr>
        <a:ln>
          <a:solidFill>
            <a:schemeClr val="accent3">
              <a:lumMod val="75000"/>
            </a:schemeClr>
          </a:solidFill>
        </a:ln>
      </dgm:spPr>
      <dgm:t>
        <a:bodyPr/>
        <a:lstStyle/>
        <a:p>
          <a:r>
            <a:rPr lang="en-GB">
              <a:solidFill>
                <a:schemeClr val="tx1"/>
              </a:solidFill>
            </a:rPr>
            <a:t>Inclusion</a:t>
          </a:r>
        </a:p>
      </dgm:t>
    </dgm:pt>
    <dgm:pt modelId="{016A44A9-E141-4C6A-AD38-F7A88755CE5A}" type="parTrans" cxnId="{074A9C3B-C9BD-4D0D-81ED-2BA5087F4A33}">
      <dgm:prSet/>
      <dgm:spPr/>
      <dgm:t>
        <a:bodyPr/>
        <a:lstStyle/>
        <a:p>
          <a:endParaRPr lang="en-GB">
            <a:solidFill>
              <a:schemeClr val="tx1"/>
            </a:solidFill>
          </a:endParaRPr>
        </a:p>
      </dgm:t>
    </dgm:pt>
    <dgm:pt modelId="{3A8778A4-4904-4930-8FB9-828D5B774E86}" type="sibTrans" cxnId="{074A9C3B-C9BD-4D0D-81ED-2BA5087F4A33}">
      <dgm:prSet/>
      <dgm:spPr>
        <a:solidFill>
          <a:schemeClr val="accent1">
            <a:lumMod val="60000"/>
            <a:lumOff val="40000"/>
          </a:schemeClr>
        </a:solidFill>
      </dgm:spPr>
      <dgm:t>
        <a:bodyPr/>
        <a:lstStyle/>
        <a:p>
          <a:endParaRPr lang="en-GB">
            <a:solidFill>
              <a:schemeClr val="tx1"/>
            </a:solidFill>
          </a:endParaRPr>
        </a:p>
      </dgm:t>
    </dgm:pt>
    <dgm:pt modelId="{C0BB3311-277A-4323-8E26-AE32157408D5}">
      <dgm:prSet/>
      <dgm:spPr>
        <a:ln>
          <a:solidFill>
            <a:schemeClr val="accent3">
              <a:lumMod val="75000"/>
            </a:schemeClr>
          </a:solidFill>
        </a:ln>
      </dgm:spPr>
      <dgm:t>
        <a:bodyPr/>
        <a:lstStyle/>
        <a:p>
          <a:r>
            <a:rPr lang="en-GB">
              <a:solidFill>
                <a:schemeClr val="tx1"/>
              </a:solidFill>
            </a:rPr>
            <a:t>Physical environment</a:t>
          </a:r>
        </a:p>
      </dgm:t>
    </dgm:pt>
    <dgm:pt modelId="{9B7109DB-4EB1-4F7D-BB7C-620FD4E4E221}" type="parTrans" cxnId="{9E7637B2-7079-4FC0-889A-2859850C0495}">
      <dgm:prSet/>
      <dgm:spPr/>
      <dgm:t>
        <a:bodyPr/>
        <a:lstStyle/>
        <a:p>
          <a:endParaRPr lang="en-GB">
            <a:solidFill>
              <a:schemeClr val="tx1"/>
            </a:solidFill>
          </a:endParaRPr>
        </a:p>
      </dgm:t>
    </dgm:pt>
    <dgm:pt modelId="{589C2F75-DCE9-4313-B3E4-762B18AA4124}" type="sibTrans" cxnId="{9E7637B2-7079-4FC0-889A-2859850C0495}">
      <dgm:prSet/>
      <dgm:spPr/>
      <dgm:t>
        <a:bodyPr/>
        <a:lstStyle/>
        <a:p>
          <a:endParaRPr lang="en-GB">
            <a:solidFill>
              <a:schemeClr val="tx1"/>
            </a:solidFill>
          </a:endParaRPr>
        </a:p>
      </dgm:t>
    </dgm:pt>
    <dgm:pt modelId="{B776212F-9FA1-4266-A8A1-CBDB306F6CC8}">
      <dgm:prSet/>
      <dgm:spPr>
        <a:ln>
          <a:solidFill>
            <a:schemeClr val="accent3">
              <a:lumMod val="75000"/>
            </a:schemeClr>
          </a:solidFill>
        </a:ln>
      </dgm:spPr>
      <dgm:t>
        <a:bodyPr/>
        <a:lstStyle/>
        <a:p>
          <a:r>
            <a:rPr lang="en-GB">
              <a:solidFill>
                <a:schemeClr val="tx1"/>
              </a:solidFill>
            </a:rPr>
            <a:t>Support</a:t>
          </a:r>
        </a:p>
      </dgm:t>
    </dgm:pt>
    <dgm:pt modelId="{90A6EF9F-0AE7-45A8-BF5E-E9AA54B1701A}" type="parTrans" cxnId="{34FBC99D-B2F0-4557-883A-D12DD24A745C}">
      <dgm:prSet/>
      <dgm:spPr/>
      <dgm:t>
        <a:bodyPr/>
        <a:lstStyle/>
        <a:p>
          <a:endParaRPr lang="en-GB">
            <a:solidFill>
              <a:schemeClr val="tx1"/>
            </a:solidFill>
          </a:endParaRPr>
        </a:p>
      </dgm:t>
    </dgm:pt>
    <dgm:pt modelId="{C0E8200B-8C89-45D4-B2C2-2427E90ED02D}" type="sibTrans" cxnId="{34FBC99D-B2F0-4557-883A-D12DD24A745C}">
      <dgm:prSet/>
      <dgm:spPr/>
      <dgm:t>
        <a:bodyPr/>
        <a:lstStyle/>
        <a:p>
          <a:endParaRPr lang="en-GB">
            <a:solidFill>
              <a:schemeClr val="tx1"/>
            </a:solidFill>
          </a:endParaRPr>
        </a:p>
      </dgm:t>
    </dgm:pt>
    <dgm:pt modelId="{36F4422B-C3C7-471D-9B55-901AA8F6B64C}">
      <dgm:prSet/>
      <dgm:spPr>
        <a:ln>
          <a:solidFill>
            <a:schemeClr val="accent3">
              <a:lumMod val="75000"/>
            </a:schemeClr>
          </a:solidFill>
        </a:ln>
      </dgm:spPr>
      <dgm:t>
        <a:bodyPr/>
        <a:lstStyle/>
        <a:p>
          <a:r>
            <a:rPr lang="en-GB">
              <a:solidFill>
                <a:schemeClr val="tx1"/>
              </a:solidFill>
            </a:rPr>
            <a:t>Feeling valued</a:t>
          </a:r>
        </a:p>
      </dgm:t>
    </dgm:pt>
    <dgm:pt modelId="{F7C9E572-CE34-4072-AE31-4A354B445173}" type="parTrans" cxnId="{4C5AA2A8-4445-43AE-B186-8E715FE8B6DD}">
      <dgm:prSet/>
      <dgm:spPr/>
      <dgm:t>
        <a:bodyPr/>
        <a:lstStyle/>
        <a:p>
          <a:endParaRPr lang="en-GB">
            <a:solidFill>
              <a:schemeClr val="tx1"/>
            </a:solidFill>
          </a:endParaRPr>
        </a:p>
      </dgm:t>
    </dgm:pt>
    <dgm:pt modelId="{992E97EF-2183-4CDA-BF34-75400AC461F5}" type="sibTrans" cxnId="{4C5AA2A8-4445-43AE-B186-8E715FE8B6DD}">
      <dgm:prSet/>
      <dgm:spPr/>
      <dgm:t>
        <a:bodyPr/>
        <a:lstStyle/>
        <a:p>
          <a:endParaRPr lang="en-GB">
            <a:solidFill>
              <a:schemeClr val="tx1"/>
            </a:solidFill>
          </a:endParaRPr>
        </a:p>
      </dgm:t>
    </dgm:pt>
    <dgm:pt modelId="{B438D79B-5B47-4DA9-90A9-D51EBBEB0182}">
      <dgm:prSet/>
      <dgm:spPr>
        <a:ln>
          <a:solidFill>
            <a:schemeClr val="accent3">
              <a:lumMod val="75000"/>
            </a:schemeClr>
          </a:solidFill>
        </a:ln>
      </dgm:spPr>
      <dgm:t>
        <a:bodyPr/>
        <a:lstStyle/>
        <a:p>
          <a:r>
            <a:rPr lang="en-GB">
              <a:solidFill>
                <a:schemeClr val="tx1"/>
              </a:solidFill>
            </a:rPr>
            <a:t>Communication</a:t>
          </a:r>
        </a:p>
      </dgm:t>
    </dgm:pt>
    <dgm:pt modelId="{9E08528E-C47C-4248-AE75-59ED9EB5243A}" type="parTrans" cxnId="{ECDB4617-8401-4200-B80B-2954FE691527}">
      <dgm:prSet/>
      <dgm:spPr/>
      <dgm:t>
        <a:bodyPr/>
        <a:lstStyle/>
        <a:p>
          <a:endParaRPr lang="en-GB">
            <a:solidFill>
              <a:schemeClr val="tx1"/>
            </a:solidFill>
          </a:endParaRPr>
        </a:p>
      </dgm:t>
    </dgm:pt>
    <dgm:pt modelId="{3C126CB6-6FFB-4003-B733-408B1F796D79}" type="sibTrans" cxnId="{ECDB4617-8401-4200-B80B-2954FE691527}">
      <dgm:prSet/>
      <dgm:spPr/>
      <dgm:t>
        <a:bodyPr/>
        <a:lstStyle/>
        <a:p>
          <a:endParaRPr lang="en-GB">
            <a:solidFill>
              <a:schemeClr val="tx1"/>
            </a:solidFill>
          </a:endParaRPr>
        </a:p>
      </dgm:t>
    </dgm:pt>
    <dgm:pt modelId="{84CEC247-FC5E-4BE9-B2DC-3E9F507EE7A2}" type="pres">
      <dgm:prSet presAssocID="{F32F0D57-DDC3-4C03-842C-1F244F42912D}" presName="Name0" presStyleCnt="0">
        <dgm:presLayoutVars>
          <dgm:dir/>
          <dgm:resizeHandles val="exact"/>
        </dgm:presLayoutVars>
      </dgm:prSet>
      <dgm:spPr/>
    </dgm:pt>
    <dgm:pt modelId="{6DE745E2-4E36-4A5D-9D20-C13E69D91436}" type="pres">
      <dgm:prSet presAssocID="{F32F0D57-DDC3-4C03-842C-1F244F42912D}" presName="cycle" presStyleCnt="0"/>
      <dgm:spPr/>
    </dgm:pt>
    <dgm:pt modelId="{13F2ECA2-5168-41C4-A7EE-679FAEB1E5B5}" type="pres">
      <dgm:prSet presAssocID="{9007E58B-E915-464B-9C09-9550148544C7}" presName="nodeFirstNode" presStyleLbl="node1" presStyleIdx="0" presStyleCnt="5">
        <dgm:presLayoutVars>
          <dgm:bulletEnabled val="1"/>
        </dgm:presLayoutVars>
      </dgm:prSet>
      <dgm:spPr/>
    </dgm:pt>
    <dgm:pt modelId="{AD8BE075-8BC5-48FA-94BA-483BC06EEE68}" type="pres">
      <dgm:prSet presAssocID="{3A8778A4-4904-4930-8FB9-828D5B774E86}" presName="sibTransFirstNode" presStyleLbl="bgShp" presStyleIdx="0" presStyleCnt="1"/>
      <dgm:spPr/>
    </dgm:pt>
    <dgm:pt modelId="{6C4FFDB8-DFFF-487D-99B9-9578885C472E}" type="pres">
      <dgm:prSet presAssocID="{C0BB3311-277A-4323-8E26-AE32157408D5}" presName="nodeFollowingNodes" presStyleLbl="node1" presStyleIdx="1" presStyleCnt="5">
        <dgm:presLayoutVars>
          <dgm:bulletEnabled val="1"/>
        </dgm:presLayoutVars>
      </dgm:prSet>
      <dgm:spPr/>
    </dgm:pt>
    <dgm:pt modelId="{CD9D165F-AF7B-4F3C-B6BD-0396775425F9}" type="pres">
      <dgm:prSet presAssocID="{B776212F-9FA1-4266-A8A1-CBDB306F6CC8}" presName="nodeFollowingNodes" presStyleLbl="node1" presStyleIdx="2" presStyleCnt="5">
        <dgm:presLayoutVars>
          <dgm:bulletEnabled val="1"/>
        </dgm:presLayoutVars>
      </dgm:prSet>
      <dgm:spPr/>
    </dgm:pt>
    <dgm:pt modelId="{709007EA-D5F9-4136-86F3-618CF19D8214}" type="pres">
      <dgm:prSet presAssocID="{36F4422B-C3C7-471D-9B55-901AA8F6B64C}" presName="nodeFollowingNodes" presStyleLbl="node1" presStyleIdx="3" presStyleCnt="5">
        <dgm:presLayoutVars>
          <dgm:bulletEnabled val="1"/>
        </dgm:presLayoutVars>
      </dgm:prSet>
      <dgm:spPr/>
    </dgm:pt>
    <dgm:pt modelId="{B3219B46-3B9E-4588-81D8-99FD36574BB4}" type="pres">
      <dgm:prSet presAssocID="{B438D79B-5B47-4DA9-90A9-D51EBBEB0182}" presName="nodeFollowingNodes" presStyleLbl="node1" presStyleIdx="4" presStyleCnt="5">
        <dgm:presLayoutVars>
          <dgm:bulletEnabled val="1"/>
        </dgm:presLayoutVars>
      </dgm:prSet>
      <dgm:spPr/>
    </dgm:pt>
  </dgm:ptLst>
  <dgm:cxnLst>
    <dgm:cxn modelId="{ECDB4617-8401-4200-B80B-2954FE691527}" srcId="{F32F0D57-DDC3-4C03-842C-1F244F42912D}" destId="{B438D79B-5B47-4DA9-90A9-D51EBBEB0182}" srcOrd="4" destOrd="0" parTransId="{9E08528E-C47C-4248-AE75-59ED9EB5243A}" sibTransId="{3C126CB6-6FFB-4003-B733-408B1F796D79}"/>
    <dgm:cxn modelId="{D9EC0119-9CDC-4EA8-A6CB-1CC8D388F4A3}" type="presOf" srcId="{B438D79B-5B47-4DA9-90A9-D51EBBEB0182}" destId="{B3219B46-3B9E-4588-81D8-99FD36574BB4}" srcOrd="0" destOrd="0" presId="urn:microsoft.com/office/officeart/2005/8/layout/cycle3"/>
    <dgm:cxn modelId="{074A9C3B-C9BD-4D0D-81ED-2BA5087F4A33}" srcId="{F32F0D57-DDC3-4C03-842C-1F244F42912D}" destId="{9007E58B-E915-464B-9C09-9550148544C7}" srcOrd="0" destOrd="0" parTransId="{016A44A9-E141-4C6A-AD38-F7A88755CE5A}" sibTransId="{3A8778A4-4904-4930-8FB9-828D5B774E86}"/>
    <dgm:cxn modelId="{F2F47F48-5D79-419E-9AB3-551EFABF3956}" type="presOf" srcId="{9007E58B-E915-464B-9C09-9550148544C7}" destId="{13F2ECA2-5168-41C4-A7EE-679FAEB1E5B5}" srcOrd="0" destOrd="0" presId="urn:microsoft.com/office/officeart/2005/8/layout/cycle3"/>
    <dgm:cxn modelId="{34FBC99D-B2F0-4557-883A-D12DD24A745C}" srcId="{F32F0D57-DDC3-4C03-842C-1F244F42912D}" destId="{B776212F-9FA1-4266-A8A1-CBDB306F6CC8}" srcOrd="2" destOrd="0" parTransId="{90A6EF9F-0AE7-45A8-BF5E-E9AA54B1701A}" sibTransId="{C0E8200B-8C89-45D4-B2C2-2427E90ED02D}"/>
    <dgm:cxn modelId="{95CF1DA7-6AE9-4424-9328-164515BDE061}" type="presOf" srcId="{36F4422B-C3C7-471D-9B55-901AA8F6B64C}" destId="{709007EA-D5F9-4136-86F3-618CF19D8214}" srcOrd="0" destOrd="0" presId="urn:microsoft.com/office/officeart/2005/8/layout/cycle3"/>
    <dgm:cxn modelId="{4C5AA2A8-4445-43AE-B186-8E715FE8B6DD}" srcId="{F32F0D57-DDC3-4C03-842C-1F244F42912D}" destId="{36F4422B-C3C7-471D-9B55-901AA8F6B64C}" srcOrd="3" destOrd="0" parTransId="{F7C9E572-CE34-4072-AE31-4A354B445173}" sibTransId="{992E97EF-2183-4CDA-BF34-75400AC461F5}"/>
    <dgm:cxn modelId="{9E7637B2-7079-4FC0-889A-2859850C0495}" srcId="{F32F0D57-DDC3-4C03-842C-1F244F42912D}" destId="{C0BB3311-277A-4323-8E26-AE32157408D5}" srcOrd="1" destOrd="0" parTransId="{9B7109DB-4EB1-4F7D-BB7C-620FD4E4E221}" sibTransId="{589C2F75-DCE9-4313-B3E4-762B18AA4124}"/>
    <dgm:cxn modelId="{217849C6-8338-48F9-AB25-A59DCE701866}" type="presOf" srcId="{C0BB3311-277A-4323-8E26-AE32157408D5}" destId="{6C4FFDB8-DFFF-487D-99B9-9578885C472E}" srcOrd="0" destOrd="0" presId="urn:microsoft.com/office/officeart/2005/8/layout/cycle3"/>
    <dgm:cxn modelId="{330787CA-F6E8-49F0-A8D4-A5F28032551C}" type="presOf" srcId="{3A8778A4-4904-4930-8FB9-828D5B774E86}" destId="{AD8BE075-8BC5-48FA-94BA-483BC06EEE68}" srcOrd="0" destOrd="0" presId="urn:microsoft.com/office/officeart/2005/8/layout/cycle3"/>
    <dgm:cxn modelId="{C63E51E2-2636-42B6-AF1F-851031C96F31}" type="presOf" srcId="{B776212F-9FA1-4266-A8A1-CBDB306F6CC8}" destId="{CD9D165F-AF7B-4F3C-B6BD-0396775425F9}" srcOrd="0" destOrd="0" presId="urn:microsoft.com/office/officeart/2005/8/layout/cycle3"/>
    <dgm:cxn modelId="{B4AD8FED-CB24-4050-9E26-346C5A9F5CC9}" type="presOf" srcId="{F32F0D57-DDC3-4C03-842C-1F244F42912D}" destId="{84CEC247-FC5E-4BE9-B2DC-3E9F507EE7A2}" srcOrd="0" destOrd="0" presId="urn:microsoft.com/office/officeart/2005/8/layout/cycle3"/>
    <dgm:cxn modelId="{377AE20B-C422-43BE-886E-6A1BE086DDD6}" type="presParOf" srcId="{84CEC247-FC5E-4BE9-B2DC-3E9F507EE7A2}" destId="{6DE745E2-4E36-4A5D-9D20-C13E69D91436}" srcOrd="0" destOrd="0" presId="urn:microsoft.com/office/officeart/2005/8/layout/cycle3"/>
    <dgm:cxn modelId="{A0A535A0-60E0-4A41-ABFF-6A987AA92D43}" type="presParOf" srcId="{6DE745E2-4E36-4A5D-9D20-C13E69D91436}" destId="{13F2ECA2-5168-41C4-A7EE-679FAEB1E5B5}" srcOrd="0" destOrd="0" presId="urn:microsoft.com/office/officeart/2005/8/layout/cycle3"/>
    <dgm:cxn modelId="{153381E5-14E4-4FD9-99CA-9535DCF8F872}" type="presParOf" srcId="{6DE745E2-4E36-4A5D-9D20-C13E69D91436}" destId="{AD8BE075-8BC5-48FA-94BA-483BC06EEE68}" srcOrd="1" destOrd="0" presId="urn:microsoft.com/office/officeart/2005/8/layout/cycle3"/>
    <dgm:cxn modelId="{65A94382-4333-412D-9785-1C02BA621790}" type="presParOf" srcId="{6DE745E2-4E36-4A5D-9D20-C13E69D91436}" destId="{6C4FFDB8-DFFF-487D-99B9-9578885C472E}" srcOrd="2" destOrd="0" presId="urn:microsoft.com/office/officeart/2005/8/layout/cycle3"/>
    <dgm:cxn modelId="{69B6C141-E4CE-4BDE-B21D-D07AAADF15C0}" type="presParOf" srcId="{6DE745E2-4E36-4A5D-9D20-C13E69D91436}" destId="{CD9D165F-AF7B-4F3C-B6BD-0396775425F9}" srcOrd="3" destOrd="0" presId="urn:microsoft.com/office/officeart/2005/8/layout/cycle3"/>
    <dgm:cxn modelId="{1E18D932-37F9-4AD6-9AA0-10CE2CD530F0}" type="presParOf" srcId="{6DE745E2-4E36-4A5D-9D20-C13E69D91436}" destId="{709007EA-D5F9-4136-86F3-618CF19D8214}" srcOrd="4" destOrd="0" presId="urn:microsoft.com/office/officeart/2005/8/layout/cycle3"/>
    <dgm:cxn modelId="{BD419507-D614-471B-994E-93CF9CDC50B8}" type="presParOf" srcId="{6DE745E2-4E36-4A5D-9D20-C13E69D91436}" destId="{B3219B46-3B9E-4588-81D8-99FD36574BB4}" srcOrd="5" destOrd="0" presId="urn:microsoft.com/office/officeart/2005/8/layout/cycle3"/>
  </dgm:cxnLst>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4BEEEA-9F2B-499D-8C3C-679D881151C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4DE90D2B-BD33-4A88-9E13-B46E4AFF281F}">
      <dgm:prSet phldrT="[Text]" custT="1"/>
      <dgm:spPr>
        <a:solidFill>
          <a:schemeClr val="accent3"/>
        </a:solidFill>
      </dgm:spPr>
      <dgm:t>
        <a:bodyPr/>
        <a:lstStyle/>
        <a:p>
          <a:r>
            <a:rPr lang="en-GB" sz="2000">
              <a:solidFill>
                <a:schemeClr val="tx1"/>
              </a:solidFill>
            </a:rPr>
            <a:t>Individuals each have their own values and beliefs that shape their attitudes towards mental health and wellbeing and we should consider individual’s values and beliefs when promoting mental health and wellbeing</a:t>
          </a:r>
          <a:endParaRPr lang="en-GB" sz="2000"/>
        </a:p>
      </dgm:t>
    </dgm:pt>
    <dgm:pt modelId="{1FDE8833-7270-41BF-A1CB-A57F8F054D0F}" type="parTrans" cxnId="{06E500C0-FD60-4BD6-BE1D-CD04F5B909D0}">
      <dgm:prSet/>
      <dgm:spPr/>
      <dgm:t>
        <a:bodyPr/>
        <a:lstStyle/>
        <a:p>
          <a:endParaRPr lang="en-GB"/>
        </a:p>
      </dgm:t>
    </dgm:pt>
    <dgm:pt modelId="{5B561CBB-0E79-4243-82C4-911C35E30DE0}" type="sibTrans" cxnId="{06E500C0-FD60-4BD6-BE1D-CD04F5B909D0}">
      <dgm:prSet/>
      <dgm:spPr/>
      <dgm:t>
        <a:bodyPr/>
        <a:lstStyle/>
        <a:p>
          <a:endParaRPr lang="en-GB"/>
        </a:p>
      </dgm:t>
    </dgm:pt>
    <dgm:pt modelId="{4C48765B-D043-43E7-927E-86723077E085}">
      <dgm:prSet custT="1"/>
      <dgm:spPr>
        <a:solidFill>
          <a:schemeClr val="accent3"/>
        </a:solidFill>
      </dgm:spPr>
      <dgm:t>
        <a:bodyPr/>
        <a:lstStyle/>
        <a:p>
          <a:r>
            <a:rPr lang="en-GB" sz="2000">
              <a:solidFill>
                <a:schemeClr val="tx1"/>
              </a:solidFill>
            </a:rPr>
            <a:t>Attitudes towards mental health and wellbeing can change over time depending on the environment, people and experiences we have in life</a:t>
          </a:r>
        </a:p>
      </dgm:t>
    </dgm:pt>
    <dgm:pt modelId="{97AC65DD-E403-4E57-8357-2862C81C7255}" type="parTrans" cxnId="{88CAE073-F65E-44CD-A10F-82AB0F1831C5}">
      <dgm:prSet/>
      <dgm:spPr/>
      <dgm:t>
        <a:bodyPr/>
        <a:lstStyle/>
        <a:p>
          <a:endParaRPr lang="en-GB"/>
        </a:p>
      </dgm:t>
    </dgm:pt>
    <dgm:pt modelId="{2AC579A7-B529-44A0-A880-76D1DFBB248E}" type="sibTrans" cxnId="{88CAE073-F65E-44CD-A10F-82AB0F1831C5}">
      <dgm:prSet/>
      <dgm:spPr/>
      <dgm:t>
        <a:bodyPr/>
        <a:lstStyle/>
        <a:p>
          <a:endParaRPr lang="en-GB"/>
        </a:p>
      </dgm:t>
    </dgm:pt>
    <dgm:pt modelId="{06104A4D-6A01-478D-863B-2AB2EA59C7C9}">
      <dgm:prSet custT="1"/>
      <dgm:spPr>
        <a:solidFill>
          <a:schemeClr val="accent3"/>
        </a:solidFill>
      </dgm:spPr>
      <dgm:t>
        <a:bodyPr/>
        <a:lstStyle/>
        <a:p>
          <a:r>
            <a:rPr lang="en-GB" sz="2000">
              <a:solidFill>
                <a:schemeClr val="tx1"/>
              </a:solidFill>
            </a:rPr>
            <a:t>When we invest in mental health improvement, we see many benefits both to individuals and communities</a:t>
          </a:r>
        </a:p>
      </dgm:t>
    </dgm:pt>
    <dgm:pt modelId="{859B6787-0383-40DF-9AF6-D93C4F6E2501}" type="parTrans" cxnId="{B184BE2F-C016-41C1-9EE1-6B5EE4027BFA}">
      <dgm:prSet/>
      <dgm:spPr/>
      <dgm:t>
        <a:bodyPr/>
        <a:lstStyle/>
        <a:p>
          <a:endParaRPr lang="en-GB"/>
        </a:p>
      </dgm:t>
    </dgm:pt>
    <dgm:pt modelId="{D1263DC0-CFC2-4111-A4C7-A1137A0E1CC9}" type="sibTrans" cxnId="{B184BE2F-C016-41C1-9EE1-6B5EE4027BFA}">
      <dgm:prSet/>
      <dgm:spPr/>
      <dgm:t>
        <a:bodyPr/>
        <a:lstStyle/>
        <a:p>
          <a:endParaRPr lang="en-GB"/>
        </a:p>
      </dgm:t>
    </dgm:pt>
    <dgm:pt modelId="{A26FE3DE-1D53-4F79-92D8-3AB822EEAFEA}" type="pres">
      <dgm:prSet presAssocID="{9A4BEEEA-9F2B-499D-8C3C-679D881151CC}" presName="linear" presStyleCnt="0">
        <dgm:presLayoutVars>
          <dgm:dir/>
          <dgm:animLvl val="lvl"/>
          <dgm:resizeHandles val="exact"/>
        </dgm:presLayoutVars>
      </dgm:prSet>
      <dgm:spPr/>
    </dgm:pt>
    <dgm:pt modelId="{E3931424-85E0-4B0C-B43C-0BE9C9548CBB}" type="pres">
      <dgm:prSet presAssocID="{4DE90D2B-BD33-4A88-9E13-B46E4AFF281F}" presName="parentLin" presStyleCnt="0"/>
      <dgm:spPr/>
    </dgm:pt>
    <dgm:pt modelId="{B1ABCF8A-7BFC-489E-A38E-CE476FBCD2B7}" type="pres">
      <dgm:prSet presAssocID="{4DE90D2B-BD33-4A88-9E13-B46E4AFF281F}" presName="parentLeftMargin" presStyleLbl="node1" presStyleIdx="0" presStyleCnt="3"/>
      <dgm:spPr/>
    </dgm:pt>
    <dgm:pt modelId="{478A0DEA-3234-45D1-8209-030B8FBA48AD}" type="pres">
      <dgm:prSet presAssocID="{4DE90D2B-BD33-4A88-9E13-B46E4AFF281F}" presName="parentText" presStyleLbl="node1" presStyleIdx="0" presStyleCnt="3" custScaleX="101281" custScaleY="210021">
        <dgm:presLayoutVars>
          <dgm:chMax val="0"/>
          <dgm:bulletEnabled val="1"/>
        </dgm:presLayoutVars>
      </dgm:prSet>
      <dgm:spPr/>
    </dgm:pt>
    <dgm:pt modelId="{6119435F-F72E-4182-BE2D-27BBF11EAEC2}" type="pres">
      <dgm:prSet presAssocID="{4DE90D2B-BD33-4A88-9E13-B46E4AFF281F}" presName="negativeSpace" presStyleCnt="0"/>
      <dgm:spPr/>
    </dgm:pt>
    <dgm:pt modelId="{B3E4D789-DBBE-4A56-A2D5-4D57308C5DCD}" type="pres">
      <dgm:prSet presAssocID="{4DE90D2B-BD33-4A88-9E13-B46E4AFF281F}" presName="childText" presStyleLbl="conFgAcc1" presStyleIdx="0" presStyleCnt="3">
        <dgm:presLayoutVars>
          <dgm:bulletEnabled val="1"/>
        </dgm:presLayoutVars>
      </dgm:prSet>
      <dgm:spPr/>
    </dgm:pt>
    <dgm:pt modelId="{0536D751-19C9-499B-ABAD-7BDE075C7ACD}" type="pres">
      <dgm:prSet presAssocID="{5B561CBB-0E79-4243-82C4-911C35E30DE0}" presName="spaceBetweenRectangles" presStyleCnt="0"/>
      <dgm:spPr/>
    </dgm:pt>
    <dgm:pt modelId="{4660C701-BA4A-47A6-A75E-DA0869C88D7B}" type="pres">
      <dgm:prSet presAssocID="{4C48765B-D043-43E7-927E-86723077E085}" presName="parentLin" presStyleCnt="0"/>
      <dgm:spPr/>
    </dgm:pt>
    <dgm:pt modelId="{CF1B3D25-1580-46EB-B0EF-A47C06B8694F}" type="pres">
      <dgm:prSet presAssocID="{4C48765B-D043-43E7-927E-86723077E085}" presName="parentLeftMargin" presStyleLbl="node1" presStyleIdx="0" presStyleCnt="3" custScaleY="523854"/>
      <dgm:spPr/>
    </dgm:pt>
    <dgm:pt modelId="{596E2AF7-21AE-41F1-9449-460438120645}" type="pres">
      <dgm:prSet presAssocID="{4C48765B-D043-43E7-927E-86723077E085}" presName="parentText" presStyleLbl="node1" presStyleIdx="1" presStyleCnt="3" custScaleY="189749">
        <dgm:presLayoutVars>
          <dgm:chMax val="0"/>
          <dgm:bulletEnabled val="1"/>
        </dgm:presLayoutVars>
      </dgm:prSet>
      <dgm:spPr/>
    </dgm:pt>
    <dgm:pt modelId="{C0CB1502-E546-479B-95E4-9B48947C0C1A}" type="pres">
      <dgm:prSet presAssocID="{4C48765B-D043-43E7-927E-86723077E085}" presName="negativeSpace" presStyleCnt="0"/>
      <dgm:spPr/>
    </dgm:pt>
    <dgm:pt modelId="{9CEBF8AA-20F2-4AB7-912B-FA7193080E24}" type="pres">
      <dgm:prSet presAssocID="{4C48765B-D043-43E7-927E-86723077E085}" presName="childText" presStyleLbl="conFgAcc1" presStyleIdx="1" presStyleCnt="3">
        <dgm:presLayoutVars>
          <dgm:bulletEnabled val="1"/>
        </dgm:presLayoutVars>
      </dgm:prSet>
      <dgm:spPr/>
    </dgm:pt>
    <dgm:pt modelId="{6C67D31B-BE8C-49F3-8F18-E15D32390BE9}" type="pres">
      <dgm:prSet presAssocID="{2AC579A7-B529-44A0-A880-76D1DFBB248E}" presName="spaceBetweenRectangles" presStyleCnt="0"/>
      <dgm:spPr/>
    </dgm:pt>
    <dgm:pt modelId="{F34062D8-5109-4A71-87EE-6EA72FF632E4}" type="pres">
      <dgm:prSet presAssocID="{06104A4D-6A01-478D-863B-2AB2EA59C7C9}" presName="parentLin" presStyleCnt="0"/>
      <dgm:spPr/>
    </dgm:pt>
    <dgm:pt modelId="{35D34863-D38A-4CC3-9F20-66E3EC59FD2F}" type="pres">
      <dgm:prSet presAssocID="{06104A4D-6A01-478D-863B-2AB2EA59C7C9}" presName="parentLeftMargin" presStyleLbl="node1" presStyleIdx="1" presStyleCnt="3"/>
      <dgm:spPr/>
    </dgm:pt>
    <dgm:pt modelId="{728F5EC6-FC7E-4D09-BABC-68F4AC8BE60C}" type="pres">
      <dgm:prSet presAssocID="{06104A4D-6A01-478D-863B-2AB2EA59C7C9}" presName="parentText" presStyleLbl="node1" presStyleIdx="2" presStyleCnt="3" custScaleY="142777">
        <dgm:presLayoutVars>
          <dgm:chMax val="0"/>
          <dgm:bulletEnabled val="1"/>
        </dgm:presLayoutVars>
      </dgm:prSet>
      <dgm:spPr/>
    </dgm:pt>
    <dgm:pt modelId="{B259DCFF-511E-4432-842F-AFF7844BA0DD}" type="pres">
      <dgm:prSet presAssocID="{06104A4D-6A01-478D-863B-2AB2EA59C7C9}" presName="negativeSpace" presStyleCnt="0"/>
      <dgm:spPr/>
    </dgm:pt>
    <dgm:pt modelId="{F76896A2-6AC9-45CC-B70D-35B454C31FAF}" type="pres">
      <dgm:prSet presAssocID="{06104A4D-6A01-478D-863B-2AB2EA59C7C9}" presName="childText" presStyleLbl="conFgAcc1" presStyleIdx="2" presStyleCnt="3">
        <dgm:presLayoutVars>
          <dgm:bulletEnabled val="1"/>
        </dgm:presLayoutVars>
      </dgm:prSet>
      <dgm:spPr/>
    </dgm:pt>
  </dgm:ptLst>
  <dgm:cxnLst>
    <dgm:cxn modelId="{843D722D-CE17-4851-ABC6-10CFD11FDEE7}" type="presOf" srcId="{4C48765B-D043-43E7-927E-86723077E085}" destId="{596E2AF7-21AE-41F1-9449-460438120645}" srcOrd="1" destOrd="0" presId="urn:microsoft.com/office/officeart/2005/8/layout/list1"/>
    <dgm:cxn modelId="{B184BE2F-C016-41C1-9EE1-6B5EE4027BFA}" srcId="{9A4BEEEA-9F2B-499D-8C3C-679D881151CC}" destId="{06104A4D-6A01-478D-863B-2AB2EA59C7C9}" srcOrd="2" destOrd="0" parTransId="{859B6787-0383-40DF-9AF6-D93C4F6E2501}" sibTransId="{D1263DC0-CFC2-4111-A4C7-A1137A0E1CC9}"/>
    <dgm:cxn modelId="{C0F23862-85CE-4924-8493-7988D6383BB3}" type="presOf" srcId="{06104A4D-6A01-478D-863B-2AB2EA59C7C9}" destId="{35D34863-D38A-4CC3-9F20-66E3EC59FD2F}" srcOrd="0" destOrd="0" presId="urn:microsoft.com/office/officeart/2005/8/layout/list1"/>
    <dgm:cxn modelId="{88CAE073-F65E-44CD-A10F-82AB0F1831C5}" srcId="{9A4BEEEA-9F2B-499D-8C3C-679D881151CC}" destId="{4C48765B-D043-43E7-927E-86723077E085}" srcOrd="1" destOrd="0" parTransId="{97AC65DD-E403-4E57-8357-2862C81C7255}" sibTransId="{2AC579A7-B529-44A0-A880-76D1DFBB248E}"/>
    <dgm:cxn modelId="{5ABB1B76-49E6-47B7-8C27-BB8A34117B43}" type="presOf" srcId="{4C48765B-D043-43E7-927E-86723077E085}" destId="{CF1B3D25-1580-46EB-B0EF-A47C06B8694F}" srcOrd="0" destOrd="0" presId="urn:microsoft.com/office/officeart/2005/8/layout/list1"/>
    <dgm:cxn modelId="{E75F0558-D32F-4BAE-8DAD-C829731C35D4}" type="presOf" srcId="{9A4BEEEA-9F2B-499D-8C3C-679D881151CC}" destId="{A26FE3DE-1D53-4F79-92D8-3AB822EEAFEA}" srcOrd="0" destOrd="0" presId="urn:microsoft.com/office/officeart/2005/8/layout/list1"/>
    <dgm:cxn modelId="{9736C259-E03B-457E-B729-B102F43C0C8D}" type="presOf" srcId="{06104A4D-6A01-478D-863B-2AB2EA59C7C9}" destId="{728F5EC6-FC7E-4D09-BABC-68F4AC8BE60C}" srcOrd="1" destOrd="0" presId="urn:microsoft.com/office/officeart/2005/8/layout/list1"/>
    <dgm:cxn modelId="{7EDBAD7F-AC93-4F77-B251-CAF248CFC33D}" type="presOf" srcId="{4DE90D2B-BD33-4A88-9E13-B46E4AFF281F}" destId="{B1ABCF8A-7BFC-489E-A38E-CE476FBCD2B7}" srcOrd="0" destOrd="0" presId="urn:microsoft.com/office/officeart/2005/8/layout/list1"/>
    <dgm:cxn modelId="{CFA106AD-F5BE-4793-98E3-3EA46B2A7131}" type="presOf" srcId="{4DE90D2B-BD33-4A88-9E13-B46E4AFF281F}" destId="{478A0DEA-3234-45D1-8209-030B8FBA48AD}" srcOrd="1" destOrd="0" presId="urn:microsoft.com/office/officeart/2005/8/layout/list1"/>
    <dgm:cxn modelId="{06E500C0-FD60-4BD6-BE1D-CD04F5B909D0}" srcId="{9A4BEEEA-9F2B-499D-8C3C-679D881151CC}" destId="{4DE90D2B-BD33-4A88-9E13-B46E4AFF281F}" srcOrd="0" destOrd="0" parTransId="{1FDE8833-7270-41BF-A1CB-A57F8F054D0F}" sibTransId="{5B561CBB-0E79-4243-82C4-911C35E30DE0}"/>
    <dgm:cxn modelId="{9E628E97-54F6-4C31-B62A-8BA9BD761CEB}" type="presParOf" srcId="{A26FE3DE-1D53-4F79-92D8-3AB822EEAFEA}" destId="{E3931424-85E0-4B0C-B43C-0BE9C9548CBB}" srcOrd="0" destOrd="0" presId="urn:microsoft.com/office/officeart/2005/8/layout/list1"/>
    <dgm:cxn modelId="{23149E06-F331-48DC-BCC2-2ACF136B8D10}" type="presParOf" srcId="{E3931424-85E0-4B0C-B43C-0BE9C9548CBB}" destId="{B1ABCF8A-7BFC-489E-A38E-CE476FBCD2B7}" srcOrd="0" destOrd="0" presId="urn:microsoft.com/office/officeart/2005/8/layout/list1"/>
    <dgm:cxn modelId="{34BC978F-6E0D-47B9-80E3-5A736FBE67E7}" type="presParOf" srcId="{E3931424-85E0-4B0C-B43C-0BE9C9548CBB}" destId="{478A0DEA-3234-45D1-8209-030B8FBA48AD}" srcOrd="1" destOrd="0" presId="urn:microsoft.com/office/officeart/2005/8/layout/list1"/>
    <dgm:cxn modelId="{E49BAF23-A3D9-4B75-B179-7BB5D8253B9D}" type="presParOf" srcId="{A26FE3DE-1D53-4F79-92D8-3AB822EEAFEA}" destId="{6119435F-F72E-4182-BE2D-27BBF11EAEC2}" srcOrd="1" destOrd="0" presId="urn:microsoft.com/office/officeart/2005/8/layout/list1"/>
    <dgm:cxn modelId="{59734A0C-D8D0-46F8-B8C8-E0F00B91D807}" type="presParOf" srcId="{A26FE3DE-1D53-4F79-92D8-3AB822EEAFEA}" destId="{B3E4D789-DBBE-4A56-A2D5-4D57308C5DCD}" srcOrd="2" destOrd="0" presId="urn:microsoft.com/office/officeart/2005/8/layout/list1"/>
    <dgm:cxn modelId="{A5F6158A-68CB-4269-BF4C-7437E80D8A84}" type="presParOf" srcId="{A26FE3DE-1D53-4F79-92D8-3AB822EEAFEA}" destId="{0536D751-19C9-499B-ABAD-7BDE075C7ACD}" srcOrd="3" destOrd="0" presId="urn:microsoft.com/office/officeart/2005/8/layout/list1"/>
    <dgm:cxn modelId="{3593A8C6-0FCC-4622-86FE-D68A5D673155}" type="presParOf" srcId="{A26FE3DE-1D53-4F79-92D8-3AB822EEAFEA}" destId="{4660C701-BA4A-47A6-A75E-DA0869C88D7B}" srcOrd="4" destOrd="0" presId="urn:microsoft.com/office/officeart/2005/8/layout/list1"/>
    <dgm:cxn modelId="{C8A63129-034F-4B79-A629-BA9B7E626140}" type="presParOf" srcId="{4660C701-BA4A-47A6-A75E-DA0869C88D7B}" destId="{CF1B3D25-1580-46EB-B0EF-A47C06B8694F}" srcOrd="0" destOrd="0" presId="urn:microsoft.com/office/officeart/2005/8/layout/list1"/>
    <dgm:cxn modelId="{B6F4FD0F-B141-49DF-AC4E-DDDEB0B36D93}" type="presParOf" srcId="{4660C701-BA4A-47A6-A75E-DA0869C88D7B}" destId="{596E2AF7-21AE-41F1-9449-460438120645}" srcOrd="1" destOrd="0" presId="urn:microsoft.com/office/officeart/2005/8/layout/list1"/>
    <dgm:cxn modelId="{C703BAC4-C060-4F6C-B19F-8CF2BA522B0E}" type="presParOf" srcId="{A26FE3DE-1D53-4F79-92D8-3AB822EEAFEA}" destId="{C0CB1502-E546-479B-95E4-9B48947C0C1A}" srcOrd="5" destOrd="0" presId="urn:microsoft.com/office/officeart/2005/8/layout/list1"/>
    <dgm:cxn modelId="{525AC1E0-3A0F-41C3-9591-4C99113740AA}" type="presParOf" srcId="{A26FE3DE-1D53-4F79-92D8-3AB822EEAFEA}" destId="{9CEBF8AA-20F2-4AB7-912B-FA7193080E24}" srcOrd="6" destOrd="0" presId="urn:microsoft.com/office/officeart/2005/8/layout/list1"/>
    <dgm:cxn modelId="{2ED144E2-A4DC-4C00-8F1B-9540005AC3CE}" type="presParOf" srcId="{A26FE3DE-1D53-4F79-92D8-3AB822EEAFEA}" destId="{6C67D31B-BE8C-49F3-8F18-E15D32390BE9}" srcOrd="7" destOrd="0" presId="urn:microsoft.com/office/officeart/2005/8/layout/list1"/>
    <dgm:cxn modelId="{F869F04B-4D62-4242-A617-9686DC381D59}" type="presParOf" srcId="{A26FE3DE-1D53-4F79-92D8-3AB822EEAFEA}" destId="{F34062D8-5109-4A71-87EE-6EA72FF632E4}" srcOrd="8" destOrd="0" presId="urn:microsoft.com/office/officeart/2005/8/layout/list1"/>
    <dgm:cxn modelId="{69CB9492-2463-41EE-A928-2A627CD3D8DE}" type="presParOf" srcId="{F34062D8-5109-4A71-87EE-6EA72FF632E4}" destId="{35D34863-D38A-4CC3-9F20-66E3EC59FD2F}" srcOrd="0" destOrd="0" presId="urn:microsoft.com/office/officeart/2005/8/layout/list1"/>
    <dgm:cxn modelId="{21E4967A-ABB9-4F21-8E02-0E3733914BD8}" type="presParOf" srcId="{F34062D8-5109-4A71-87EE-6EA72FF632E4}" destId="{728F5EC6-FC7E-4D09-BABC-68F4AC8BE60C}" srcOrd="1" destOrd="0" presId="urn:microsoft.com/office/officeart/2005/8/layout/list1"/>
    <dgm:cxn modelId="{3357EF0D-1181-40D7-B683-BCAC76B28CA0}" type="presParOf" srcId="{A26FE3DE-1D53-4F79-92D8-3AB822EEAFEA}" destId="{B259DCFF-511E-4432-842F-AFF7844BA0DD}" srcOrd="9" destOrd="0" presId="urn:microsoft.com/office/officeart/2005/8/layout/list1"/>
    <dgm:cxn modelId="{435F8943-F5FF-4C8E-BEF3-E6B1DDB5C8E3}" type="presParOf" srcId="{A26FE3DE-1D53-4F79-92D8-3AB822EEAFEA}" destId="{F76896A2-6AC9-45CC-B70D-35B454C31FAF}"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8BE075-8BC5-48FA-94BA-483BC06EEE68}">
      <dsp:nvSpPr>
        <dsp:cNvPr id="0" name=""/>
        <dsp:cNvSpPr/>
      </dsp:nvSpPr>
      <dsp:spPr>
        <a:xfrm>
          <a:off x="1054284" y="-28210"/>
          <a:ext cx="4876206" cy="4876206"/>
        </a:xfrm>
        <a:prstGeom prst="circularArrow">
          <a:avLst>
            <a:gd name="adj1" fmla="val 5544"/>
            <a:gd name="adj2" fmla="val 330680"/>
            <a:gd name="adj3" fmla="val 13794938"/>
            <a:gd name="adj4" fmla="val 17374404"/>
            <a:gd name="adj5" fmla="val 5757"/>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13F2ECA2-5168-41C4-A7EE-679FAEB1E5B5}">
      <dsp:nvSpPr>
        <dsp:cNvPr id="0" name=""/>
        <dsp:cNvSpPr/>
      </dsp:nvSpPr>
      <dsp:spPr>
        <a:xfrm>
          <a:off x="2360090" y="1282"/>
          <a:ext cx="2264595" cy="1132297"/>
        </a:xfrm>
        <a:prstGeom prst="roundRect">
          <a:avLst/>
        </a:prstGeom>
        <a:solidFill>
          <a:schemeClr val="accent5">
            <a:hueOff val="0"/>
            <a:satOff val="0"/>
            <a:lumOff val="0"/>
            <a:alphaOff val="0"/>
          </a:schemeClr>
        </a:solid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solidFill>
                <a:schemeClr val="tx1"/>
              </a:solidFill>
            </a:rPr>
            <a:t>Inclusion</a:t>
          </a:r>
        </a:p>
      </dsp:txBody>
      <dsp:txXfrm>
        <a:off x="2415364" y="56556"/>
        <a:ext cx="2154047" cy="1021749"/>
      </dsp:txXfrm>
    </dsp:sp>
    <dsp:sp modelId="{6C4FFDB8-DFFF-487D-99B9-9578885C472E}">
      <dsp:nvSpPr>
        <dsp:cNvPr id="0" name=""/>
        <dsp:cNvSpPr/>
      </dsp:nvSpPr>
      <dsp:spPr>
        <a:xfrm>
          <a:off x="4337722" y="1438116"/>
          <a:ext cx="2264595" cy="1132297"/>
        </a:xfrm>
        <a:prstGeom prst="roundRect">
          <a:avLst/>
        </a:prstGeom>
        <a:solidFill>
          <a:schemeClr val="accent5">
            <a:hueOff val="-1838336"/>
            <a:satOff val="-2557"/>
            <a:lumOff val="-981"/>
            <a:alphaOff val="0"/>
          </a:schemeClr>
        </a:solid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solidFill>
                <a:schemeClr val="tx1"/>
              </a:solidFill>
            </a:rPr>
            <a:t>Physical environment</a:t>
          </a:r>
        </a:p>
      </dsp:txBody>
      <dsp:txXfrm>
        <a:off x="4392996" y="1493390"/>
        <a:ext cx="2154047" cy="1021749"/>
      </dsp:txXfrm>
    </dsp:sp>
    <dsp:sp modelId="{CD9D165F-AF7B-4F3C-B6BD-0396775425F9}">
      <dsp:nvSpPr>
        <dsp:cNvPr id="0" name=""/>
        <dsp:cNvSpPr/>
      </dsp:nvSpPr>
      <dsp:spPr>
        <a:xfrm>
          <a:off x="3582334" y="3762963"/>
          <a:ext cx="2264595" cy="1132297"/>
        </a:xfrm>
        <a:prstGeom prst="roundRect">
          <a:avLst/>
        </a:prstGeom>
        <a:solidFill>
          <a:schemeClr val="accent5">
            <a:hueOff val="-3676672"/>
            <a:satOff val="-5114"/>
            <a:lumOff val="-1961"/>
            <a:alphaOff val="0"/>
          </a:schemeClr>
        </a:solid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solidFill>
                <a:schemeClr val="tx1"/>
              </a:solidFill>
            </a:rPr>
            <a:t>Support</a:t>
          </a:r>
        </a:p>
      </dsp:txBody>
      <dsp:txXfrm>
        <a:off x="3637608" y="3818237"/>
        <a:ext cx="2154047" cy="1021749"/>
      </dsp:txXfrm>
    </dsp:sp>
    <dsp:sp modelId="{709007EA-D5F9-4136-86F3-618CF19D8214}">
      <dsp:nvSpPr>
        <dsp:cNvPr id="0" name=""/>
        <dsp:cNvSpPr/>
      </dsp:nvSpPr>
      <dsp:spPr>
        <a:xfrm>
          <a:off x="1137846" y="3762963"/>
          <a:ext cx="2264595" cy="1132297"/>
        </a:xfrm>
        <a:prstGeom prst="roundRect">
          <a:avLst/>
        </a:prstGeom>
        <a:solidFill>
          <a:schemeClr val="accent5">
            <a:hueOff val="-5515009"/>
            <a:satOff val="-7671"/>
            <a:lumOff val="-2942"/>
            <a:alphaOff val="0"/>
          </a:schemeClr>
        </a:solid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solidFill>
                <a:schemeClr val="tx1"/>
              </a:solidFill>
            </a:rPr>
            <a:t>Feeling valued</a:t>
          </a:r>
        </a:p>
      </dsp:txBody>
      <dsp:txXfrm>
        <a:off x="1193120" y="3818237"/>
        <a:ext cx="2154047" cy="1021749"/>
      </dsp:txXfrm>
    </dsp:sp>
    <dsp:sp modelId="{B3219B46-3B9E-4588-81D8-99FD36574BB4}">
      <dsp:nvSpPr>
        <dsp:cNvPr id="0" name=""/>
        <dsp:cNvSpPr/>
      </dsp:nvSpPr>
      <dsp:spPr>
        <a:xfrm>
          <a:off x="382457" y="1438116"/>
          <a:ext cx="2264595" cy="1132297"/>
        </a:xfrm>
        <a:prstGeom prst="roundRect">
          <a:avLst/>
        </a:prstGeom>
        <a:solidFill>
          <a:schemeClr val="accent5">
            <a:hueOff val="-7353344"/>
            <a:satOff val="-10228"/>
            <a:lumOff val="-3922"/>
            <a:alphaOff val="0"/>
          </a:schemeClr>
        </a:solid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solidFill>
                <a:schemeClr val="tx1"/>
              </a:solidFill>
            </a:rPr>
            <a:t>Communication</a:t>
          </a:r>
        </a:p>
      </dsp:txBody>
      <dsp:txXfrm>
        <a:off x="437731" y="1493390"/>
        <a:ext cx="2154047" cy="10217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4D789-DBBE-4A56-A2D5-4D57308C5DCD}">
      <dsp:nvSpPr>
        <dsp:cNvPr id="0" name=""/>
        <dsp:cNvSpPr/>
      </dsp:nvSpPr>
      <dsp:spPr>
        <a:xfrm>
          <a:off x="0" y="1077143"/>
          <a:ext cx="8444247"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8A0DEA-3234-45D1-8209-030B8FBA48AD}">
      <dsp:nvSpPr>
        <dsp:cNvPr id="0" name=""/>
        <dsp:cNvSpPr/>
      </dsp:nvSpPr>
      <dsp:spPr>
        <a:xfrm>
          <a:off x="422212" y="37902"/>
          <a:ext cx="5986692" cy="136396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421" tIns="0" rIns="223421" bIns="0" numCol="1" spcCol="1270" anchor="ctr" anchorCtr="0">
          <a:noAutofit/>
        </a:bodyPr>
        <a:lstStyle/>
        <a:p>
          <a:pPr marL="0" lvl="0" indent="0" algn="l" defTabSz="889000">
            <a:lnSpc>
              <a:spcPct val="90000"/>
            </a:lnSpc>
            <a:spcBef>
              <a:spcPct val="0"/>
            </a:spcBef>
            <a:spcAft>
              <a:spcPct val="35000"/>
            </a:spcAft>
            <a:buNone/>
          </a:pPr>
          <a:r>
            <a:rPr lang="en-GB" sz="2000" kern="1200">
              <a:solidFill>
                <a:schemeClr val="tx1"/>
              </a:solidFill>
            </a:rPr>
            <a:t>Individuals each have their own values and beliefs that shape their attitudes towards mental health and wellbeing and we should consider individual’s values and beliefs when promoting mental health and wellbeing</a:t>
          </a:r>
          <a:endParaRPr lang="en-GB" sz="2000" kern="1200"/>
        </a:p>
      </dsp:txBody>
      <dsp:txXfrm>
        <a:off x="488795" y="104485"/>
        <a:ext cx="5853526" cy="1230794"/>
      </dsp:txXfrm>
    </dsp:sp>
    <dsp:sp modelId="{9CEBF8AA-20F2-4AB7-912B-FA7193080E24}">
      <dsp:nvSpPr>
        <dsp:cNvPr id="0" name=""/>
        <dsp:cNvSpPr/>
      </dsp:nvSpPr>
      <dsp:spPr>
        <a:xfrm>
          <a:off x="0" y="2657929"/>
          <a:ext cx="8444247"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6E2AF7-21AE-41F1-9449-460438120645}">
      <dsp:nvSpPr>
        <dsp:cNvPr id="0" name=""/>
        <dsp:cNvSpPr/>
      </dsp:nvSpPr>
      <dsp:spPr>
        <a:xfrm>
          <a:off x="422212" y="1750343"/>
          <a:ext cx="5910972" cy="1232305"/>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421" tIns="0" rIns="223421" bIns="0" numCol="1" spcCol="1270" anchor="ctr" anchorCtr="0">
          <a:noAutofit/>
        </a:bodyPr>
        <a:lstStyle/>
        <a:p>
          <a:pPr marL="0" lvl="0" indent="0" algn="l" defTabSz="889000">
            <a:lnSpc>
              <a:spcPct val="90000"/>
            </a:lnSpc>
            <a:spcBef>
              <a:spcPct val="0"/>
            </a:spcBef>
            <a:spcAft>
              <a:spcPct val="35000"/>
            </a:spcAft>
            <a:buNone/>
          </a:pPr>
          <a:r>
            <a:rPr lang="en-GB" sz="2000" kern="1200">
              <a:solidFill>
                <a:schemeClr val="tx1"/>
              </a:solidFill>
            </a:rPr>
            <a:t>Attitudes towards mental health and wellbeing can change over time depending on the environment, people and experiences we have in life</a:t>
          </a:r>
        </a:p>
      </dsp:txBody>
      <dsp:txXfrm>
        <a:off x="482368" y="1810499"/>
        <a:ext cx="5790660" cy="1111993"/>
      </dsp:txXfrm>
    </dsp:sp>
    <dsp:sp modelId="{F76896A2-6AC9-45CC-B70D-35B454C31FAF}">
      <dsp:nvSpPr>
        <dsp:cNvPr id="0" name=""/>
        <dsp:cNvSpPr/>
      </dsp:nvSpPr>
      <dsp:spPr>
        <a:xfrm>
          <a:off x="0" y="3933660"/>
          <a:ext cx="8444247"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8F5EC6-FC7E-4D09-BABC-68F4AC8BE60C}">
      <dsp:nvSpPr>
        <dsp:cNvPr id="0" name=""/>
        <dsp:cNvSpPr/>
      </dsp:nvSpPr>
      <dsp:spPr>
        <a:xfrm>
          <a:off x="422212" y="3331129"/>
          <a:ext cx="5910972" cy="92725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421" tIns="0" rIns="223421" bIns="0" numCol="1" spcCol="1270" anchor="ctr" anchorCtr="0">
          <a:noAutofit/>
        </a:bodyPr>
        <a:lstStyle/>
        <a:p>
          <a:pPr marL="0" lvl="0" indent="0" algn="l" defTabSz="889000">
            <a:lnSpc>
              <a:spcPct val="90000"/>
            </a:lnSpc>
            <a:spcBef>
              <a:spcPct val="0"/>
            </a:spcBef>
            <a:spcAft>
              <a:spcPct val="35000"/>
            </a:spcAft>
            <a:buNone/>
          </a:pPr>
          <a:r>
            <a:rPr lang="en-GB" sz="2000" kern="1200">
              <a:solidFill>
                <a:schemeClr val="tx1"/>
              </a:solidFill>
            </a:rPr>
            <a:t>When we invest in mental health improvement, we see many benefits both to individuals and communities</a:t>
          </a:r>
        </a:p>
      </dsp:txBody>
      <dsp:txXfrm>
        <a:off x="467477" y="3376394"/>
        <a:ext cx="5820442" cy="836720"/>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444171-81B6-4834-8C5A-284A63CE1FCE}" type="datetimeFigureOut">
              <a:rPr lang="en-GB" smtClean="0"/>
              <a:t>09/02/2022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970B64-5BB7-4601-B832-CF6E42972C95}" type="slidenum">
              <a:rPr lang="en-GB" smtClean="0"/>
              <a:t>‹#›</a:t>
            </a:fld>
            <a:endParaRPr lang="en-GB"/>
          </a:p>
        </p:txBody>
      </p:sp>
    </p:spTree>
    <p:extLst>
      <p:ext uri="{BB962C8B-B14F-4D97-AF65-F5344CB8AC3E}">
        <p14:creationId xmlns:p14="http://schemas.microsoft.com/office/powerpoint/2010/main" val="2386479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en.wikipedia.org/wiki/Alfred_Adler"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safekids.org/" TargetMode="External"/><Relationship Id="rId5" Type="http://schemas.openxmlformats.org/officeDocument/2006/relationships/hyperlink" Target="http://www.safekids.org/" TargetMode="External"/><Relationship Id="rId4" Type="http://schemas.openxmlformats.org/officeDocument/2006/relationships/hyperlink" Target="http://news.msu.edu/media/documents/2012/08/d6e88340-750f-427e-a092-92bce97a183d.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Arial"/>
              <a:cs typeface="Arial"/>
            </a:endParaRP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41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MF </a:t>
            </a:r>
          </a:p>
          <a:p>
            <a:r>
              <a:rPr lang="en-GB"/>
              <a:t>Read information on slide.</a:t>
            </a:r>
          </a:p>
          <a:p>
            <a:r>
              <a:rPr lang="en-GB"/>
              <a:t>This Young Minds survey was carried out in May 2020 with 1,850 parents and carers participating. </a:t>
            </a:r>
          </a:p>
          <a:p>
            <a:r>
              <a:rPr lang="en-GB"/>
              <a:t>Do any of these sound familiar?</a:t>
            </a:r>
            <a:endParaRPr lang="en-GB">
              <a:cs typeface="Calibri"/>
            </a:endParaRPr>
          </a:p>
          <a:p>
            <a:endParaRPr lang="en-GB"/>
          </a:p>
        </p:txBody>
      </p:sp>
      <p:sp>
        <p:nvSpPr>
          <p:cNvPr id="4" name="Slide Number Placeholder 3"/>
          <p:cNvSpPr>
            <a:spLocks noGrp="1"/>
          </p:cNvSpPr>
          <p:nvPr>
            <p:ph type="sldNum" sz="quarter" idx="5"/>
          </p:nvPr>
        </p:nvSpPr>
        <p:spPr/>
        <p:txBody>
          <a:bodyPr/>
          <a:lstStyle/>
          <a:p>
            <a:fld id="{C2970B64-5BB7-4601-B832-CF6E42972C95}" type="slidenum">
              <a:rPr lang="en-GB" smtClean="0"/>
              <a:t>10</a:t>
            </a:fld>
            <a:endParaRPr lang="en-GB"/>
          </a:p>
        </p:txBody>
      </p:sp>
    </p:spTree>
    <p:extLst>
      <p:ext uri="{BB962C8B-B14F-4D97-AF65-F5344CB8AC3E}">
        <p14:creationId xmlns:p14="http://schemas.microsoft.com/office/powerpoint/2010/main" val="2433137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MF </a:t>
            </a:r>
            <a:endParaRPr lang="en-US"/>
          </a:p>
          <a:p>
            <a:r>
              <a:rPr lang="en-GB"/>
              <a:t>Barnardo’s carried out an in-depth survey (Mental Health and Covid-19 in Our Own Words) on the impact of COVID-19 on children and young people across the UK.</a:t>
            </a:r>
            <a:endParaRPr lang="en-GB">
              <a:cs typeface="Calibri"/>
            </a:endParaRPr>
          </a:p>
          <a:p>
            <a:r>
              <a:rPr lang="en-GB"/>
              <a:t>Read information on slide</a:t>
            </a:r>
          </a:p>
        </p:txBody>
      </p:sp>
      <p:sp>
        <p:nvSpPr>
          <p:cNvPr id="4" name="Slide Number Placeholder 3"/>
          <p:cNvSpPr>
            <a:spLocks noGrp="1"/>
          </p:cNvSpPr>
          <p:nvPr>
            <p:ph type="sldNum" sz="quarter" idx="5"/>
          </p:nvPr>
        </p:nvSpPr>
        <p:spPr/>
        <p:txBody>
          <a:bodyPr/>
          <a:lstStyle/>
          <a:p>
            <a:fld id="{C2970B64-5BB7-4601-B832-CF6E42972C95}" type="slidenum">
              <a:rPr lang="en-GB" smtClean="0"/>
              <a:t>11</a:t>
            </a:fld>
            <a:endParaRPr lang="en-GB"/>
          </a:p>
        </p:txBody>
      </p:sp>
    </p:spTree>
    <p:extLst>
      <p:ext uri="{BB962C8B-B14F-4D97-AF65-F5344CB8AC3E}">
        <p14:creationId xmlns:p14="http://schemas.microsoft.com/office/powerpoint/2010/main" val="147092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see from all the surveys that mental wellbeing is a priority. North Ayrshire schools all use nurture principles to promote positive emotional wellbeing in our children and young people </a:t>
            </a:r>
          </a:p>
          <a:p>
            <a:r>
              <a:rPr lang="en-GB" sz="1200" b="0" i="0" kern="1200" dirty="0">
                <a:solidFill>
                  <a:schemeClr val="tx1"/>
                </a:solidFill>
                <a:effectLst/>
                <a:latin typeface="+mn-lt"/>
                <a:ea typeface="+mn-ea"/>
                <a:cs typeface="+mn-cs"/>
              </a:rPr>
              <a:t>There are Six Principles Of Nurture</a:t>
            </a:r>
          </a:p>
          <a:p>
            <a:r>
              <a:rPr lang="en-GB" sz="1200" b="0" i="0" kern="1200" dirty="0">
                <a:solidFill>
                  <a:schemeClr val="tx1"/>
                </a:solidFill>
                <a:effectLst/>
                <a:latin typeface="+mn-lt"/>
                <a:ea typeface="+mn-ea"/>
                <a:cs typeface="+mn-cs"/>
              </a:rPr>
              <a:t>1.       Children's learning is understood developmentally</a:t>
            </a:r>
          </a:p>
          <a:p>
            <a:r>
              <a:rPr lang="en-GB" sz="1200" b="0" i="0" kern="1200" dirty="0">
                <a:solidFill>
                  <a:schemeClr val="tx1"/>
                </a:solidFill>
                <a:effectLst/>
                <a:latin typeface="+mn-lt"/>
                <a:ea typeface="+mn-ea"/>
                <a:cs typeface="+mn-cs"/>
              </a:rPr>
              <a:t>2.       The classroom offers a safe base</a:t>
            </a:r>
          </a:p>
          <a:p>
            <a:r>
              <a:rPr lang="en-GB" sz="1200" b="0" i="0" kern="1200" dirty="0">
                <a:solidFill>
                  <a:schemeClr val="tx1"/>
                </a:solidFill>
                <a:effectLst/>
                <a:latin typeface="+mn-lt"/>
                <a:ea typeface="+mn-ea"/>
                <a:cs typeface="+mn-cs"/>
              </a:rPr>
              <a:t>3.       The importance of nurture for the development of wellbeing</a:t>
            </a:r>
          </a:p>
          <a:p>
            <a:r>
              <a:rPr lang="en-GB" sz="1200" b="0" i="0" kern="1200" dirty="0">
                <a:solidFill>
                  <a:schemeClr val="tx1"/>
                </a:solidFill>
                <a:effectLst/>
                <a:latin typeface="+mn-lt"/>
                <a:ea typeface="+mn-ea"/>
                <a:cs typeface="+mn-cs"/>
              </a:rPr>
              <a:t>4.       Language is a vital means of communication</a:t>
            </a:r>
          </a:p>
          <a:p>
            <a:r>
              <a:rPr lang="en-GB" sz="1200" b="0" i="0" kern="1200" dirty="0">
                <a:solidFill>
                  <a:schemeClr val="tx1"/>
                </a:solidFill>
                <a:effectLst/>
                <a:latin typeface="+mn-lt"/>
                <a:ea typeface="+mn-ea"/>
                <a:cs typeface="+mn-cs"/>
              </a:rPr>
              <a:t>5.       All behaviour is communication</a:t>
            </a:r>
          </a:p>
          <a:p>
            <a:r>
              <a:rPr lang="en-GB" sz="1200" b="0" i="0" kern="1200" dirty="0">
                <a:solidFill>
                  <a:schemeClr val="tx1"/>
                </a:solidFill>
                <a:effectLst/>
                <a:latin typeface="+mn-lt"/>
                <a:ea typeface="+mn-ea"/>
                <a:cs typeface="+mn-cs"/>
              </a:rPr>
              <a:t>6.       The importance of transition in children's lives</a:t>
            </a:r>
          </a:p>
          <a:p>
            <a:endParaRPr lang="en-GB" dirty="0"/>
          </a:p>
        </p:txBody>
      </p:sp>
      <p:sp>
        <p:nvSpPr>
          <p:cNvPr id="4" name="Slide Number Placeholder 3"/>
          <p:cNvSpPr>
            <a:spLocks noGrp="1"/>
          </p:cNvSpPr>
          <p:nvPr>
            <p:ph type="sldNum" sz="quarter" idx="5"/>
          </p:nvPr>
        </p:nvSpPr>
        <p:spPr/>
        <p:txBody>
          <a:bodyPr/>
          <a:lstStyle/>
          <a:p>
            <a:fld id="{345A6B1E-08FB-4BA7-89A6-B8746E84E9DE}" type="slidenum">
              <a:rPr lang="en-GB" smtClean="0"/>
              <a:t>12</a:t>
            </a:fld>
            <a:endParaRPr lang="en-GB"/>
          </a:p>
        </p:txBody>
      </p:sp>
    </p:spTree>
    <p:extLst>
      <p:ext uri="{BB962C8B-B14F-4D97-AF65-F5344CB8AC3E}">
        <p14:creationId xmlns:p14="http://schemas.microsoft.com/office/powerpoint/2010/main" val="800693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54585A"/>
                </a:solidFill>
                <a:effectLst/>
                <a:latin typeface="calibriregular"/>
              </a:rPr>
              <a:t>EJ </a:t>
            </a:r>
            <a:r>
              <a:rPr lang="en-GB" dirty="0"/>
              <a:t>At the heart of nurture is a focus on wellbeing and relationships that support the growth and development of children and young people…</a:t>
            </a:r>
            <a:endParaRPr lang="en-GB" b="0" i="0" dirty="0">
              <a:solidFill>
                <a:srgbClr val="54585A"/>
              </a:solidFill>
              <a:effectLst/>
              <a:latin typeface="calibriregular"/>
            </a:endParaRPr>
          </a:p>
          <a:p>
            <a:pPr algn="l"/>
            <a:r>
              <a:rPr lang="en-GB" b="0" i="0" dirty="0">
                <a:solidFill>
                  <a:srgbClr val="54585A"/>
                </a:solidFill>
                <a:effectLst/>
                <a:latin typeface="calibriregular"/>
              </a:rPr>
              <a:t>Our schools in North Ayrshire are encouraged to use nurturing approaches in all interactions with children and young people. The nurturing approach offers a range of opportunities for children and young people to engage with nurturing experiences, giving them the social and emotional skills to do well at school and with peers, develop their resilience and their capacity to deal more confidently with the trials and tribulations of life.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5299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Empathy requires that you observe another’s actions, recognize the related feeling that they are having and then vocalize it in a way that shows that you understand. Psychologist </a:t>
            </a:r>
            <a:r>
              <a:rPr lang="en-GB" dirty="0">
                <a:hlinkClick r:id="rId3"/>
              </a:rPr>
              <a:t>Alfred Adler</a:t>
            </a:r>
            <a:r>
              <a:rPr lang="en-GB" dirty="0"/>
              <a:t> explained it this way; Empathy is "seeing with the eyes of another, listening with the ears of another and feeling with the heart of another." This can be difficult if you have not experienced empathy yourself. Begin by observing a feeling in a child, give the feeling a name and then using the name of the feeling in a “you” message. “</a:t>
            </a:r>
            <a:r>
              <a:rPr lang="en-GB" i="1" dirty="0"/>
              <a:t>You</a:t>
            </a:r>
            <a:r>
              <a:rPr lang="en-GB" dirty="0"/>
              <a:t> must be frustrated at not being able to fit the puzzle piece in that spot.” “</a:t>
            </a:r>
            <a:r>
              <a:rPr lang="en-GB" i="1" dirty="0"/>
              <a:t>You</a:t>
            </a:r>
            <a:r>
              <a:rPr lang="en-GB" dirty="0"/>
              <a:t> probably wish that your friends would have stood up for you.” “You are angry because Joey took your toy and broke it.”</a:t>
            </a:r>
          </a:p>
          <a:p>
            <a:pPr marL="171450" indent="-171450">
              <a:buFont typeface="Arial" panose="020B0604020202020204" pitchFamily="34" charset="0"/>
              <a:buChar char="•"/>
            </a:pPr>
            <a:r>
              <a:rPr lang="en-GB" dirty="0"/>
              <a:t>Establish routines - Children need schedules and depend on adults in their life to provide structure for them. You can nurture your child by providing regular meal, play, study and bedtime routines. By providing a schedule your child learns predictability through repetition, security through knowing what will happen next and some control over their environment. A regular routine enables children to reduce anxiety by knowing what is coming next.</a:t>
            </a:r>
          </a:p>
          <a:p>
            <a:pPr marL="171450" indent="-171450">
              <a:buFont typeface="Arial" panose="020B0604020202020204" pitchFamily="34" charset="0"/>
              <a:buChar char="•"/>
            </a:pPr>
            <a:r>
              <a:rPr lang="en-GB" dirty="0"/>
              <a:t>Use positive touch - We all have a need for human touch. A positive touch is a hug, pat, gentle tickle or soft nudge. Regular warm and gentle touches can help children develop a healthy sense of self and can contribute to positive brain development. Positive touch can assist a child with regaining control when they are being redirected. A recent </a:t>
            </a:r>
            <a:r>
              <a:rPr lang="en-GB" dirty="0">
                <a:hlinkClick r:id="rId4"/>
              </a:rPr>
              <a:t>study</a:t>
            </a:r>
            <a:r>
              <a:rPr lang="en-GB" dirty="0"/>
              <a:t> by Michigan State University’s Kathy Stansbury showed that “positive touch caused children to comply more often, more quickly and with less fussing than negative touch or physical punishment.”</a:t>
            </a:r>
          </a:p>
          <a:p>
            <a:pPr marL="171450" indent="-171450">
              <a:buFont typeface="Arial" panose="020B0604020202020204" pitchFamily="34" charset="0"/>
              <a:buChar char="•"/>
            </a:pPr>
            <a:r>
              <a:rPr lang="en-GB" dirty="0"/>
              <a:t>Keep children safe from harm - Children who are small need to feel safe in their own homes, childcare, in their communities and in the larger world around them. Provide limits for the children in your life by providing a safe environment. Choose child care providers carefully. Use car seats, baby gates and other approved equipment for very young children. Explore outdoor play areas for potential hazards and have rules for inside play that allow for learning while restricting unacceptable activities for toddlers and </a:t>
            </a:r>
            <a:r>
              <a:rPr lang="en-GB" dirty="0" err="1"/>
              <a:t>preschoolers</a:t>
            </a:r>
            <a:r>
              <a:rPr lang="en-GB" dirty="0"/>
              <a:t>. Talk about potential dangers without frightening children. Family friendly information is available from </a:t>
            </a:r>
            <a:r>
              <a:rPr lang="en-GB" dirty="0">
                <a:hlinkClick r:id="rId5"/>
              </a:rPr>
              <a:t>Safe Kids</a:t>
            </a:r>
            <a:r>
              <a:rPr lang="en-GB" dirty="0"/>
              <a:t>, an organization that is dedicated to providing parents and caregivers with practical resources to protect children from injuries. </a:t>
            </a:r>
            <a:r>
              <a:rPr lang="en-GB" dirty="0">
                <a:hlinkClick r:id="rId6"/>
              </a:rPr>
              <a:t>Safe Kids Worldwide</a:t>
            </a:r>
            <a:endParaRPr lang="en-GB" dirty="0"/>
          </a:p>
          <a:p>
            <a:pPr marL="171450" indent="-1714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443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may wish to watch this short clip about empathy. It is narrated by </a:t>
            </a:r>
            <a:r>
              <a:rPr lang="en-GB" dirty="0" err="1"/>
              <a:t>Brene</a:t>
            </a:r>
            <a:r>
              <a:rPr lang="en-GB" dirty="0"/>
              <a:t> Brown, a writer and speaker who has spent her career studying courage, empathy and vulnerability. </a:t>
            </a:r>
          </a:p>
        </p:txBody>
      </p:sp>
      <p:sp>
        <p:nvSpPr>
          <p:cNvPr id="4" name="Slide Number Placeholder 3"/>
          <p:cNvSpPr>
            <a:spLocks noGrp="1"/>
          </p:cNvSpPr>
          <p:nvPr>
            <p:ph type="sldNum" sz="quarter" idx="5"/>
          </p:nvPr>
        </p:nvSpPr>
        <p:spPr/>
        <p:txBody>
          <a:bodyPr/>
          <a:lstStyle/>
          <a:p>
            <a:fld id="{C2970B64-5BB7-4601-B832-CF6E42972C95}" type="slidenum">
              <a:rPr lang="en-GB" smtClean="0"/>
              <a:t>15</a:t>
            </a:fld>
            <a:endParaRPr lang="en-GB"/>
          </a:p>
        </p:txBody>
      </p:sp>
    </p:spTree>
    <p:extLst>
      <p:ext uri="{BB962C8B-B14F-4D97-AF65-F5344CB8AC3E}">
        <p14:creationId xmlns:p14="http://schemas.microsoft.com/office/powerpoint/2010/main" val="655014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EJ – Michelle will discuss resilience next. This video features Sam Goldstein a neuropsychologist who specialises in school psychology. He describes here the power of resilience. And states that a </a:t>
            </a:r>
            <a:r>
              <a:rPr lang="en-GB" b="0" i="0">
                <a:solidFill>
                  <a:srgbClr val="030303"/>
                </a:solidFill>
                <a:effectLst/>
                <a:latin typeface="Roboto"/>
              </a:rPr>
              <a:t>guiding principle in all of our interactions with children should be to strengthen their ability to be resilient and to meet life challenges with thoughtfulness, confidence, purpose and empathy.</a:t>
            </a:r>
          </a:p>
          <a:p>
            <a:r>
              <a:rPr lang="en-GB" b="0" i="0">
                <a:solidFill>
                  <a:srgbClr val="030303"/>
                </a:solidFill>
                <a:effectLst/>
                <a:latin typeface="Roboto"/>
              </a:rPr>
              <a:t>Resilience fosters strength hope and optimism in our children.</a:t>
            </a:r>
            <a:endParaRPr lang="en-GB"/>
          </a:p>
        </p:txBody>
      </p:sp>
      <p:sp>
        <p:nvSpPr>
          <p:cNvPr id="4" name="Slide Number Placeholder 3"/>
          <p:cNvSpPr>
            <a:spLocks noGrp="1"/>
          </p:cNvSpPr>
          <p:nvPr>
            <p:ph type="sldNum" sz="quarter" idx="5"/>
          </p:nvPr>
        </p:nvSpPr>
        <p:spPr/>
        <p:txBody>
          <a:bodyPr/>
          <a:lstStyle/>
          <a:p>
            <a:fld id="{C2970B64-5BB7-4601-B832-CF6E42972C95}" type="slidenum">
              <a:rPr lang="en-GB" smtClean="0"/>
              <a:t>16</a:t>
            </a:fld>
            <a:endParaRPr lang="en-GB"/>
          </a:p>
        </p:txBody>
      </p:sp>
    </p:spTree>
    <p:extLst>
      <p:ext uri="{BB962C8B-B14F-4D97-AF65-F5344CB8AC3E}">
        <p14:creationId xmlns:p14="http://schemas.microsoft.com/office/powerpoint/2010/main" val="297387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MF</a:t>
            </a:r>
          </a:p>
          <a:p>
            <a:r>
              <a:rPr lang="en-GB" dirty="0"/>
              <a:t>One of the most crucial tools we each have is resilience. It holds the key to survival and helps us to conquer many challenges. We each have a role to play on modelling resilience and showing others that – although we may feel the tide keeps on coming – we manage every day and continue with our daily lives. We may find the day ahead an impossible thought but we push through it and come out of the other end. That is resilience and – no matter how exhausted we might be – we survived. </a:t>
            </a:r>
          </a:p>
          <a:p>
            <a:r>
              <a:rPr lang="en-GB" dirty="0"/>
              <a:t>The key to building resilience sometimes seems the hardest step to make but when we make it we lay the foundations for inner strength.</a:t>
            </a:r>
          </a:p>
          <a:p>
            <a:r>
              <a:rPr lang="en-GB" dirty="0"/>
              <a:t>Read slide:</a:t>
            </a:r>
          </a:p>
          <a:p>
            <a:r>
              <a:rPr lang="en-GB" dirty="0"/>
              <a:t>Optimism – we don’t mean we make everything a positive because that is unrealistic but we practice seeing the glass as half full!</a:t>
            </a:r>
          </a:p>
          <a:p>
            <a:r>
              <a:rPr lang="en-GB" dirty="0"/>
              <a:t>Self-belief - we believe in ourselves and focus on us, not what others think.</a:t>
            </a:r>
            <a:endParaRPr lang="en-GB" dirty="0">
              <a:cs typeface="Calibri"/>
            </a:endParaRPr>
          </a:p>
          <a:p>
            <a:r>
              <a:rPr lang="en-GB" dirty="0"/>
              <a:t>Flexibility - we can adapt to a situation. We bob on the surface like a cork and stay afloat no matter the current’s change in direction.</a:t>
            </a:r>
            <a:endParaRPr lang="en-GB" dirty="0">
              <a:cs typeface="Calibri"/>
            </a:endParaRPr>
          </a:p>
          <a:p>
            <a:r>
              <a:rPr lang="en-GB" dirty="0"/>
              <a:t>Social support - we have a support network around us.</a:t>
            </a:r>
            <a:endParaRPr lang="en-GB" dirty="0">
              <a:cs typeface="Calibri" panose="020F0502020204030204"/>
            </a:endParaRPr>
          </a:p>
          <a:p>
            <a:r>
              <a:rPr lang="en-GB" dirty="0"/>
              <a:t>Emotional intelligence - we can manage our emotions in positive ways to relieve stress and support others. When we do this we empower ourselves and harvest resilience.</a:t>
            </a:r>
            <a:endParaRPr lang="en-GB" dirty="0">
              <a:cs typeface="Calibri" panose="020F0502020204030204"/>
            </a:endParaRPr>
          </a:p>
          <a:p>
            <a:r>
              <a:rPr lang="en-GB" dirty="0"/>
              <a:t>Problem solver - we can compose ourselves when faced with unexpected challenges and seek out solutions. Think about during lockdown when you have had a wobble (or maybe 100!) and dealt with it or them!</a:t>
            </a:r>
            <a:endParaRPr lang="en-GB" dirty="0">
              <a:cs typeface="Calibri" panose="020F0502020204030204"/>
            </a:endParaRPr>
          </a:p>
          <a:p>
            <a:r>
              <a:rPr lang="en-GB" dirty="0"/>
              <a:t>Organised - we are organised and know what we need to do to be able to complete our day effectively. </a:t>
            </a:r>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C2970B64-5BB7-4601-B832-CF6E42972C95}" type="slidenum">
              <a:rPr lang="en-GB" smtClean="0"/>
              <a:t>17</a:t>
            </a:fld>
            <a:endParaRPr lang="en-GB"/>
          </a:p>
        </p:txBody>
      </p:sp>
    </p:spTree>
    <p:extLst>
      <p:ext uri="{BB962C8B-B14F-4D97-AF65-F5344CB8AC3E}">
        <p14:creationId xmlns:p14="http://schemas.microsoft.com/office/powerpoint/2010/main" val="1456273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MF</a:t>
            </a:r>
          </a:p>
          <a:p>
            <a:r>
              <a:rPr lang="en-GB"/>
              <a:t>Read slide</a:t>
            </a:r>
          </a:p>
          <a:p>
            <a:r>
              <a:rPr lang="en-GB"/>
              <a:t>Positive affirmations – we change our language towards ourselves and make it positive instead. We no  longer say to ourselves ‘I’ll never understand this’  but ‘this is pretty tough but I’ll give it my best shot and know that I tried. If I don’t get my head round it I’ll ask for help.’</a:t>
            </a:r>
          </a:p>
          <a:p>
            <a:r>
              <a:rPr lang="en-GB"/>
              <a:t>Ultimately to overcome challenges is to build resilience!</a:t>
            </a:r>
          </a:p>
          <a:p>
            <a:endParaRPr lang="en-GB">
              <a:cs typeface="Calibri"/>
            </a:endParaRPr>
          </a:p>
          <a:p>
            <a:endParaRPr lang="en-GB"/>
          </a:p>
        </p:txBody>
      </p:sp>
      <p:sp>
        <p:nvSpPr>
          <p:cNvPr id="4" name="Slide Number Placeholder 3"/>
          <p:cNvSpPr>
            <a:spLocks noGrp="1"/>
          </p:cNvSpPr>
          <p:nvPr>
            <p:ph type="sldNum" sz="quarter" idx="5"/>
          </p:nvPr>
        </p:nvSpPr>
        <p:spPr/>
        <p:txBody>
          <a:bodyPr/>
          <a:lstStyle/>
          <a:p>
            <a:fld id="{C2970B64-5BB7-4601-B832-CF6E42972C95}" type="slidenum">
              <a:rPr lang="en-GB" smtClean="0"/>
              <a:t>18</a:t>
            </a:fld>
            <a:endParaRPr lang="en-GB"/>
          </a:p>
        </p:txBody>
      </p:sp>
    </p:spTree>
    <p:extLst>
      <p:ext uri="{BB962C8B-B14F-4D97-AF65-F5344CB8AC3E}">
        <p14:creationId xmlns:p14="http://schemas.microsoft.com/office/powerpoint/2010/main" val="1299410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83D4CA3D-F36E-4F7D-B3FF-10C18FFFB8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66844993-4779-41CC-AE01-AAF864C6E8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MF </a:t>
            </a:r>
            <a:endParaRPr lang="en-US"/>
          </a:p>
          <a:p>
            <a:r>
              <a:rPr lang="en-GB" altLang="en-US"/>
              <a:t>This action plan is based on ways to improve mental health and wellbeing and could be used and adapted to suit your own preferred way of working. Thinking about and reflecting on each area (physical activity; taking a break; caring for others; keeping in touch and eating well) might help you to gain perspective on the things we tend to neglect and why we do this, giving you the opportunity to overcome any barriers.  </a:t>
            </a:r>
            <a:endParaRPr lang="en-GB" altLang="en-US">
              <a:cs typeface="Calibri"/>
            </a:endParaRPr>
          </a:p>
          <a:p>
            <a:r>
              <a:rPr lang="en-GB" altLang="en-US">
                <a:cs typeface="Calibri"/>
              </a:rPr>
              <a:t>Identify two areas that catch your attention and think about what you do just now; what you would like to do more of and what makes it hard for you to achieve in that area. Finally think about steps you could put in place to help you overcome any barriers you have identified. It might be something as simple as being firmer with yourself and dialling that number on your contact list!</a:t>
            </a:r>
          </a:p>
          <a:p>
            <a:endParaRPr lang="en-GB" altLang="en-US">
              <a:cs typeface="Calibri"/>
            </a:endParaRPr>
          </a:p>
          <a:p>
            <a:endParaRPr lang="en-GB" altLang="en-US">
              <a:cs typeface="Calibri"/>
            </a:endParaRPr>
          </a:p>
        </p:txBody>
      </p:sp>
      <p:sp>
        <p:nvSpPr>
          <p:cNvPr id="50180" name="Slide Number Placeholder 3">
            <a:extLst>
              <a:ext uri="{FF2B5EF4-FFF2-40B4-BE49-F238E27FC236}">
                <a16:creationId xmlns:a16="http://schemas.microsoft.com/office/drawing/2014/main" id="{E8AB4718-FE94-4D6F-9683-1C62F6A823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A611C5C-5E3F-475E-8710-A90FFC56F34E}" type="slidenum">
              <a:rPr lang="en-GB" altLang="en-US"/>
              <a:pPr/>
              <a:t>19</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MF - Read slide content.</a:t>
            </a:r>
          </a:p>
          <a:p>
            <a:r>
              <a:rPr lang="en-GB">
                <a:cs typeface="Calibri"/>
              </a:rPr>
              <a:t>Each of you will have your own unique situation and your reasons for participating in this e-learning course. Ultimately our hope is that you will feel more confident when supporting your child's mental health and reassured that you are doing the right thing to meet their needs.</a:t>
            </a:r>
          </a:p>
          <a:p>
            <a:r>
              <a:rPr lang="en-GB">
                <a:cs typeface="Calibri"/>
              </a:rPr>
              <a:t>We can all be guilty of doubting our actions (because let's face it; there is no manual or guide on how to parent!) and thinking we aren't being understanding or patient enough (or perhaps we worry we are being too understanding and not firm enough!); but this module has specifically been created to alleviate your concerns and show you how you can not only support your young person but look after yourself too.</a:t>
            </a:r>
          </a:p>
          <a:p>
            <a:r>
              <a:rPr lang="en-GB">
                <a:cs typeface="Calibri"/>
              </a:rPr>
              <a:t>In the first part of the presentation we will be exploring what mental health is; learning about the influences on mental health; looking at some key facts; understanding the importance of nurture and how it is important in building resilience before studying stress and anxiety.</a:t>
            </a:r>
          </a:p>
          <a:p>
            <a:r>
              <a:rPr lang="en-GB">
                <a:cs typeface="Calibri"/>
              </a:rPr>
              <a:t>Please feel free to dip in and out of this module and take it at your own pace. If you feel agitated or start to lose focus please stop and make a cuppa or come back to it the next day.</a:t>
            </a:r>
          </a:p>
          <a:p>
            <a:r>
              <a:rPr lang="en-GB">
                <a:cs typeface="Calibri"/>
              </a:rPr>
              <a:t>We are also very aware that in our changing times you are missing out on that face to face interaction which is why we have provided you with the opportunity to meet with the team that created this package to give you the chance to chat or explore anything you come across further. These details will be provided at the end of the presentation.</a:t>
            </a:r>
          </a:p>
        </p:txBody>
      </p:sp>
      <p:sp>
        <p:nvSpPr>
          <p:cNvPr id="4" name="Slide Number Placeholder 3"/>
          <p:cNvSpPr>
            <a:spLocks noGrp="1"/>
          </p:cNvSpPr>
          <p:nvPr>
            <p:ph type="sldNum" sz="quarter" idx="10"/>
          </p:nvPr>
        </p:nvSpPr>
        <p:spPr/>
        <p:txBody>
          <a:bodyPr/>
          <a:lstStyle/>
          <a:p>
            <a:fld id="{C2970B64-5BB7-4601-B832-CF6E42972C95}" type="slidenum">
              <a:rPr lang="en-GB" smtClean="0"/>
              <a:t>2</a:t>
            </a:fld>
            <a:endParaRPr lang="en-GB"/>
          </a:p>
        </p:txBody>
      </p:sp>
    </p:spTree>
    <p:extLst>
      <p:ext uri="{BB962C8B-B14F-4D97-AF65-F5344CB8AC3E}">
        <p14:creationId xmlns:p14="http://schemas.microsoft.com/office/powerpoint/2010/main" val="1902214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171E1EAB-72B2-45E2-9E25-1CB585C551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76FF1239-048B-4410-A3F5-0FB13F1228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MF </a:t>
            </a:r>
          </a:p>
          <a:p>
            <a:r>
              <a:rPr lang="en-GB" altLang="en-US">
                <a:cs typeface="Calibri"/>
              </a:rPr>
              <a:t>Read slide</a:t>
            </a:r>
          </a:p>
        </p:txBody>
      </p:sp>
      <p:sp>
        <p:nvSpPr>
          <p:cNvPr id="23556" name="Slide Number Placeholder 3">
            <a:extLst>
              <a:ext uri="{FF2B5EF4-FFF2-40B4-BE49-F238E27FC236}">
                <a16:creationId xmlns:a16="http://schemas.microsoft.com/office/drawing/2014/main" id="{56494BB7-DFAE-4E08-94F8-99C881C23A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1DAB607-3EFB-4FD6-9B1B-47584B89EDDB}" type="slidenum">
              <a:rPr lang="en-GB" altLang="en-US"/>
              <a:pPr/>
              <a:t>20</a:t>
            </a:fld>
            <a:endParaRPr lang="en-GB"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EJ We have discussed mental wellbeing and what we can do to build resilience in our children and young people. We are going to move on now to look at stress and the impact it has on our children and young people. And of course ourselves We will discuss how to spot the signs and crucially what we can do about it.</a:t>
            </a:r>
          </a:p>
        </p:txBody>
      </p:sp>
      <p:sp>
        <p:nvSpPr>
          <p:cNvPr id="4" name="Slide Number Placeholder 3"/>
          <p:cNvSpPr>
            <a:spLocks noGrp="1"/>
          </p:cNvSpPr>
          <p:nvPr>
            <p:ph type="sldNum" sz="quarter" idx="5"/>
          </p:nvPr>
        </p:nvSpPr>
        <p:spPr/>
        <p:txBody>
          <a:bodyPr/>
          <a:lstStyle/>
          <a:p>
            <a:fld id="{C2970B64-5BB7-4601-B832-CF6E42972C95}" type="slidenum">
              <a:rPr lang="en-GB" smtClean="0"/>
              <a:t>21</a:t>
            </a:fld>
            <a:endParaRPr lang="en-GB"/>
          </a:p>
        </p:txBody>
      </p:sp>
    </p:spTree>
    <p:extLst>
      <p:ext uri="{BB962C8B-B14F-4D97-AF65-F5344CB8AC3E}">
        <p14:creationId xmlns:p14="http://schemas.microsoft.com/office/powerpoint/2010/main" val="1244441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E2928057-17EE-4362-9B5C-58725D96A5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6E400DD8-DB6D-4F2A-93C1-D06C808A31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r>
              <a:rPr lang="en-GB" altLang="en-US" err="1"/>
              <a:t>EJWhat</a:t>
            </a:r>
            <a:r>
              <a:rPr lang="en-GB" altLang="en-US"/>
              <a:t> is stress? </a:t>
            </a:r>
            <a:r>
              <a:rPr lang="en-GB" b="0" i="0">
                <a:solidFill>
                  <a:srgbClr val="434241"/>
                </a:solidFill>
                <a:effectLst/>
                <a:latin typeface="RobotoRegular"/>
              </a:rPr>
              <a:t>Stress is something everyone feels at times, and there are all kinds of stressful situations that can be a part of daily life. Low-level stress can even be helpful or motivational.</a:t>
            </a:r>
          </a:p>
          <a:p>
            <a:pPr algn="l"/>
            <a:r>
              <a:rPr lang="en-GB" b="0" i="0">
                <a:solidFill>
                  <a:srgbClr val="434241"/>
                </a:solidFill>
                <a:effectLst/>
                <a:latin typeface="RobotoRegular"/>
              </a:rPr>
              <a:t>There are plenty of things you can do to help cope with stressful events, and simple steps you can take to deal with feelings of stress or burnout.</a:t>
            </a:r>
          </a:p>
          <a:p>
            <a:pPr algn="l"/>
            <a:r>
              <a:rPr lang="en-GB" b="0" i="0">
                <a:solidFill>
                  <a:srgbClr val="434241"/>
                </a:solidFill>
                <a:effectLst/>
                <a:latin typeface="RobotoRegular"/>
              </a:rPr>
              <a:t>Stress is the body's reaction to feeling threatened or under pressure. It's very common, can be motivating to help us achieve things in our daily life, and can help us meet the demands of home, work and family life.</a:t>
            </a:r>
          </a:p>
          <a:p>
            <a:pPr algn="l"/>
            <a:r>
              <a:rPr lang="en-GB" b="0" i="0">
                <a:solidFill>
                  <a:srgbClr val="434241"/>
                </a:solidFill>
                <a:effectLst/>
                <a:latin typeface="RobotoRegular"/>
              </a:rPr>
              <a:t>But too much stress can affect our mood, our body and our relationships – especially when it feels out of our control. It can make us feel anxious and irritable, and affect our self-esteem.</a:t>
            </a:r>
          </a:p>
          <a:p>
            <a:pPr algn="l"/>
            <a:r>
              <a:rPr lang="en-GB" b="0" i="0">
                <a:solidFill>
                  <a:srgbClr val="434241"/>
                </a:solidFill>
                <a:effectLst/>
                <a:latin typeface="RobotoRegular"/>
              </a:rPr>
              <a:t>Experiencing a lot of stress over a long period of time can also lead to a feeling of physical, mental and emotional exhaustion, often called burnout.</a:t>
            </a:r>
          </a:p>
          <a:p>
            <a:endParaRPr lang="en-GB" altLang="en-US"/>
          </a:p>
          <a:p>
            <a:endParaRPr lang="en-GB" altLang="en-US"/>
          </a:p>
          <a:p>
            <a:r>
              <a:rPr lang="en-GB" altLang="en-US"/>
              <a:t>EJ - Activity 4 - Human Function Curve</a:t>
            </a:r>
          </a:p>
          <a:p>
            <a:endParaRPr lang="en-GB" altLang="en-US"/>
          </a:p>
          <a:p>
            <a:r>
              <a:rPr lang="en-GB" altLang="en-US"/>
              <a:t>The general theory is that as pressure increases so does performance, up to a point where the pressure becomes too great and performance then drops off.</a:t>
            </a:r>
          </a:p>
          <a:p>
            <a:endParaRPr lang="en-GB" altLang="en-US"/>
          </a:p>
          <a:p>
            <a:r>
              <a:rPr lang="en-GB" altLang="en-US"/>
              <a:t>Stress kicks in when the pressure is so great that there are health effects and the person becomes unwell. (Dark blue)</a:t>
            </a:r>
          </a:p>
          <a:p>
            <a:endParaRPr lang="en-GB" altLang="en-US"/>
          </a:p>
          <a:p>
            <a:r>
              <a:rPr lang="en-GB" altLang="en-US"/>
              <a:t>It is important to talk about how we feel regularly so that we can be realistic about what we take on.</a:t>
            </a:r>
          </a:p>
          <a:p>
            <a:r>
              <a:rPr lang="en-GB" altLang="en-US"/>
              <a:t>Think about where on the curve you are positioned. It’s important to recognise you can move along the curve over time. If you can talk to another course participant about your position </a:t>
            </a:r>
          </a:p>
          <a:p>
            <a:r>
              <a:rPr lang="en-GB" altLang="en-US"/>
              <a:t>We will look later at ways to manage stress and stressors.</a:t>
            </a:r>
          </a:p>
          <a:p>
            <a:endParaRPr lang="en-GB" altLang="en-US"/>
          </a:p>
          <a:p>
            <a:pPr eaLnBrk="1" hangingPunct="1"/>
            <a:endParaRPr lang="en-GB" altLang="en-US"/>
          </a:p>
          <a:p>
            <a:pPr eaLnBrk="1" hangingPunct="1"/>
            <a:endParaRPr lang="en-GB" altLang="en-US"/>
          </a:p>
          <a:p>
            <a:pPr eaLnBrk="1" hangingPunct="1"/>
            <a:endParaRPr lang="en-GB" altLang="en-US"/>
          </a:p>
        </p:txBody>
      </p:sp>
      <p:sp>
        <p:nvSpPr>
          <p:cNvPr id="25604" name="Slide Number Placeholder 3">
            <a:extLst>
              <a:ext uri="{FF2B5EF4-FFF2-40B4-BE49-F238E27FC236}">
                <a16:creationId xmlns:a16="http://schemas.microsoft.com/office/drawing/2014/main" id="{ECE0C7B2-42CC-4357-AF88-C48ADC0C56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1A0A3DD-28E0-4943-BC1D-E219EDB871EB}" type="slidenum">
              <a:rPr lang="en-GB" altLang="en-US"/>
              <a:pPr/>
              <a:t>22</a:t>
            </a:fld>
            <a:endParaRPr lang="en-GB"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EJ Everyday Stressors are typical situations and challenges that most children and young people face as they develop. They include changes in routine, friendship issues, changing school or when moving into a new session. Whether these everyday events are stressful or not will depend in part on the child’s coping skills and their home and school environment. </a:t>
            </a:r>
          </a:p>
          <a:p>
            <a:r>
              <a:rPr lang="en-GB"/>
              <a:t>Major stressors on the other hand are significant events like family trauma, bereavement, divorce, parental job loss and it </a:t>
            </a:r>
            <a:r>
              <a:rPr lang="en-GB" err="1"/>
              <a:t>amy</a:t>
            </a:r>
            <a:r>
              <a:rPr lang="en-GB"/>
              <a:t> be that children and young people will require support to manage these. </a:t>
            </a:r>
          </a:p>
          <a:p>
            <a:r>
              <a:rPr lang="en-GB"/>
              <a:t>Everyday Stressors are to be expected and children ad young people should be able find personal solutions.</a:t>
            </a:r>
          </a:p>
        </p:txBody>
      </p:sp>
      <p:sp>
        <p:nvSpPr>
          <p:cNvPr id="4" name="Slide Number Placeholder 3"/>
          <p:cNvSpPr>
            <a:spLocks noGrp="1"/>
          </p:cNvSpPr>
          <p:nvPr>
            <p:ph type="sldNum" sz="quarter" idx="5"/>
          </p:nvPr>
        </p:nvSpPr>
        <p:spPr/>
        <p:txBody>
          <a:bodyPr/>
          <a:lstStyle/>
          <a:p>
            <a:fld id="{C2970B64-5BB7-4601-B832-CF6E42972C95}" type="slidenum">
              <a:rPr lang="en-GB" smtClean="0"/>
              <a:t>23</a:t>
            </a:fld>
            <a:endParaRPr lang="en-GB"/>
          </a:p>
        </p:txBody>
      </p:sp>
    </p:spTree>
    <p:extLst>
      <p:ext uri="{BB962C8B-B14F-4D97-AF65-F5344CB8AC3E}">
        <p14:creationId xmlns:p14="http://schemas.microsoft.com/office/powerpoint/2010/main" val="3804056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EJ What is anxiety?</a:t>
            </a:r>
          </a:p>
          <a:p>
            <a:pPr algn="l"/>
            <a:r>
              <a:rPr lang="en-GB" b="0" i="0" dirty="0">
                <a:solidFill>
                  <a:srgbClr val="555454"/>
                </a:solidFill>
                <a:effectLst/>
                <a:latin typeface="Lato"/>
              </a:rPr>
              <a:t>Anxiety is a feeling of worry or fear that is experienced as a combination of physical sensations, thoughts and feelings.</a:t>
            </a:r>
          </a:p>
          <a:p>
            <a:pPr algn="l"/>
            <a:r>
              <a:rPr lang="en-GB" b="0" i="0" dirty="0">
                <a:solidFill>
                  <a:srgbClr val="555454"/>
                </a:solidFill>
                <a:effectLst/>
                <a:latin typeface="Lato"/>
              </a:rPr>
              <a:t>All children and young people feel worried sometimes, and this is a normal part of growing up. At certain points, such as on their first day of school or before an exam, young people may become more worried, but will soon be able to calm down and feel better.</a:t>
            </a:r>
          </a:p>
          <a:p>
            <a:pPr algn="l"/>
            <a:r>
              <a:rPr lang="en-GB" b="0" i="0" dirty="0">
                <a:solidFill>
                  <a:srgbClr val="555454"/>
                </a:solidFill>
                <a:effectLst/>
                <a:latin typeface="Lato"/>
              </a:rPr>
              <a:t>Anxiety can become a problem when a young person feels stuck in it, or when it feels like an overwhelming, distressing or unmanageable experience. If this kind of worrying goes on for a long time, it can leave a young person feeling exhausted and isolated, and limit the things they feel able to do.</a:t>
            </a:r>
          </a:p>
          <a:p>
            <a:pPr algn="l"/>
            <a:endParaRPr lang="en-GB" b="0" i="0" dirty="0">
              <a:solidFill>
                <a:srgbClr val="555454"/>
              </a:solidFill>
              <a:effectLst/>
              <a:latin typeface="Lato"/>
            </a:endParaRPr>
          </a:p>
          <a:p>
            <a:pPr algn="l"/>
            <a:r>
              <a:rPr lang="en-GB" b="0" i="0" dirty="0" err="1">
                <a:solidFill>
                  <a:srgbClr val="555454"/>
                </a:solidFill>
                <a:effectLst/>
                <a:latin typeface="Lato"/>
              </a:rPr>
              <a:t>YoungMinds</a:t>
            </a:r>
            <a:r>
              <a:rPr lang="en-GB" b="0" i="0" dirty="0">
                <a:solidFill>
                  <a:srgbClr val="555454"/>
                </a:solidFill>
                <a:effectLst/>
                <a:latin typeface="Lato"/>
              </a:rPr>
              <a:t> a respected charity to support positive MHWB in young people have a number of resources and videos available that can help you recognise and support anxiety. In the second part of this presentation Michelle will provide you with ideas and strategies you can use to support your child or young person.</a:t>
            </a:r>
          </a:p>
          <a:p>
            <a:endParaRPr lang="en-GB" dirty="0"/>
          </a:p>
        </p:txBody>
      </p:sp>
      <p:sp>
        <p:nvSpPr>
          <p:cNvPr id="4" name="Slide Number Placeholder 3"/>
          <p:cNvSpPr>
            <a:spLocks noGrp="1"/>
          </p:cNvSpPr>
          <p:nvPr>
            <p:ph type="sldNum" sz="quarter" idx="5"/>
          </p:nvPr>
        </p:nvSpPr>
        <p:spPr/>
        <p:txBody>
          <a:bodyPr/>
          <a:lstStyle/>
          <a:p>
            <a:fld id="{C2970B64-5BB7-4601-B832-CF6E42972C95}" type="slidenum">
              <a:rPr lang="en-GB" smtClean="0"/>
              <a:t>24</a:t>
            </a:fld>
            <a:endParaRPr lang="en-GB"/>
          </a:p>
        </p:txBody>
      </p:sp>
    </p:spTree>
    <p:extLst>
      <p:ext uri="{BB962C8B-B14F-4D97-AF65-F5344CB8AC3E}">
        <p14:creationId xmlns:p14="http://schemas.microsoft.com/office/powerpoint/2010/main" val="1525907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EJ</a:t>
            </a:r>
            <a:endParaRPr lang="en-US" dirty="0"/>
          </a:p>
          <a:p>
            <a:r>
              <a:rPr lang="en-GB" dirty="0">
                <a:cs typeface="Calibri"/>
              </a:rPr>
              <a:t>Young Minds, also have regular parents' sessions they call the parents' lounge. In this episode which is 19 minutes long the expert answers questions on managing anxiety. Questions like what to look out for, they discuss reasons for school avoidance and ways to help. There are lots of supportive tips.</a:t>
            </a:r>
            <a:endParaRPr lang="en-GB" dirty="0"/>
          </a:p>
          <a:p>
            <a:r>
              <a:rPr lang="en-GB" dirty="0">
                <a:cs typeface="Calibri"/>
              </a:rPr>
              <a:t>It discusses ways to help you get over the stigma associated with childhood and anxiety and provides ways to help you talk to school staff. Please click on the speech bubble to follow the link.</a:t>
            </a:r>
          </a:p>
        </p:txBody>
      </p:sp>
      <p:sp>
        <p:nvSpPr>
          <p:cNvPr id="4" name="Slide Number Placeholder 3"/>
          <p:cNvSpPr>
            <a:spLocks noGrp="1"/>
          </p:cNvSpPr>
          <p:nvPr>
            <p:ph type="sldNum" sz="quarter" idx="5"/>
          </p:nvPr>
        </p:nvSpPr>
        <p:spPr/>
        <p:txBody>
          <a:bodyPr/>
          <a:lstStyle/>
          <a:p>
            <a:fld id="{C2970B64-5BB7-4601-B832-CF6E42972C95}" type="slidenum">
              <a:rPr lang="en-GB" smtClean="0"/>
              <a:t>25</a:t>
            </a:fld>
            <a:endParaRPr lang="en-GB"/>
          </a:p>
        </p:txBody>
      </p:sp>
    </p:spTree>
    <p:extLst>
      <p:ext uri="{BB962C8B-B14F-4D97-AF65-F5344CB8AC3E}">
        <p14:creationId xmlns:p14="http://schemas.microsoft.com/office/powerpoint/2010/main" val="780269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err="1"/>
              <a:t>EJHave</a:t>
            </a:r>
            <a:r>
              <a:rPr lang="en-GB"/>
              <a:t> a think about the reflective activity before moving on to the next stage of the presentation. You may wish to give yourself a few days to think about the material so far before moving on.</a:t>
            </a:r>
          </a:p>
        </p:txBody>
      </p:sp>
      <p:sp>
        <p:nvSpPr>
          <p:cNvPr id="4" name="Slide Number Placeholder 3"/>
          <p:cNvSpPr>
            <a:spLocks noGrp="1"/>
          </p:cNvSpPr>
          <p:nvPr>
            <p:ph type="sldNum" sz="quarter" idx="10"/>
          </p:nvPr>
        </p:nvSpPr>
        <p:spPr/>
        <p:txBody>
          <a:bodyPr/>
          <a:lstStyle/>
          <a:p>
            <a:fld id="{C2970B64-5BB7-4601-B832-CF6E42972C95}" type="slidenum">
              <a:rPr lang="en-GB" smtClean="0"/>
              <a:t>26</a:t>
            </a:fld>
            <a:endParaRPr lang="en-GB"/>
          </a:p>
        </p:txBody>
      </p:sp>
    </p:spTree>
    <p:extLst>
      <p:ext uri="{BB962C8B-B14F-4D97-AF65-F5344CB8AC3E}">
        <p14:creationId xmlns:p14="http://schemas.microsoft.com/office/powerpoint/2010/main" val="3387654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MF </a:t>
            </a:r>
          </a:p>
          <a:p>
            <a:r>
              <a:rPr lang="en-GB"/>
              <a:t>What comes to mind when you think of Mental Health?</a:t>
            </a:r>
          </a:p>
          <a:p>
            <a:r>
              <a:rPr lang="en-GB"/>
              <a:t>It can be difficult to come up with one definition. We know we all have it and like our physical health we need to look after it. </a:t>
            </a:r>
            <a:endParaRPr lang="en-GB">
              <a:cs typeface="Calibri"/>
            </a:endParaRPr>
          </a:p>
          <a:p>
            <a:r>
              <a:rPr lang="en-GB"/>
              <a:t>Read through the 2 definitions </a:t>
            </a:r>
          </a:p>
        </p:txBody>
      </p:sp>
      <p:sp>
        <p:nvSpPr>
          <p:cNvPr id="4" name="Slide Number Placeholder 3"/>
          <p:cNvSpPr>
            <a:spLocks noGrp="1"/>
          </p:cNvSpPr>
          <p:nvPr>
            <p:ph type="sldNum" sz="quarter" idx="5"/>
          </p:nvPr>
        </p:nvSpPr>
        <p:spPr/>
        <p:txBody>
          <a:bodyPr/>
          <a:lstStyle/>
          <a:p>
            <a:fld id="{C2970B64-5BB7-4601-B832-CF6E42972C95}" type="slidenum">
              <a:rPr lang="en-GB" smtClean="0"/>
              <a:t>3</a:t>
            </a:fld>
            <a:endParaRPr lang="en-GB"/>
          </a:p>
        </p:txBody>
      </p:sp>
    </p:spTree>
    <p:extLst>
      <p:ext uri="{BB962C8B-B14F-4D97-AF65-F5344CB8AC3E}">
        <p14:creationId xmlns:p14="http://schemas.microsoft.com/office/powerpoint/2010/main" val="2928511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AFD5057E-E335-4D7D-8722-2FE03B59F1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547710B-E328-4500-AFDC-8F5D280389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dirty="0"/>
              <a:t>EJ - Activity – A day in your life (10 mins)</a:t>
            </a:r>
          </a:p>
          <a:p>
            <a:r>
              <a:rPr lang="en-GB" altLang="en-US"/>
              <a:t>To explore the ups and downs of everyday mental health and wellbeing;  </a:t>
            </a:r>
            <a:endParaRPr lang="en-GB" altLang="en-US">
              <a:cs typeface="Calibri"/>
            </a:endParaRPr>
          </a:p>
          <a:p>
            <a:r>
              <a:rPr lang="en-GB" altLang="en-US" dirty="0"/>
              <a:t> </a:t>
            </a:r>
          </a:p>
          <a:p>
            <a:r>
              <a:rPr lang="en-GB" altLang="en-US" dirty="0"/>
              <a:t>Different things cause stress or affect mental health and wellbeing on a daily basis</a:t>
            </a:r>
          </a:p>
          <a:p>
            <a:r>
              <a:rPr lang="en-GB" altLang="en-US" dirty="0"/>
              <a:t>It is normal for our moods to change. Our mental health and wellbeing is not static but always changing and is influenced by a wide range of factors some of which are out of our control. </a:t>
            </a:r>
          </a:p>
          <a:p>
            <a:r>
              <a:rPr lang="en-GB" altLang="en-US" dirty="0"/>
              <a:t>Each person is affected differently by the same event. </a:t>
            </a:r>
            <a:r>
              <a:rPr lang="en-GB" altLang="en-US" dirty="0" err="1"/>
              <a:t>Eg.</a:t>
            </a:r>
            <a:r>
              <a:rPr lang="en-GB" altLang="en-US" dirty="0"/>
              <a:t> Some people worry more over financial problems than others.</a:t>
            </a:r>
          </a:p>
          <a:p>
            <a:r>
              <a:rPr lang="en-GB" altLang="en-US" dirty="0"/>
              <a:t>Taking time out to do things you enjoy regularly helps to recharge our batteries and improve mood.</a:t>
            </a:r>
          </a:p>
          <a:p>
            <a:endParaRPr lang="en-GB" altLang="en-US" b="1" dirty="0"/>
          </a:p>
          <a:p>
            <a:r>
              <a:rPr lang="en-GB" altLang="en-US" b="1" dirty="0"/>
              <a:t>This is true regardless of whether a person has a diagnosis of a mental illness or not, we can still do things every day to keep our mental health and wellbeing positive.</a:t>
            </a:r>
          </a:p>
          <a:p>
            <a:endParaRPr lang="en-GB" altLang="en-US" b="1" dirty="0"/>
          </a:p>
          <a:p>
            <a:r>
              <a:rPr lang="en-GB" altLang="en-US" b="1" dirty="0"/>
              <a:t>People who manage a mental illness such as depression or bipolar, whether with self help, exercise, medication, counselling etc, can enjoy positive mental health despite their diagnosis.</a:t>
            </a:r>
          </a:p>
        </p:txBody>
      </p:sp>
      <p:sp>
        <p:nvSpPr>
          <p:cNvPr id="13316" name="Slide Number Placeholder 3">
            <a:extLst>
              <a:ext uri="{FF2B5EF4-FFF2-40B4-BE49-F238E27FC236}">
                <a16:creationId xmlns:a16="http://schemas.microsoft.com/office/drawing/2014/main" id="{B7843C1B-72F3-4563-8E22-D63D23BC07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E73B388-CB34-48D4-B3C2-C6D6ADF27E7B}" type="slidenum">
              <a:rPr lang="en-GB" altLang="en-US"/>
              <a:pPr/>
              <a:t>4</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1A3C25C2-DD6D-4E7E-9D8E-BDC8E6A255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02E14E9C-EE3B-470A-A599-4E558EE0D6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MF </a:t>
            </a:r>
            <a:endParaRPr lang="en-US" dirty="0"/>
          </a:p>
          <a:p>
            <a:r>
              <a:rPr lang="en-GB" altLang="en-US" dirty="0"/>
              <a:t>When it comes to how we respond to situations it can help to consider our own frame of reference. This relates to our values and beliefs and how they have been influenced by a range of things around us. By placing ourselves in the middle (e.g. in the form of a photograph) we can spend some time thinking about the factors that have made us who we are (these form the frame around us). </a:t>
            </a:r>
            <a:endParaRPr lang="en-GB" altLang="en-US" dirty="0">
              <a:cs typeface="Calibri" panose="020F0502020204030204"/>
            </a:endParaRPr>
          </a:p>
          <a:p>
            <a:r>
              <a:rPr lang="en-GB" altLang="en-US" dirty="0"/>
              <a:t>   A good starting point could be thinking about how our behaviour and actions were influenced by those around us when we were younger e.g. ‘respect your elders’, ‘always tell the truth’, ‘you don’t get anything for nothing.’</a:t>
            </a:r>
            <a:endParaRPr lang="en-GB" altLang="en-US" dirty="0">
              <a:cs typeface="Calibri"/>
            </a:endParaRPr>
          </a:p>
          <a:p>
            <a:r>
              <a:rPr lang="en-GB" altLang="en-US" dirty="0"/>
              <a:t> As we have grown and developed ourselves there will be key factors/ significant people / events that influenced our attitudes and beliefs. This can also apply strongly to mental health and wellbeing. What were your experiences of mental health in school? How did people talk about it? Did they use specific terms or words to refer to someone who had additional support needs or suffered from depression? Did you use any of these words? This exercise isn't about making you feel shame or guilt – on the contrary it is about helping us understand that the world and people around us can impact our views and how we see things and that also doesn’t make it a game of blame – we must remember that those around us have been influenced in their own way too.</a:t>
            </a:r>
            <a:endParaRPr lang="en-GB" altLang="en-US" dirty="0">
              <a:cs typeface="Calibri"/>
            </a:endParaRPr>
          </a:p>
          <a:p>
            <a:r>
              <a:rPr lang="en-GB" altLang="en-US" dirty="0">
                <a:cs typeface="Calibri"/>
              </a:rPr>
              <a:t>Finally, think about your child and the ever growing frame they may have around them. It's a lot to take in compared to our experiences. </a:t>
            </a:r>
            <a:endParaRPr lang="en-GB" altLang="en-US" dirty="0"/>
          </a:p>
          <a:p>
            <a:r>
              <a:rPr lang="en-GB" altLang="en-US" dirty="0"/>
              <a:t>Ultimately, our own attitudes and those of others have a profound affect on how we deal with mental health and wellbeing issues.  </a:t>
            </a:r>
            <a:endParaRPr lang="en-GB" altLang="en-US" dirty="0">
              <a:cs typeface="Calibri"/>
            </a:endParaRPr>
          </a:p>
          <a:p>
            <a:pPr eaLnBrk="1" hangingPunct="1"/>
            <a:endParaRPr lang="en-GB" altLang="en-US" dirty="0"/>
          </a:p>
        </p:txBody>
      </p:sp>
      <p:sp>
        <p:nvSpPr>
          <p:cNvPr id="17412" name="Slide Number Placeholder 3">
            <a:extLst>
              <a:ext uri="{FF2B5EF4-FFF2-40B4-BE49-F238E27FC236}">
                <a16:creationId xmlns:a16="http://schemas.microsoft.com/office/drawing/2014/main" id="{77FF955C-6BFA-438E-B326-51BD609453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7CFB1FF-021B-473B-B5A8-BB5BD73E34F6}" type="slidenum">
              <a:rPr lang="en-GB" altLang="en-US"/>
              <a:pPr/>
              <a:t>5</a:t>
            </a:fld>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2F574AE2-1D9E-4A7C-9C12-44C4706FD8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1C247E0E-4CB9-4A44-B593-5C2073E2BC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cs typeface="Calibri"/>
              </a:rPr>
              <a:t>MF</a:t>
            </a:r>
          </a:p>
          <a:p>
            <a:r>
              <a:rPr lang="en-GB" altLang="en-US" dirty="0">
                <a:cs typeface="Calibri"/>
              </a:rPr>
              <a:t>We feel happy and content when we are part of a mentally healthy environment. The chart above could be a good place to start when considering what we should have in our environment to enable us and our children to experience the best mental health and wellbeing.</a:t>
            </a:r>
          </a:p>
          <a:p>
            <a:r>
              <a:rPr lang="en-GB" altLang="en-US" dirty="0">
                <a:cs typeface="Calibri"/>
              </a:rPr>
              <a:t>Inclusion – we feel we belong and are part of something. We are included in important decisions and our voice is heard. Can you think about a time when you felt invisible or as if you weren't being taken seriously?</a:t>
            </a:r>
          </a:p>
          <a:p>
            <a:r>
              <a:rPr lang="en-GB" altLang="en-US" dirty="0">
                <a:cs typeface="Calibri"/>
              </a:rPr>
              <a:t>Physical environment - our physical surroundings are positive and encourage us to lead healthy lifestyles. We are active and have access to necessities such as food and warmth.</a:t>
            </a:r>
            <a:endParaRPr lang="en-GB" dirty="0"/>
          </a:p>
          <a:p>
            <a:r>
              <a:rPr lang="en-GB" altLang="en-US" dirty="0">
                <a:cs typeface="Calibri"/>
              </a:rPr>
              <a:t>Support – we know where to go when we need advice and guidance and know we won't be judged.</a:t>
            </a:r>
          </a:p>
          <a:p>
            <a:r>
              <a:rPr lang="en-GB" altLang="en-US" dirty="0">
                <a:cs typeface="Calibri"/>
              </a:rPr>
              <a:t>Feeling valued – our views matter and count for something. We know we are loved and are important.</a:t>
            </a:r>
          </a:p>
          <a:p>
            <a:r>
              <a:rPr lang="en-GB" altLang="en-US" dirty="0">
                <a:cs typeface="Calibri"/>
              </a:rPr>
              <a:t>Communication – we can manage our emotions and verbalise how we feel in a way that is calm and non-confrontational. When faced with a challenging situation we can work together to find a solution and avoid a situation escalating.</a:t>
            </a:r>
          </a:p>
          <a:p>
            <a:endParaRPr lang="en-GB" altLang="en-US" dirty="0">
              <a:cs typeface="Calibri"/>
            </a:endParaRPr>
          </a:p>
          <a:p>
            <a:endParaRPr lang="en-GB" altLang="en-US" dirty="0">
              <a:cs typeface="Calibri"/>
            </a:endParaRPr>
          </a:p>
        </p:txBody>
      </p:sp>
      <p:sp>
        <p:nvSpPr>
          <p:cNvPr id="19460" name="Slide Number Placeholder 3">
            <a:extLst>
              <a:ext uri="{FF2B5EF4-FFF2-40B4-BE49-F238E27FC236}">
                <a16:creationId xmlns:a16="http://schemas.microsoft.com/office/drawing/2014/main" id="{DAF6AA10-DD4D-40FB-B345-F613A41319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CCB5CD8-1A08-448C-B935-A88A5AAC23CD}" type="slidenum">
              <a:rPr lang="en-GB" altLang="en-US"/>
              <a:pPr/>
              <a:t>6</a:t>
            </a:fld>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45D43917-070C-40FA-990F-F9D0AB7DAB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7B6B4689-030B-4C38-8A71-1DF55E3DFA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MF </a:t>
            </a:r>
          </a:p>
          <a:p>
            <a:r>
              <a:rPr lang="en-GB" altLang="en-US">
                <a:cs typeface="Calibri"/>
              </a:rPr>
              <a:t>Read slide</a:t>
            </a:r>
          </a:p>
          <a:p>
            <a:endParaRPr lang="en-GB" altLang="en-US">
              <a:cs typeface="Calibri"/>
            </a:endParaRPr>
          </a:p>
        </p:txBody>
      </p:sp>
      <p:sp>
        <p:nvSpPr>
          <p:cNvPr id="21508" name="Slide Number Placeholder 3">
            <a:extLst>
              <a:ext uri="{FF2B5EF4-FFF2-40B4-BE49-F238E27FC236}">
                <a16:creationId xmlns:a16="http://schemas.microsoft.com/office/drawing/2014/main" id="{97EA9838-DFE5-4FBF-BA0A-CA062DED47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090DC82-76FD-41C5-B376-30793DC32AFF}" type="slidenum">
              <a:rPr lang="en-GB" altLang="en-US"/>
              <a:pPr/>
              <a:t>7</a:t>
            </a:fld>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0000"/>
                </a:solidFill>
                <a:latin typeface="Tahoma"/>
                <a:ea typeface="Tahoma"/>
                <a:cs typeface="Tahoma"/>
              </a:rPr>
              <a:t>EJ WE talk about being physically fit and we should also consider mental fitness, being mentally well.</a:t>
            </a:r>
            <a:endParaRPr lang="en-US" dirty="0"/>
          </a:p>
          <a:p>
            <a:r>
              <a:rPr lang="en-GB" dirty="0">
                <a:solidFill>
                  <a:srgbClr val="000000"/>
                </a:solidFill>
                <a:latin typeface="Tahoma"/>
                <a:ea typeface="Tahoma"/>
                <a:cs typeface="Tahoma"/>
              </a:rPr>
              <a:t>fitness</a:t>
            </a:r>
            <a:r>
              <a:rPr lang="en-GB" sz="1200" b="0" i="0" u="none" strike="noStrike" baseline="0" dirty="0">
                <a:solidFill>
                  <a:srgbClr val="000000"/>
                </a:solidFill>
                <a:latin typeface="Tahoma"/>
                <a:ea typeface="Tahoma"/>
                <a:cs typeface="Tahoma"/>
              </a:rPr>
              <a:t> is a positive term without connotations of illness implied by mental health or mental illness</a:t>
            </a:r>
            <a:endParaRPr lang="en-GB" dirty="0"/>
          </a:p>
          <a:p>
            <a:r>
              <a:rPr lang="en-GB" dirty="0">
                <a:solidFill>
                  <a:srgbClr val="000000"/>
                </a:solidFill>
                <a:latin typeface="Tahoma"/>
                <a:ea typeface="Tahoma"/>
                <a:cs typeface="Tahoma"/>
              </a:rPr>
              <a:t>We can understand</a:t>
            </a:r>
            <a:r>
              <a:rPr lang="en-GB" sz="1200" b="0" i="0" u="none" strike="noStrike" baseline="0" dirty="0">
                <a:solidFill>
                  <a:srgbClr val="000000"/>
                </a:solidFill>
                <a:latin typeface="Tahoma"/>
                <a:ea typeface="Tahoma"/>
                <a:cs typeface="Tahoma"/>
              </a:rPr>
              <a:t> mental fitness </a:t>
            </a:r>
            <a:r>
              <a:rPr lang="en-GB" dirty="0">
                <a:solidFill>
                  <a:srgbClr val="000000"/>
                </a:solidFill>
                <a:latin typeface="Tahoma"/>
                <a:ea typeface="Tahoma"/>
                <a:cs typeface="Tahoma"/>
              </a:rPr>
              <a:t>in</a:t>
            </a:r>
            <a:r>
              <a:rPr lang="en-GB" sz="1200" b="0" i="0" u="none" strike="noStrike" baseline="0" dirty="0">
                <a:solidFill>
                  <a:srgbClr val="000000"/>
                </a:solidFill>
                <a:latin typeface="Tahoma"/>
                <a:ea typeface="Tahoma"/>
                <a:cs typeface="Tahoma"/>
              </a:rPr>
              <a:t> a similar way to physical fitness</a:t>
            </a:r>
          </a:p>
          <a:p>
            <a:r>
              <a:rPr lang="en-GB" sz="1200" b="0" i="0" u="none" strike="noStrike" baseline="0" dirty="0">
                <a:solidFill>
                  <a:srgbClr val="000000"/>
                </a:solidFill>
                <a:latin typeface="Tahoma"/>
                <a:ea typeface="Tahoma"/>
                <a:cs typeface="Tahoma"/>
              </a:rPr>
              <a:t>mental fitness is measurable </a:t>
            </a:r>
            <a:r>
              <a:rPr lang="en-GB" dirty="0">
                <a:solidFill>
                  <a:srgbClr val="000000"/>
                </a:solidFill>
                <a:latin typeface="Tahoma"/>
                <a:ea typeface="Tahoma"/>
                <a:cs typeface="Tahoma"/>
              </a:rPr>
              <a:t>and what</a:t>
            </a:r>
            <a:r>
              <a:rPr lang="en-GB" sz="1200" b="0" i="0" u="none" strike="noStrike" baseline="0" dirty="0">
                <a:solidFill>
                  <a:srgbClr val="000000"/>
                </a:solidFill>
                <a:latin typeface="Tahoma"/>
                <a:ea typeface="Tahoma"/>
                <a:cs typeface="Tahoma"/>
              </a:rPr>
              <a:t> is measurable can be changed</a:t>
            </a:r>
          </a:p>
          <a:p>
            <a:r>
              <a:rPr lang="en-GB" sz="1200" b="0" i="0" u="none" strike="noStrike" baseline="0" dirty="0">
                <a:solidFill>
                  <a:srgbClr val="000000"/>
                </a:solidFill>
                <a:latin typeface="Tahoma"/>
                <a:ea typeface="Tahoma"/>
                <a:cs typeface="Tahoma"/>
              </a:rPr>
              <a:t>mental fitness can be improved, in a similar way to physical fitness</a:t>
            </a:r>
            <a:endParaRPr lang="en-GB" dirty="0">
              <a:latin typeface="Tahoma"/>
              <a:ea typeface="Tahoma"/>
              <a:cs typeface="Tahoma"/>
            </a:endParaRPr>
          </a:p>
        </p:txBody>
      </p:sp>
      <p:sp>
        <p:nvSpPr>
          <p:cNvPr id="4" name="Slide Number Placeholder 3"/>
          <p:cNvSpPr>
            <a:spLocks noGrp="1"/>
          </p:cNvSpPr>
          <p:nvPr>
            <p:ph type="sldNum" sz="quarter" idx="5"/>
          </p:nvPr>
        </p:nvSpPr>
        <p:spPr/>
        <p:txBody>
          <a:bodyPr/>
          <a:lstStyle/>
          <a:p>
            <a:fld id="{C2970B64-5BB7-4601-B832-CF6E42972C95}" type="slidenum">
              <a:rPr lang="en-GB" smtClean="0"/>
              <a:t>8</a:t>
            </a:fld>
            <a:endParaRPr lang="en-GB"/>
          </a:p>
        </p:txBody>
      </p:sp>
    </p:spTree>
    <p:extLst>
      <p:ext uri="{BB962C8B-B14F-4D97-AF65-F5344CB8AC3E}">
        <p14:creationId xmlns:p14="http://schemas.microsoft.com/office/powerpoint/2010/main" val="3133409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MF</a:t>
            </a:r>
            <a:endParaRPr lang="en-US"/>
          </a:p>
          <a:p>
            <a:r>
              <a:rPr lang="en-GB"/>
              <a:t>Before we continue let's take a look at some key facts about mental health.</a:t>
            </a:r>
          </a:p>
          <a:p>
            <a:r>
              <a:rPr lang="en-GB"/>
              <a:t>Read MHF facts.</a:t>
            </a:r>
            <a:endParaRPr lang="en-GB">
              <a:cs typeface="Calibri"/>
            </a:endParaRPr>
          </a:p>
          <a:p>
            <a:endParaRPr lang="en-GB"/>
          </a:p>
          <a:p>
            <a:r>
              <a:rPr lang="en-GB"/>
              <a:t>According to a survey completed by parents and carers in January 2020....read slide.</a:t>
            </a:r>
            <a:endParaRPr lang="en-GB">
              <a:cs typeface="Calibri"/>
            </a:endParaRPr>
          </a:p>
          <a:p>
            <a:r>
              <a:rPr lang="en-GB"/>
              <a:t>Connect is a membership funded charity which brings together parents, carers, teachers and educational partners to improve results for children and young people.</a:t>
            </a:r>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C2970B64-5BB7-4601-B832-CF6E42972C95}" type="slidenum">
              <a:rPr lang="en-GB" smtClean="0"/>
              <a:t>9</a:t>
            </a:fld>
            <a:endParaRPr lang="en-GB"/>
          </a:p>
        </p:txBody>
      </p:sp>
    </p:spTree>
    <p:extLst>
      <p:ext uri="{BB962C8B-B14F-4D97-AF65-F5344CB8AC3E}">
        <p14:creationId xmlns:p14="http://schemas.microsoft.com/office/powerpoint/2010/main" val="735116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472CD63-ED49-4B3B-8043-084AE73E1A4D}" type="datetimeFigureOut">
              <a:rPr lang="en-GB" smtClean="0"/>
              <a:t>09/02/2022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2B2AC1-219A-4FF9-910D-173C4A25093D}" type="slidenum">
              <a:rPr lang="en-GB" smtClean="0"/>
              <a:t>‹#›</a:t>
            </a:fld>
            <a:endParaRPr lang="en-GB"/>
          </a:p>
        </p:txBody>
      </p:sp>
    </p:spTree>
    <p:extLst>
      <p:ext uri="{BB962C8B-B14F-4D97-AF65-F5344CB8AC3E}">
        <p14:creationId xmlns:p14="http://schemas.microsoft.com/office/powerpoint/2010/main" val="1863699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037993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472CD63-ED49-4B3B-8043-084AE73E1A4D}" type="datetimeFigureOut">
              <a:rPr lang="en-GB" smtClean="0"/>
              <a:t>09/02/2022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2B2AC1-219A-4FF9-910D-173C4A25093D}" type="slidenum">
              <a:rPr lang="en-GB" smtClean="0"/>
              <a:t>‹#›</a:t>
            </a:fld>
            <a:endParaRPr lang="en-GB"/>
          </a:p>
        </p:txBody>
      </p:sp>
    </p:spTree>
    <p:extLst>
      <p:ext uri="{BB962C8B-B14F-4D97-AF65-F5344CB8AC3E}">
        <p14:creationId xmlns:p14="http://schemas.microsoft.com/office/powerpoint/2010/main" val="200952864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72CD63-ED49-4B3B-8043-084AE73E1A4D}" type="datetimeFigureOut">
              <a:rPr lang="en-GB" smtClean="0"/>
              <a:t>09/02/2022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2B2AC1-219A-4FF9-910D-173C4A25093D}" type="slidenum">
              <a:rPr lang="en-GB" smtClean="0"/>
              <a:t>‹#›</a:t>
            </a:fld>
            <a:endParaRPr lang="en-GB"/>
          </a:p>
        </p:txBody>
      </p:sp>
    </p:spTree>
    <p:extLst>
      <p:ext uri="{BB962C8B-B14F-4D97-AF65-F5344CB8AC3E}">
        <p14:creationId xmlns:p14="http://schemas.microsoft.com/office/powerpoint/2010/main" val="1942092860"/>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18675"/>
            <a:ext cx="12192000" cy="652272"/>
          </a:xfrm>
          <a:prstGeom prst="rect">
            <a:avLst/>
          </a:prstGeom>
        </p:spPr>
      </p:pic>
    </p:spTree>
    <p:extLst>
      <p:ext uri="{BB962C8B-B14F-4D97-AF65-F5344CB8AC3E}">
        <p14:creationId xmlns:p14="http://schemas.microsoft.com/office/powerpoint/2010/main" val="3059721842"/>
      </p:ext>
    </p:extLst>
  </p:cSld>
  <p:clrMap bg1="lt1" tx1="dk1" bg2="lt2" tx2="dk2" accent1="accent1" accent2="accent2" accent3="accent3" accent4="accent4" accent5="accent5" accent6="accent6" hlink="hlink" folHlink="folHlink"/>
  <p:sldLayoutIdLst>
    <p:sldLayoutId id="2147483664" r:id="rId1"/>
    <p:sldLayoutId id="2147483665" r:id="rId2"/>
  </p:sldLayoutIdLst>
  <p:txStyles>
    <p:titleStyle>
      <a:lvl1pPr algn="l" defTabSz="912813" rtl="0" eaLnBrk="1" fontAlgn="base" hangingPunct="1">
        <a:lnSpc>
          <a:spcPct val="90000"/>
        </a:lnSpc>
        <a:spcBef>
          <a:spcPct val="0"/>
        </a:spcBef>
        <a:spcAft>
          <a:spcPct val="0"/>
        </a:spcAft>
        <a:defRPr sz="4400" kern="1200">
          <a:solidFill>
            <a:srgbClr val="0070C0"/>
          </a:solidFill>
          <a:latin typeface="+mj-lt"/>
          <a:ea typeface="+mj-ea"/>
          <a:cs typeface="+mj-cs"/>
        </a:defRPr>
      </a:lvl1pPr>
      <a:lvl2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2pPr>
      <a:lvl3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3pPr>
      <a:lvl4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4pPr>
      <a:lvl5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5pPr>
      <a:lvl6pPr marL="4572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6pPr>
      <a:lvl7pPr marL="9144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7pPr>
      <a:lvl8pPr marL="13716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8pPr>
      <a:lvl9pPr marL="18288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9pPr>
    </p:titleStyle>
    <p:bodyStyle>
      <a:lvl1pPr marL="227013" indent="-227013" algn="l" defTabSz="912813"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eg"/><Relationship Id="rId10" Type="http://schemas.openxmlformats.org/officeDocument/2006/relationships/image" Target="../media/image7.jpeg"/><Relationship Id="rId4" Type="http://schemas.openxmlformats.org/officeDocument/2006/relationships/notesSlide" Target="../notesSlides/notesSlide1.xml"/><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1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5.png"/><Relationship Id="rId5" Type="http://schemas.openxmlformats.org/officeDocument/2006/relationships/hyperlink" Target="https://www.safekids.org/"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6.png"/><Relationship Id="rId5" Type="http://schemas.openxmlformats.org/officeDocument/2006/relationships/hyperlink" Target="https://www.youtube.com/watch?v=1Evwgu369Jw"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hyperlink" Target="https://www.youtube.com/watch?time_continue=2&amp;v=isfw8JJ-eWM&amp;feature=emb_title" TargetMode="External"/><Relationship Id="rId3" Type="http://schemas.openxmlformats.org/officeDocument/2006/relationships/slideLayout" Target="../slideLayouts/slideLayout3.xml"/><Relationship Id="rId7" Type="http://schemas.openxmlformats.org/officeDocument/2006/relationships/image" Target="../media/image27.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1.png"/><Relationship Id="rId10" Type="http://schemas.openxmlformats.org/officeDocument/2006/relationships/image" Target="../media/image9.png"/><Relationship Id="rId4" Type="http://schemas.openxmlformats.org/officeDocument/2006/relationships/notesSlide" Target="../notesSlides/notesSlide16.xml"/><Relationship Id="rId9" Type="http://schemas.openxmlformats.org/officeDocument/2006/relationships/image" Target="../media/image28.emf"/></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3.xml"/><Relationship Id="rId7" Type="http://schemas.openxmlformats.org/officeDocument/2006/relationships/image" Target="../media/image2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7.xml"/><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9.png"/><Relationship Id="rId5" Type="http://schemas.openxmlformats.org/officeDocument/2006/relationships/image" Target="../media/image3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diagramQuickStyle" Target="../diagrams/quickStyle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9.png"/><Relationship Id="rId4" Type="http://schemas.openxmlformats.org/officeDocument/2006/relationships/notesSlide" Target="../notesSlides/notesSlide20.xml"/><Relationship Id="rId9" Type="http://schemas.microsoft.com/office/2007/relationships/diagramDrawing" Target="../diagrams/drawing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9.png"/><Relationship Id="rId5" Type="http://schemas.openxmlformats.org/officeDocument/2006/relationships/image" Target="../media/image3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38.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9.png"/><Relationship Id="rId5" Type="http://schemas.openxmlformats.org/officeDocument/2006/relationships/image" Target="../media/image3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youtu.be/IkncJ0YzlZA" TargetMode="External"/><Relationship Id="rId5" Type="http://schemas.openxmlformats.org/officeDocument/2006/relationships/image" Target="../media/image17.png"/><Relationship Id="rId4" Type="http://schemas.openxmlformats.org/officeDocument/2006/relationships/notesSlide" Target="../notesSlides/notesSlide25.xml"/><Relationship Id="rId9"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3.jpeg"/><Relationship Id="rId5" Type="http://schemas.openxmlformats.org/officeDocument/2006/relationships/image" Target="../media/image42.png"/><Relationship Id="rId10" Type="http://schemas.openxmlformats.org/officeDocument/2006/relationships/image" Target="../media/image9.png"/><Relationship Id="rId4" Type="http://schemas.openxmlformats.org/officeDocument/2006/relationships/notesSlide" Target="../notesSlides/notesSlide26.xml"/><Relationship Id="rId9" Type="http://schemas.openxmlformats.org/officeDocument/2006/relationships/image" Target="../media/image44.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3.xml"/><Relationship Id="rId7" Type="http://schemas.openxmlformats.org/officeDocument/2006/relationships/diagramLayout" Target="../diagrams/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Data" Target="../diagrams/data1.xml"/><Relationship Id="rId11" Type="http://schemas.openxmlformats.org/officeDocument/2006/relationships/image" Target="../media/image9.png"/><Relationship Id="rId5" Type="http://schemas.openxmlformats.org/officeDocument/2006/relationships/image" Target="../media/image16.png"/><Relationship Id="rId10" Type="http://schemas.microsoft.com/office/2007/relationships/diagramDrawing" Target="../diagrams/drawing1.xml"/><Relationship Id="rId4" Type="http://schemas.openxmlformats.org/officeDocument/2006/relationships/notesSlide" Target="../notesSlides/notesSlide6.xml"/><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8.xml"/><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1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rallelogram 16">
            <a:extLst>
              <a:ext uri="{FF2B5EF4-FFF2-40B4-BE49-F238E27FC236}">
                <a16:creationId xmlns:a16="http://schemas.microsoft.com/office/drawing/2014/main" id="{AB8E1244-3EA3-450E-8B39-5743D7772E5E}"/>
              </a:ext>
            </a:extLst>
          </p:cNvPr>
          <p:cNvSpPr/>
          <p:nvPr/>
        </p:nvSpPr>
        <p:spPr>
          <a:xfrm flipH="1">
            <a:off x="6376050" y="146808"/>
            <a:ext cx="2805037" cy="2965187"/>
          </a:xfrm>
          <a:prstGeom prst="parallelogram">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466C714-DF7A-41FB-80E7-709DB9E56A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9588" y="0"/>
            <a:ext cx="7498923" cy="4751470"/>
          </a:xfrm>
          <a:prstGeom prst="rect">
            <a:avLst/>
          </a:prstGeom>
        </p:spPr>
      </p:pic>
      <p:sp>
        <p:nvSpPr>
          <p:cNvPr id="5" name="Title 1"/>
          <p:cNvSpPr txBox="1">
            <a:spLocks/>
          </p:cNvSpPr>
          <p:nvPr/>
        </p:nvSpPr>
        <p:spPr>
          <a:xfrm>
            <a:off x="543091" y="1456000"/>
            <a:ext cx="4454299" cy="3057730"/>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8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rial"/>
                <a:ea typeface="+mj-ea"/>
                <a:cs typeface="Arial"/>
              </a:rPr>
              <a:t>Supporting the Mental Health and Wellbeing of Children and Young People in Your Care</a:t>
            </a:r>
            <a:endParaRPr kumimoji="0" lang="en-GB"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a:ln>
                <a:noFill/>
              </a:ln>
              <a:solidFill>
                <a:prstClr val="white"/>
              </a:solidFill>
              <a:effectLst/>
              <a:uLnTx/>
              <a:uFillTx/>
              <a:latin typeface="Arial"/>
              <a:ea typeface="+mj-ea"/>
              <a:cs typeface="Arial"/>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1" i="0" u="none" strike="noStrike" kern="1200" cap="none" spc="0" normalizeH="0" baseline="0" noProof="0">
                <a:ln>
                  <a:noFill/>
                </a:ln>
                <a:solidFill>
                  <a:prstClr val="white"/>
                </a:solidFill>
                <a:effectLst/>
                <a:uLnTx/>
                <a:uFillTx/>
                <a:latin typeface="Arial"/>
                <a:ea typeface="+mj-ea"/>
                <a:cs typeface="Arial"/>
              </a:rPr>
              <a:t>A Resource for Parents and Carers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600" b="1" i="0" u="none" strike="noStrike" kern="1200" cap="none" spc="0" normalizeH="0" baseline="0" noProof="0" dirty="0">
              <a:ln>
                <a:noFill/>
              </a:ln>
              <a:solidFill>
                <a:prstClr val="white"/>
              </a:solidFill>
              <a:effectLst/>
              <a:uLnTx/>
              <a:uFillTx/>
              <a:latin typeface="Arial"/>
              <a:ea typeface="+mj-ea"/>
              <a:cs typeface="Arial"/>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Part 1</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120000"/>
              </a:lnSpc>
              <a:spcBef>
                <a:spcPct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638" y="5851729"/>
            <a:ext cx="3536581" cy="778933"/>
          </a:xfrm>
          <a:prstGeom prst="rect">
            <a:avLst/>
          </a:prstGeom>
        </p:spPr>
      </p:pic>
      <p:pic>
        <p:nvPicPr>
          <p:cNvPr id="13" name="Picture 12">
            <a:extLst>
              <a:ext uri="{FF2B5EF4-FFF2-40B4-BE49-F238E27FC236}">
                <a16:creationId xmlns:a16="http://schemas.microsoft.com/office/drawing/2014/main" id="{02085174-1A40-4B0B-AFB4-A178D6FAF47B}"/>
              </a:ext>
              <a:ext uri="{C183D7F6-B498-43B3-948B-1728B52AA6E4}">
                <adec:decorative xmlns:adec="http://schemas.microsoft.com/office/drawing/2017/decorative" val="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8832" y="4618470"/>
            <a:ext cx="2543752" cy="1969369"/>
          </a:xfrm>
          <a:prstGeom prst="rect">
            <a:avLst/>
          </a:prstGeom>
        </p:spPr>
      </p:pic>
      <p:sp>
        <p:nvSpPr>
          <p:cNvPr id="14" name="Parallelogram 13"/>
          <p:cNvSpPr/>
          <p:nvPr/>
        </p:nvSpPr>
        <p:spPr>
          <a:xfrm flipH="1">
            <a:off x="9181087" y="1375985"/>
            <a:ext cx="2917814" cy="2700715"/>
          </a:xfrm>
          <a:prstGeom prst="parallelogram">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C6B3541-690A-4645-8BA8-DA6830FEF0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24657" y="5033659"/>
            <a:ext cx="1269068" cy="1358958"/>
          </a:xfrm>
          <a:prstGeom prst="rect">
            <a:avLst/>
          </a:prstGeom>
        </p:spPr>
      </p:pic>
      <p:pic>
        <p:nvPicPr>
          <p:cNvPr id="11" name="Picture 10">
            <a:extLst>
              <a:ext uri="{FF2B5EF4-FFF2-40B4-BE49-F238E27FC236}">
                <a16:creationId xmlns:a16="http://schemas.microsoft.com/office/drawing/2014/main" id="{3FF2691A-DC7C-41A3-A482-7BCA72C45C87}"/>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6568256" y="3223836"/>
            <a:ext cx="3676555" cy="2965187"/>
          </a:xfrm>
          <a:prstGeom prst="rect">
            <a:avLst/>
          </a:prstGeom>
          <a:noFill/>
          <a:ln>
            <a:noFill/>
          </a:ln>
        </p:spPr>
      </p:pic>
      <p:pic>
        <p:nvPicPr>
          <p:cNvPr id="2" name="1">
            <a:hlinkClick r:id="" action="ppaction://media"/>
            <a:extLst>
              <a:ext uri="{FF2B5EF4-FFF2-40B4-BE49-F238E27FC236}">
                <a16:creationId xmlns:a16="http://schemas.microsoft.com/office/drawing/2014/main" id="{5E405C34-C027-465E-A939-168F111A9F4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59939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 y="6370002"/>
            <a:ext cx="12191999" cy="581474"/>
            <a:chOff x="1" y="6359611"/>
            <a:chExt cx="12191999" cy="581474"/>
          </a:xfrm>
        </p:grpSpPr>
        <p:sp>
          <p:nvSpPr>
            <p:cNvPr id="14" name="Footer Placeholder 9"/>
            <p:cNvSpPr txBox="1">
              <a:spLocks/>
            </p:cNvSpPr>
            <p:nvPr/>
          </p:nvSpPr>
          <p:spPr>
            <a:xfrm>
              <a:off x="1614616" y="6359611"/>
              <a:ext cx="10577384" cy="498389"/>
            </a:xfrm>
            <a:prstGeom prst="rect">
              <a:avLst/>
            </a:prstGeom>
            <a:solidFill>
              <a:srgbClr val="0070C0"/>
            </a:solidFill>
          </p:spPr>
          <p:txBody>
            <a:bodyPr vert="horz" lIns="91440" tIns="45720" rIns="91440" bIns="45720" rtlCol="0" anchor="ctr"/>
            <a:lstStyle>
              <a:defPPr>
                <a:defRPr lang="en-US"/>
              </a:defPPr>
              <a:lvl1pPr marL="0" algn="l" defTabSz="914400" rtl="0" eaLnBrk="1" latinLnBrk="0" hangingPunct="1">
                <a:defRPr sz="8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North Ayrshire Council</a:t>
              </a:r>
            </a:p>
          </p:txBody>
        </p:sp>
        <p:sp>
          <p:nvSpPr>
            <p:cNvPr id="15" name="Rectangle 14"/>
            <p:cNvSpPr/>
            <p:nvPr/>
          </p:nvSpPr>
          <p:spPr>
            <a:xfrm>
              <a:off x="1" y="6359611"/>
              <a:ext cx="1524000" cy="498389"/>
            </a:xfrm>
            <a:prstGeom prst="rect">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orbel" panose="020B0503020204020204"/>
                <a:ea typeface="+mn-ea"/>
                <a:cs typeface="+mn-cs"/>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589" y="6445613"/>
              <a:ext cx="3790196" cy="420625"/>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b="45705"/>
            <a:stretch/>
          </p:blipFill>
          <p:spPr>
            <a:xfrm>
              <a:off x="4773779" y="6529839"/>
              <a:ext cx="3438950" cy="411246"/>
            </a:xfrm>
            <a:prstGeom prst="rect">
              <a:avLst/>
            </a:prstGeom>
          </p:spPr>
        </p:pic>
      </p:grpSp>
      <p:sp>
        <p:nvSpPr>
          <p:cNvPr id="10" name="Title 1">
            <a:extLst>
              <a:ext uri="{FF2B5EF4-FFF2-40B4-BE49-F238E27FC236}">
                <a16:creationId xmlns:a16="http://schemas.microsoft.com/office/drawing/2014/main" id="{C5949DBA-AF76-433B-9F5C-3407437ED605}"/>
              </a:ext>
            </a:extLst>
          </p:cNvPr>
          <p:cNvSpPr txBox="1">
            <a:spLocks/>
          </p:cNvSpPr>
          <p:nvPr/>
        </p:nvSpPr>
        <p:spPr>
          <a:xfrm>
            <a:off x="1524000" y="172676"/>
            <a:ext cx="9144000" cy="924604"/>
          </a:xfrm>
        </p:spPr>
        <p:txBody>
          <a:bodyPr/>
          <a:lstStyle>
            <a:lvl1pPr algn="l" defTabSz="912813" rtl="0" eaLnBrk="1" fontAlgn="base" hangingPunct="1">
              <a:lnSpc>
                <a:spcPct val="90000"/>
              </a:lnSpc>
              <a:spcBef>
                <a:spcPct val="0"/>
              </a:spcBef>
              <a:spcAft>
                <a:spcPct val="0"/>
              </a:spcAft>
              <a:defRPr sz="4400" kern="1200">
                <a:solidFill>
                  <a:srgbClr val="0070C0"/>
                </a:solidFill>
                <a:latin typeface="+mj-lt"/>
                <a:ea typeface="+mj-ea"/>
                <a:cs typeface="+mj-cs"/>
              </a:defRPr>
            </a:lvl1pPr>
            <a:lvl2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2pPr>
            <a:lvl3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3pPr>
            <a:lvl4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4pPr>
            <a:lvl5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5pPr>
            <a:lvl6pPr marL="4572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6pPr>
            <a:lvl7pPr marL="9144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7pPr>
            <a:lvl8pPr marL="13716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8pPr>
            <a:lvl9pPr marL="18288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9pPr>
          </a:lstStyle>
          <a:p>
            <a:pPr algn="ctr"/>
            <a:r>
              <a:rPr lang="en-GB">
                <a:latin typeface="Arial" panose="020B0604020202020204" pitchFamily="34" charset="0"/>
                <a:cs typeface="Arial" panose="020B0604020202020204" pitchFamily="34" charset="0"/>
              </a:rPr>
              <a:t>What about </a:t>
            </a:r>
            <a:r>
              <a:rPr lang="en-GB" err="1">
                <a:latin typeface="Arial" panose="020B0604020202020204" pitchFamily="34" charset="0"/>
                <a:cs typeface="Arial" panose="020B0604020202020204" pitchFamily="34" charset="0"/>
              </a:rPr>
              <a:t>Covid</a:t>
            </a:r>
            <a:r>
              <a:rPr lang="en-GB">
                <a:latin typeface="Arial" panose="020B0604020202020204" pitchFamily="34" charset="0"/>
                <a:cs typeface="Arial" panose="020B0604020202020204" pitchFamily="34" charset="0"/>
              </a:rPr>
              <a:t> 19’s Influence?</a:t>
            </a:r>
          </a:p>
        </p:txBody>
      </p:sp>
      <p:sp>
        <p:nvSpPr>
          <p:cNvPr id="11" name="Subtitle 2">
            <a:extLst>
              <a:ext uri="{FF2B5EF4-FFF2-40B4-BE49-F238E27FC236}">
                <a16:creationId xmlns:a16="http://schemas.microsoft.com/office/drawing/2014/main" id="{F0C23441-3265-4BBA-8818-01D4EE2081FD}"/>
              </a:ext>
            </a:extLst>
          </p:cNvPr>
          <p:cNvSpPr txBox="1">
            <a:spLocks/>
          </p:cNvSpPr>
          <p:nvPr/>
        </p:nvSpPr>
        <p:spPr>
          <a:xfrm>
            <a:off x="569343" y="2601119"/>
            <a:ext cx="11335109" cy="1655762"/>
          </a:xfrm>
        </p:spPr>
        <p:txBody>
          <a:bodyPr/>
          <a:lstStyle>
            <a:lvl1pPr marL="227013" indent="-227013" algn="l" defTabSz="912813"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endParaRPr lang="en-GB" sz="22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0DC71CB-C6A9-4F49-83F5-F1805DB2CB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797" y="-72535"/>
            <a:ext cx="2018797" cy="1329543"/>
          </a:xfrm>
          <a:prstGeom prst="rect">
            <a:avLst/>
          </a:prstGeom>
        </p:spPr>
      </p:pic>
      <p:sp>
        <p:nvSpPr>
          <p:cNvPr id="2" name="Rectangle 1">
            <a:extLst>
              <a:ext uri="{FF2B5EF4-FFF2-40B4-BE49-F238E27FC236}">
                <a16:creationId xmlns:a16="http://schemas.microsoft.com/office/drawing/2014/main" id="{58E59003-85C8-48D2-94FC-8306361C2B15}"/>
              </a:ext>
            </a:extLst>
          </p:cNvPr>
          <p:cNvSpPr/>
          <p:nvPr/>
        </p:nvSpPr>
        <p:spPr>
          <a:xfrm>
            <a:off x="171450" y="1311004"/>
            <a:ext cx="11784657" cy="6247864"/>
          </a:xfrm>
          <a:prstGeom prst="rect">
            <a:avLst/>
          </a:prstGeom>
        </p:spPr>
        <p:txBody>
          <a:bodyPr wrap="square" lIns="91440" tIns="45720" rIns="91440" bIns="45720" anchor="t">
            <a:spAutoFit/>
          </a:bodyPr>
          <a:lstStyle/>
          <a:p>
            <a:r>
              <a:rPr lang="en-GB" sz="2000"/>
              <a:t>We and our children and young people have been impacted severely by COVID-19, and now – with pupils having returned to school – new challenges might be emerging. </a:t>
            </a:r>
          </a:p>
          <a:p>
            <a:endParaRPr lang="en-GB" sz="2000"/>
          </a:p>
          <a:p>
            <a:r>
              <a:rPr lang="en-GB" sz="2000"/>
              <a:t>Research and studies have found that:</a:t>
            </a:r>
          </a:p>
          <a:p>
            <a:r>
              <a:rPr lang="en-GB" sz="2000"/>
              <a:t>67% of respondents agreed that they are concerned about the long-term impact of the coronavirus on their child’s mental health.</a:t>
            </a:r>
          </a:p>
          <a:p>
            <a:r>
              <a:rPr lang="en-GB" sz="2000"/>
              <a:t>Respondents reported a range of ways in which the crisis had impacted the children and young people in their care, including: </a:t>
            </a:r>
          </a:p>
          <a:p>
            <a:pPr marL="342900" indent="-342900">
              <a:buFont typeface="Arial" panose="020B0604020202020204" pitchFamily="34" charset="0"/>
              <a:buChar char="•"/>
            </a:pPr>
            <a:r>
              <a:rPr lang="en-GB" sz="2000"/>
              <a:t>Increased anxiety and depression </a:t>
            </a:r>
          </a:p>
          <a:p>
            <a:pPr marL="342900" indent="-342900">
              <a:buFont typeface="Arial" panose="020B0604020202020204" pitchFamily="34" charset="0"/>
              <a:buChar char="•"/>
            </a:pPr>
            <a:r>
              <a:rPr lang="en-GB" sz="2000"/>
              <a:t>Increased sense of loss and fear (e.g. about going out for exercise, or uncertainty about what would happen next) </a:t>
            </a:r>
          </a:p>
          <a:p>
            <a:pPr marL="342900" indent="-342900">
              <a:buFont typeface="Arial" panose="020B0604020202020204" pitchFamily="34" charset="0"/>
              <a:buChar char="•"/>
            </a:pPr>
            <a:r>
              <a:rPr lang="en-GB" sz="2000"/>
              <a:t>Increased mood swings or children becoming more emotional </a:t>
            </a:r>
          </a:p>
          <a:p>
            <a:pPr marL="342900" indent="-342900">
              <a:buFont typeface="Arial" panose="020B0604020202020204" pitchFamily="34" charset="0"/>
              <a:buChar char="•"/>
            </a:pPr>
            <a:r>
              <a:rPr lang="en-GB" sz="2000"/>
              <a:t>Children either becoming more attached to their parents, or becoming more introverted/isolated within the house </a:t>
            </a:r>
          </a:p>
          <a:p>
            <a:r>
              <a:rPr lang="en-GB" sz="2000"/>
              <a:t>66% of respondents said that the coronavirus had had a negative impact on their own mental health.</a:t>
            </a:r>
          </a:p>
          <a:p>
            <a:r>
              <a:rPr lang="en-GB" sz="2000"/>
              <a:t>(Young Minds , May 2020)</a:t>
            </a:r>
          </a:p>
          <a:p>
            <a:endParaRPr lang="en-GB" sz="2000"/>
          </a:p>
          <a:p>
            <a:endParaRPr lang="en-GB" sz="2000"/>
          </a:p>
          <a:p>
            <a:endParaRPr lang="en-GB" sz="2000"/>
          </a:p>
          <a:p>
            <a:r>
              <a:rPr lang="en-GB" sz="2000"/>
              <a:t>								</a:t>
            </a:r>
            <a:endParaRPr lang="en-GB"/>
          </a:p>
        </p:txBody>
      </p:sp>
      <p:pic>
        <p:nvPicPr>
          <p:cNvPr id="4" name="10">
            <a:hlinkClick r:id="" action="ppaction://media"/>
            <a:extLst>
              <a:ext uri="{FF2B5EF4-FFF2-40B4-BE49-F238E27FC236}">
                <a16:creationId xmlns:a16="http://schemas.microsoft.com/office/drawing/2014/main" id="{F5D76C32-A20D-44E4-AAEC-F543DE48360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64454" y="5632395"/>
            <a:ext cx="406400" cy="406400"/>
          </a:xfrm>
          <a:prstGeom prst="rect">
            <a:avLst/>
          </a:prstGeom>
        </p:spPr>
      </p:pic>
    </p:spTree>
    <p:extLst>
      <p:ext uri="{BB962C8B-B14F-4D97-AF65-F5344CB8AC3E}">
        <p14:creationId xmlns:p14="http://schemas.microsoft.com/office/powerpoint/2010/main" val="245216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9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8FD6FA-C5E6-453F-87ED-05560361DAE6}"/>
              </a:ext>
            </a:extLst>
          </p:cNvPr>
          <p:cNvSpPr>
            <a:spLocks noGrp="1"/>
          </p:cNvSpPr>
          <p:nvPr>
            <p:ph type="subTitle" idx="1"/>
          </p:nvPr>
        </p:nvSpPr>
        <p:spPr/>
        <p:txBody>
          <a:bodyPr/>
          <a:lstStyle/>
          <a:p>
            <a:endParaRPr lang="en-GB"/>
          </a:p>
          <a:p>
            <a:endParaRPr lang="en-GB"/>
          </a:p>
          <a:p>
            <a:endParaRPr lang="en-GB"/>
          </a:p>
        </p:txBody>
      </p:sp>
      <p:sp>
        <p:nvSpPr>
          <p:cNvPr id="11" name="TextBox 10">
            <a:extLst>
              <a:ext uri="{FF2B5EF4-FFF2-40B4-BE49-F238E27FC236}">
                <a16:creationId xmlns:a16="http://schemas.microsoft.com/office/drawing/2014/main" id="{6143C714-28D7-4D6A-83EC-5C7AFD8AB92C}"/>
              </a:ext>
            </a:extLst>
          </p:cNvPr>
          <p:cNvSpPr txBox="1"/>
          <p:nvPr/>
        </p:nvSpPr>
        <p:spPr>
          <a:xfrm>
            <a:off x="228761" y="571500"/>
            <a:ext cx="11684894" cy="563231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a:t>Barnardo’s Our Big Conversation poll of 4,000 children and young people aged eight to 24 years across the UK found that at least a third said they had experienced an increase of mental health and wellbeing issues including stress, loneliness and worry.</a:t>
            </a:r>
          </a:p>
          <a:p>
            <a:pPr marL="285750" indent="-285750">
              <a:buFont typeface="Arial" panose="020B0604020202020204" pitchFamily="34" charset="0"/>
              <a:buChar char="•"/>
            </a:pPr>
            <a:r>
              <a:rPr lang="en-GB"/>
              <a:t>69% of our frontline practitioners are supporting someone with an increase in mental health issues due to the Covid-19 crisis.</a:t>
            </a:r>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r>
              <a:rPr lang="en-GB"/>
              <a:t>								 </a:t>
            </a:r>
          </a:p>
          <a:p>
            <a:r>
              <a:rPr lang="en-GB"/>
              <a:t>                                                                                                                                                                                          (Barnardo’s)</a:t>
            </a:r>
            <a:endParaRPr lang="en-GB">
              <a:cs typeface="Calibri"/>
            </a:endParaRPr>
          </a:p>
        </p:txBody>
      </p:sp>
      <p:pic>
        <p:nvPicPr>
          <p:cNvPr id="12" name="Picture 11">
            <a:extLst>
              <a:ext uri="{FF2B5EF4-FFF2-40B4-BE49-F238E27FC236}">
                <a16:creationId xmlns:a16="http://schemas.microsoft.com/office/drawing/2014/main" id="{0C0ED79B-CE59-409E-A86A-BF49BE0044BC}"/>
              </a:ext>
            </a:extLst>
          </p:cNvPr>
          <p:cNvPicPr>
            <a:picLocks noChangeAspect="1"/>
          </p:cNvPicPr>
          <p:nvPr/>
        </p:nvPicPr>
        <p:blipFill>
          <a:blip r:embed="rId5"/>
          <a:stretch>
            <a:fillRect/>
          </a:stretch>
        </p:blipFill>
        <p:spPr>
          <a:xfrm>
            <a:off x="1645921" y="2029778"/>
            <a:ext cx="8149590" cy="4027592"/>
          </a:xfrm>
          <a:prstGeom prst="rect">
            <a:avLst/>
          </a:prstGeom>
        </p:spPr>
      </p:pic>
      <p:pic>
        <p:nvPicPr>
          <p:cNvPr id="2" name="11">
            <a:hlinkClick r:id="" action="ppaction://media"/>
            <a:extLst>
              <a:ext uri="{FF2B5EF4-FFF2-40B4-BE49-F238E27FC236}">
                <a16:creationId xmlns:a16="http://schemas.microsoft.com/office/drawing/2014/main" id="{A712EE85-952C-44A2-BC76-86B23A5B52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6839" y="5635021"/>
            <a:ext cx="406400" cy="406400"/>
          </a:xfrm>
          <a:prstGeom prst="rect">
            <a:avLst/>
          </a:prstGeom>
        </p:spPr>
      </p:pic>
    </p:spTree>
    <p:extLst>
      <p:ext uri="{BB962C8B-B14F-4D97-AF65-F5344CB8AC3E}">
        <p14:creationId xmlns:p14="http://schemas.microsoft.com/office/powerpoint/2010/main" val="192832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104BD-7FFA-4DDE-8529-34E3544C0574}"/>
              </a:ext>
            </a:extLst>
          </p:cNvPr>
          <p:cNvSpPr>
            <a:spLocks noGrp="1"/>
          </p:cNvSpPr>
          <p:nvPr>
            <p:ph type="title"/>
          </p:nvPr>
        </p:nvSpPr>
        <p:spPr>
          <a:xfrm>
            <a:off x="648929" y="557190"/>
            <a:ext cx="5170852" cy="1671564"/>
          </a:xfrm>
        </p:spPr>
        <p:txBody>
          <a:bodyPr>
            <a:normAutofit/>
          </a:bodyPr>
          <a:lstStyle/>
          <a:p>
            <a:r>
              <a:rPr lang="en-GB" sz="4000"/>
              <a:t>Mental Wellbeing and Nurture</a:t>
            </a:r>
          </a:p>
        </p:txBody>
      </p:sp>
      <p:sp>
        <p:nvSpPr>
          <p:cNvPr id="8" name="Content Placeholder 7">
            <a:extLst>
              <a:ext uri="{FF2B5EF4-FFF2-40B4-BE49-F238E27FC236}">
                <a16:creationId xmlns:a16="http://schemas.microsoft.com/office/drawing/2014/main" id="{678CB7F3-F1CB-410A-B5EF-E4D668F3AFD4}"/>
              </a:ext>
            </a:extLst>
          </p:cNvPr>
          <p:cNvSpPr>
            <a:spLocks noGrp="1"/>
          </p:cNvSpPr>
          <p:nvPr>
            <p:ph idx="1"/>
          </p:nvPr>
        </p:nvSpPr>
        <p:spPr>
          <a:xfrm>
            <a:off x="648930" y="2398030"/>
            <a:ext cx="5180245" cy="3731058"/>
          </a:xfrm>
        </p:spPr>
        <p:txBody>
          <a:bodyPr>
            <a:normAutofit/>
          </a:bodyPr>
          <a:lstStyle/>
          <a:p>
            <a:r>
              <a:rPr lang="en-US" sz="2000"/>
              <a:t>We will start to think about how we can nurture wellbeing.</a:t>
            </a:r>
          </a:p>
        </p:txBody>
      </p:sp>
      <p:pic>
        <p:nvPicPr>
          <p:cNvPr id="4" name="Content Placeholder 3">
            <a:extLst>
              <a:ext uri="{FF2B5EF4-FFF2-40B4-BE49-F238E27FC236}">
                <a16:creationId xmlns:a16="http://schemas.microsoft.com/office/drawing/2014/main" id="{8F21F034-33C9-45AE-885B-A4484D567BF6}"/>
              </a:ext>
            </a:extLst>
          </p:cNvPr>
          <p:cNvPicPr>
            <a:picLocks noChangeAspect="1"/>
          </p:cNvPicPr>
          <p:nvPr/>
        </p:nvPicPr>
        <p:blipFill rotWithShape="1">
          <a:blip r:embed="rId5"/>
          <a:srcRect r="3331"/>
          <a:stretch/>
        </p:blipFill>
        <p:spPr>
          <a:xfrm>
            <a:off x="6182944" y="557189"/>
            <a:ext cx="5170852" cy="5571898"/>
          </a:xfrm>
          <a:prstGeom prst="rect">
            <a:avLst/>
          </a:prstGeom>
          <a:effectLst/>
        </p:spPr>
      </p:pic>
      <p:pic>
        <p:nvPicPr>
          <p:cNvPr id="3" name="Recorded Sound">
            <a:hlinkClick r:id="" action="ppaction://media"/>
            <a:extLst>
              <a:ext uri="{FF2B5EF4-FFF2-40B4-BE49-F238E27FC236}">
                <a16:creationId xmlns:a16="http://schemas.microsoft.com/office/drawing/2014/main" id="{E2CCE8E8-BF2B-43DF-B79D-C281E3E937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2159" y="5519487"/>
            <a:ext cx="609600" cy="609600"/>
          </a:xfrm>
          <a:prstGeom prst="rect">
            <a:avLst/>
          </a:prstGeom>
        </p:spPr>
      </p:pic>
    </p:spTree>
    <p:extLst>
      <p:ext uri="{BB962C8B-B14F-4D97-AF65-F5344CB8AC3E}">
        <p14:creationId xmlns:p14="http://schemas.microsoft.com/office/powerpoint/2010/main" val="301250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269B-4C18-4A01-B7B2-9AA078A84EBD}"/>
              </a:ext>
            </a:extLst>
          </p:cNvPr>
          <p:cNvSpPr>
            <a:spLocks noGrp="1"/>
          </p:cNvSpPr>
          <p:nvPr>
            <p:ph type="ctrTitle"/>
          </p:nvPr>
        </p:nvSpPr>
        <p:spPr>
          <a:xfrm>
            <a:off x="1704252" y="215273"/>
            <a:ext cx="7960426" cy="833759"/>
          </a:xfrm>
        </p:spPr>
        <p:txBody>
          <a:bodyPr/>
          <a:lstStyle/>
          <a:p>
            <a:pPr algn="l"/>
            <a:r>
              <a:rPr lang="en-GB" sz="5400"/>
              <a:t>What does nurture mean?</a:t>
            </a:r>
          </a:p>
        </p:txBody>
      </p:sp>
      <p:sp>
        <p:nvSpPr>
          <p:cNvPr id="3" name="Subtitle 2">
            <a:extLst>
              <a:ext uri="{FF2B5EF4-FFF2-40B4-BE49-F238E27FC236}">
                <a16:creationId xmlns:a16="http://schemas.microsoft.com/office/drawing/2014/main" id="{94B15E14-1942-48D6-9E8F-1B0A1743F730}"/>
              </a:ext>
            </a:extLst>
          </p:cNvPr>
          <p:cNvSpPr>
            <a:spLocks noGrp="1"/>
          </p:cNvSpPr>
          <p:nvPr>
            <p:ph type="subTitle" idx="1"/>
          </p:nvPr>
        </p:nvSpPr>
        <p:spPr>
          <a:xfrm>
            <a:off x="439838" y="1688916"/>
            <a:ext cx="7187879" cy="3056704"/>
          </a:xfrm>
        </p:spPr>
        <p:txBody>
          <a:bodyPr/>
          <a:lstStyle/>
          <a:p>
            <a:r>
              <a:rPr lang="en-GB" sz="3200" dirty="0"/>
              <a:t>The word nurture comes from the Latin word “</a:t>
            </a:r>
            <a:r>
              <a:rPr lang="en-GB" sz="3200" i="1" dirty="0" err="1"/>
              <a:t>nutritura</a:t>
            </a:r>
            <a:r>
              <a:rPr lang="en-GB" sz="3200" i="1" dirty="0"/>
              <a:t>”</a:t>
            </a:r>
            <a:r>
              <a:rPr lang="en-GB" sz="3200" dirty="0"/>
              <a:t> which means to nurse, nourish and to promote growth. Words that have a similar meaning to the word nurture include encourage, incubate, further and promote. </a:t>
            </a:r>
          </a:p>
          <a:p>
            <a:r>
              <a:rPr lang="en-GB" sz="3200" b="1" dirty="0"/>
              <a:t>All human beings need to be nurtured and nurturing needs to begin before birth and continue throughout life.</a:t>
            </a:r>
          </a:p>
        </p:txBody>
      </p:sp>
      <p:pic>
        <p:nvPicPr>
          <p:cNvPr id="4" name="Picture 3">
            <a:extLst>
              <a:ext uri="{FF2B5EF4-FFF2-40B4-BE49-F238E27FC236}">
                <a16:creationId xmlns:a16="http://schemas.microsoft.com/office/drawing/2014/main" id="{7564AB0F-EF55-4506-A9F0-EF89A0722E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1704252" cy="1080100"/>
          </a:xfrm>
          <a:prstGeom prst="rect">
            <a:avLst/>
          </a:prstGeom>
        </p:spPr>
      </p:pic>
      <p:pic>
        <p:nvPicPr>
          <p:cNvPr id="7" name="Picture 6">
            <a:extLst>
              <a:ext uri="{FF2B5EF4-FFF2-40B4-BE49-F238E27FC236}">
                <a16:creationId xmlns:a16="http://schemas.microsoft.com/office/drawing/2014/main" id="{9780B09A-944F-4801-80D5-12F33A2C83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09276" y="572356"/>
            <a:ext cx="2362320" cy="1909660"/>
          </a:xfrm>
          <a:prstGeom prst="rect">
            <a:avLst/>
          </a:prstGeom>
        </p:spPr>
      </p:pic>
      <p:pic>
        <p:nvPicPr>
          <p:cNvPr id="1026" name="Picture 2" descr="Image result for nurture definition">
            <a:extLst>
              <a:ext uri="{FF2B5EF4-FFF2-40B4-BE49-F238E27FC236}">
                <a16:creationId xmlns:a16="http://schemas.microsoft.com/office/drawing/2014/main" id="{B4012C76-D737-4869-B9F2-7F25D9D629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9681" y="2731132"/>
            <a:ext cx="3554512" cy="3554512"/>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2AC366EF-7C91-4B95-B9BE-4895EE7016E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58896" y="1460724"/>
            <a:ext cx="609600" cy="609600"/>
          </a:xfrm>
          <a:prstGeom prst="rect">
            <a:avLst/>
          </a:prstGeom>
        </p:spPr>
      </p:pic>
    </p:spTree>
    <p:extLst>
      <p:ext uri="{BB962C8B-B14F-4D97-AF65-F5344CB8AC3E}">
        <p14:creationId xmlns:p14="http://schemas.microsoft.com/office/powerpoint/2010/main" val="186562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269B-4C18-4A01-B7B2-9AA078A84EBD}"/>
              </a:ext>
            </a:extLst>
          </p:cNvPr>
          <p:cNvSpPr>
            <a:spLocks noGrp="1"/>
          </p:cNvSpPr>
          <p:nvPr>
            <p:ph type="ctrTitle"/>
          </p:nvPr>
        </p:nvSpPr>
        <p:spPr>
          <a:xfrm>
            <a:off x="1527858" y="551429"/>
            <a:ext cx="7960426" cy="833759"/>
          </a:xfrm>
        </p:spPr>
        <p:txBody>
          <a:bodyPr/>
          <a:lstStyle/>
          <a:p>
            <a:pPr algn="l"/>
            <a:r>
              <a:rPr lang="en-GB" sz="4000"/>
              <a:t>Four ways to nurture children and young people:</a:t>
            </a:r>
          </a:p>
        </p:txBody>
      </p:sp>
      <p:sp>
        <p:nvSpPr>
          <p:cNvPr id="3" name="Subtitle 2">
            <a:extLst>
              <a:ext uri="{FF2B5EF4-FFF2-40B4-BE49-F238E27FC236}">
                <a16:creationId xmlns:a16="http://schemas.microsoft.com/office/drawing/2014/main" id="{94B15E14-1942-48D6-9E8F-1B0A1743F730}"/>
              </a:ext>
            </a:extLst>
          </p:cNvPr>
          <p:cNvSpPr>
            <a:spLocks noGrp="1"/>
          </p:cNvSpPr>
          <p:nvPr>
            <p:ph type="subTitle" idx="1"/>
          </p:nvPr>
        </p:nvSpPr>
        <p:spPr>
          <a:xfrm>
            <a:off x="682907" y="1936616"/>
            <a:ext cx="10579260" cy="3552678"/>
          </a:xfrm>
        </p:spPr>
        <p:txBody>
          <a:bodyPr/>
          <a:lstStyle/>
          <a:p>
            <a:pPr algn="l"/>
            <a:r>
              <a:rPr lang="en-GB" sz="3200" dirty="0"/>
              <a:t>There are many ways that adults nurture. </a:t>
            </a:r>
            <a:br>
              <a:rPr lang="en-GB" sz="3200" dirty="0"/>
            </a:br>
            <a:r>
              <a:rPr lang="en-GB" sz="3200" dirty="0"/>
              <a:t>Four intentional ways that a parent or caregiver can nurture children include:</a:t>
            </a:r>
          </a:p>
          <a:p>
            <a:pPr marL="457200" indent="-457200" algn="l">
              <a:buFont typeface="Arial" panose="020B0604020202020204" pitchFamily="34" charset="0"/>
              <a:buChar char="•"/>
            </a:pPr>
            <a:r>
              <a:rPr lang="en-GB" sz="3200" dirty="0"/>
              <a:t>Practice empathy</a:t>
            </a:r>
          </a:p>
          <a:p>
            <a:pPr marL="457200" indent="-457200" algn="l">
              <a:buFont typeface="Arial" panose="020B0604020202020204" pitchFamily="34" charset="0"/>
              <a:buChar char="•"/>
            </a:pPr>
            <a:r>
              <a:rPr lang="en-GB" sz="3200" dirty="0"/>
              <a:t>Establish routines</a:t>
            </a:r>
          </a:p>
          <a:p>
            <a:pPr marL="457200" indent="-457200" algn="l">
              <a:buFont typeface="Arial" panose="020B0604020202020204" pitchFamily="34" charset="0"/>
              <a:buChar char="•"/>
            </a:pPr>
            <a:r>
              <a:rPr lang="en-GB" sz="3200" dirty="0"/>
              <a:t>Use positive touch</a:t>
            </a:r>
          </a:p>
          <a:p>
            <a:pPr marL="457200" indent="-457200" algn="l">
              <a:buFont typeface="Arial" panose="020B0604020202020204" pitchFamily="34" charset="0"/>
              <a:buChar char="•"/>
            </a:pPr>
            <a:r>
              <a:rPr lang="en-GB" sz="3200" dirty="0"/>
              <a:t>Keep children safe from harm</a:t>
            </a:r>
          </a:p>
          <a:p>
            <a:pPr marL="171450" lvl="0" indent="-171450" algn="l" defTabSz="914400" fontAlgn="auto">
              <a:lnSpc>
                <a:spcPct val="100000"/>
              </a:lnSpc>
              <a:spcBef>
                <a:spcPts val="0"/>
              </a:spcBef>
              <a:spcAft>
                <a:spcPts val="0"/>
              </a:spcAft>
              <a:buFont typeface="Arial" panose="020B0604020202020204" pitchFamily="34" charset="0"/>
              <a:buChar char="•"/>
            </a:pPr>
            <a:r>
              <a:rPr lang="en-GB" sz="1200" dirty="0">
                <a:solidFill>
                  <a:prstClr val="black"/>
                </a:solidFill>
                <a:hlinkClick r:id="rId5">
                  <a:extLst>
                    <a:ext uri="{A12FA001-AC4F-418D-AE19-62706E023703}">
                      <ahyp:hlinkClr xmlns:ahyp="http://schemas.microsoft.com/office/drawing/2018/hyperlinkcolor" val="tx"/>
                    </a:ext>
                  </a:extLst>
                </a:hlinkClick>
              </a:rPr>
              <a:t>Safe Kids Worldwide</a:t>
            </a:r>
            <a:endParaRPr lang="en-GB" sz="1200" dirty="0">
              <a:solidFill>
                <a:prstClr val="black"/>
              </a:solidFill>
            </a:endParaRPr>
          </a:p>
          <a:p>
            <a:pPr marL="457200" indent="-457200" algn="l">
              <a:buFont typeface="Arial" panose="020B0604020202020204" pitchFamily="34" charset="0"/>
              <a:buChar char="•"/>
            </a:pPr>
            <a:endParaRPr lang="en-GB" sz="3200" dirty="0"/>
          </a:p>
        </p:txBody>
      </p:sp>
      <p:pic>
        <p:nvPicPr>
          <p:cNvPr id="4" name="Picture 3">
            <a:extLst>
              <a:ext uri="{FF2B5EF4-FFF2-40B4-BE49-F238E27FC236}">
                <a16:creationId xmlns:a16="http://schemas.microsoft.com/office/drawing/2014/main" id="{7564AB0F-EF55-4506-A9F0-EF89A0722E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1527858" cy="968308"/>
          </a:xfrm>
          <a:prstGeom prst="rect">
            <a:avLst/>
          </a:prstGeom>
        </p:spPr>
      </p:pic>
      <p:pic>
        <p:nvPicPr>
          <p:cNvPr id="7" name="Picture 6">
            <a:extLst>
              <a:ext uri="{FF2B5EF4-FFF2-40B4-BE49-F238E27FC236}">
                <a16:creationId xmlns:a16="http://schemas.microsoft.com/office/drawing/2014/main" id="{9780B09A-944F-4801-80D5-12F33A2C83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83728" y="585811"/>
            <a:ext cx="1695126" cy="1370311"/>
          </a:xfrm>
          <a:prstGeom prst="rect">
            <a:avLst/>
          </a:prstGeom>
        </p:spPr>
      </p:pic>
      <p:pic>
        <p:nvPicPr>
          <p:cNvPr id="5" name="Recorded Sound">
            <a:hlinkClick r:id="" action="ppaction://media"/>
            <a:extLst>
              <a:ext uri="{FF2B5EF4-FFF2-40B4-BE49-F238E27FC236}">
                <a16:creationId xmlns:a16="http://schemas.microsoft.com/office/drawing/2014/main" id="{ABD3EC0B-3109-4FE3-967C-7B253FEDFA0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29360" y="5357675"/>
            <a:ext cx="609600" cy="609600"/>
          </a:xfrm>
          <a:prstGeom prst="rect">
            <a:avLst/>
          </a:prstGeom>
        </p:spPr>
      </p:pic>
    </p:spTree>
    <p:extLst>
      <p:ext uri="{BB962C8B-B14F-4D97-AF65-F5344CB8AC3E}">
        <p14:creationId xmlns:p14="http://schemas.microsoft.com/office/powerpoint/2010/main" val="199789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6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579D6-E207-4678-82BC-2286A3640448}"/>
              </a:ext>
            </a:extLst>
          </p:cNvPr>
          <p:cNvSpPr>
            <a:spLocks noGrp="1"/>
          </p:cNvSpPr>
          <p:nvPr>
            <p:ph type="ctrTitle"/>
          </p:nvPr>
        </p:nvSpPr>
        <p:spPr>
          <a:xfrm>
            <a:off x="1524000" y="1122363"/>
            <a:ext cx="9144000" cy="1094364"/>
          </a:xfrm>
        </p:spPr>
        <p:txBody>
          <a:bodyPr/>
          <a:lstStyle/>
          <a:p>
            <a:r>
              <a:rPr lang="en-GB" dirty="0"/>
              <a:t>Empathy</a:t>
            </a:r>
          </a:p>
        </p:txBody>
      </p:sp>
      <p:sp>
        <p:nvSpPr>
          <p:cNvPr id="3" name="Subtitle 2">
            <a:extLst>
              <a:ext uri="{FF2B5EF4-FFF2-40B4-BE49-F238E27FC236}">
                <a16:creationId xmlns:a16="http://schemas.microsoft.com/office/drawing/2014/main" id="{06525FC7-C754-44CD-81F0-FDC5D7B40E0F}"/>
              </a:ext>
            </a:extLst>
          </p:cNvPr>
          <p:cNvSpPr>
            <a:spLocks noGrp="1"/>
          </p:cNvSpPr>
          <p:nvPr>
            <p:ph type="subTitle" idx="1"/>
          </p:nvPr>
        </p:nvSpPr>
        <p:spPr>
          <a:xfrm>
            <a:off x="831273" y="2216727"/>
            <a:ext cx="10529453" cy="3934691"/>
          </a:xfrm>
        </p:spPr>
        <p:txBody>
          <a:bodyPr/>
          <a:lstStyle/>
          <a:p>
            <a:r>
              <a:rPr lang="en-GB" dirty="0"/>
              <a:t>Click the  picture to see a short film about empathy</a:t>
            </a:r>
          </a:p>
        </p:txBody>
      </p:sp>
      <p:pic>
        <p:nvPicPr>
          <p:cNvPr id="4" name="Picture 3">
            <a:hlinkClick r:id="rId5"/>
            <a:extLst>
              <a:ext uri="{FF2B5EF4-FFF2-40B4-BE49-F238E27FC236}">
                <a16:creationId xmlns:a16="http://schemas.microsoft.com/office/drawing/2014/main" id="{9F8D6383-C790-4447-85C8-62A21DF1A560}"/>
              </a:ext>
            </a:extLst>
          </p:cNvPr>
          <p:cNvPicPr>
            <a:picLocks noChangeAspect="1"/>
          </p:cNvPicPr>
          <p:nvPr/>
        </p:nvPicPr>
        <p:blipFill>
          <a:blip r:embed="rId6"/>
          <a:stretch>
            <a:fillRect/>
          </a:stretch>
        </p:blipFill>
        <p:spPr>
          <a:xfrm>
            <a:off x="5878159" y="3212598"/>
            <a:ext cx="4983806" cy="2938820"/>
          </a:xfrm>
          <a:prstGeom prst="rect">
            <a:avLst/>
          </a:prstGeom>
        </p:spPr>
      </p:pic>
      <p:pic>
        <p:nvPicPr>
          <p:cNvPr id="5" name="Recorded Sound">
            <a:hlinkClick r:id="" action="ppaction://media"/>
            <a:extLst>
              <a:ext uri="{FF2B5EF4-FFF2-40B4-BE49-F238E27FC236}">
                <a16:creationId xmlns:a16="http://schemas.microsoft.com/office/drawing/2014/main" id="{09A09B63-B395-484A-B05C-0813889764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078182" y="4682008"/>
            <a:ext cx="609600" cy="609600"/>
          </a:xfrm>
          <a:prstGeom prst="rect">
            <a:avLst/>
          </a:prstGeom>
        </p:spPr>
      </p:pic>
    </p:spTree>
    <p:extLst>
      <p:ext uri="{BB962C8B-B14F-4D97-AF65-F5344CB8AC3E}">
        <p14:creationId xmlns:p14="http://schemas.microsoft.com/office/powerpoint/2010/main" val="121550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 y="6370002"/>
            <a:ext cx="12191999" cy="581474"/>
            <a:chOff x="1" y="6359611"/>
            <a:chExt cx="12191999" cy="581474"/>
          </a:xfrm>
        </p:grpSpPr>
        <p:sp>
          <p:nvSpPr>
            <p:cNvPr id="14" name="Footer Placeholder 9"/>
            <p:cNvSpPr txBox="1">
              <a:spLocks/>
            </p:cNvSpPr>
            <p:nvPr/>
          </p:nvSpPr>
          <p:spPr>
            <a:xfrm>
              <a:off x="1614616" y="6359611"/>
              <a:ext cx="10577384" cy="498389"/>
            </a:xfrm>
            <a:prstGeom prst="rect">
              <a:avLst/>
            </a:prstGeom>
            <a:solidFill>
              <a:srgbClr val="0070C0"/>
            </a:solidFill>
          </p:spPr>
          <p:txBody>
            <a:bodyPr vert="horz" lIns="91440" tIns="45720" rIns="91440" bIns="45720" rtlCol="0" anchor="ctr"/>
            <a:lstStyle>
              <a:defPPr>
                <a:defRPr lang="en-US"/>
              </a:defPPr>
              <a:lvl1pPr marL="0" algn="l" defTabSz="914400" rtl="0" eaLnBrk="1" latinLnBrk="0" hangingPunct="1">
                <a:defRPr sz="8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North Ayrshire Council</a:t>
              </a:r>
            </a:p>
          </p:txBody>
        </p:sp>
        <p:sp>
          <p:nvSpPr>
            <p:cNvPr id="15" name="Rectangle 14"/>
            <p:cNvSpPr/>
            <p:nvPr/>
          </p:nvSpPr>
          <p:spPr>
            <a:xfrm>
              <a:off x="1" y="6359611"/>
              <a:ext cx="1524000" cy="498389"/>
            </a:xfrm>
            <a:prstGeom prst="rect">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orbel" panose="020B0503020204020204"/>
                <a:ea typeface="+mn-ea"/>
                <a:cs typeface="+mn-cs"/>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589" y="6445613"/>
              <a:ext cx="3790196" cy="420625"/>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b="45705"/>
            <a:stretch/>
          </p:blipFill>
          <p:spPr>
            <a:xfrm>
              <a:off x="4773779" y="6529839"/>
              <a:ext cx="3438950" cy="411246"/>
            </a:xfrm>
            <a:prstGeom prst="rect">
              <a:avLst/>
            </a:prstGeom>
          </p:spPr>
        </p:pic>
      </p:grpSp>
      <p:sp>
        <p:nvSpPr>
          <p:cNvPr id="11" name="Subtitle 2">
            <a:extLst>
              <a:ext uri="{FF2B5EF4-FFF2-40B4-BE49-F238E27FC236}">
                <a16:creationId xmlns:a16="http://schemas.microsoft.com/office/drawing/2014/main" id="{F0C23441-3265-4BBA-8818-01D4EE2081FD}"/>
              </a:ext>
            </a:extLst>
          </p:cNvPr>
          <p:cNvSpPr txBox="1">
            <a:spLocks/>
          </p:cNvSpPr>
          <p:nvPr/>
        </p:nvSpPr>
        <p:spPr>
          <a:xfrm>
            <a:off x="5794952" y="5329300"/>
            <a:ext cx="11335109" cy="1655762"/>
          </a:xfrm>
        </p:spPr>
        <p:txBody>
          <a:bodyPr/>
          <a:lstStyle>
            <a:lvl1pPr marL="227013" indent="-227013" algn="l" defTabSz="912813"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GB" sz="2200">
                <a:latin typeface="Arial" panose="020B0604020202020204" pitchFamily="34" charset="0"/>
                <a:cs typeface="Arial" panose="020B0604020202020204" pitchFamily="34" charset="0"/>
              </a:rPr>
              <a:t>The Power of Resilience – Dr Sam Goldstein </a:t>
            </a:r>
          </a:p>
        </p:txBody>
      </p:sp>
      <p:pic>
        <p:nvPicPr>
          <p:cNvPr id="3" name="Picture 2">
            <a:extLst>
              <a:ext uri="{FF2B5EF4-FFF2-40B4-BE49-F238E27FC236}">
                <a16:creationId xmlns:a16="http://schemas.microsoft.com/office/drawing/2014/main" id="{00DC71CB-C6A9-4F49-83F5-F1805DB2CB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397" y="-26525"/>
            <a:ext cx="3412800" cy="2247609"/>
          </a:xfrm>
          <a:prstGeom prst="rect">
            <a:avLst/>
          </a:prstGeom>
        </p:spPr>
      </p:pic>
      <p:sp>
        <p:nvSpPr>
          <p:cNvPr id="2" name="Rectangle 1">
            <a:extLst>
              <a:ext uri="{FF2B5EF4-FFF2-40B4-BE49-F238E27FC236}">
                <a16:creationId xmlns:a16="http://schemas.microsoft.com/office/drawing/2014/main" id="{10613CFE-A2FF-45ED-B1E9-1357BC8ACDD1}"/>
              </a:ext>
            </a:extLst>
          </p:cNvPr>
          <p:cNvSpPr/>
          <p:nvPr/>
        </p:nvSpPr>
        <p:spPr>
          <a:xfrm>
            <a:off x="530362" y="4533962"/>
            <a:ext cx="6096000" cy="646331"/>
          </a:xfrm>
          <a:prstGeom prst="rect">
            <a:avLst/>
          </a:prstGeom>
        </p:spPr>
        <p:txBody>
          <a:bodyPr>
            <a:spAutoFit/>
          </a:bodyPr>
          <a:lstStyle/>
          <a:p>
            <a:r>
              <a:rPr lang="en-GB">
                <a:hlinkClick r:id="rId8"/>
              </a:rPr>
              <a:t>https://www.youtube.com/watch?time_continue=2&amp;v=isfw8JJ-eWM&amp;feature=emb_title</a:t>
            </a:r>
            <a:endParaRPr lang="en-GB"/>
          </a:p>
        </p:txBody>
      </p:sp>
      <p:pic>
        <p:nvPicPr>
          <p:cNvPr id="4" name="Picture 3">
            <a:extLst>
              <a:ext uri="{FF2B5EF4-FFF2-40B4-BE49-F238E27FC236}">
                <a16:creationId xmlns:a16="http://schemas.microsoft.com/office/drawing/2014/main" id="{B4B3DC34-161B-4766-9ADC-7B63FF601DC0}"/>
              </a:ext>
            </a:extLst>
          </p:cNvPr>
          <p:cNvPicPr>
            <a:picLocks noChangeAspect="1"/>
          </p:cNvPicPr>
          <p:nvPr/>
        </p:nvPicPr>
        <p:blipFill>
          <a:blip r:embed="rId9"/>
          <a:stretch>
            <a:fillRect/>
          </a:stretch>
        </p:blipFill>
        <p:spPr>
          <a:xfrm>
            <a:off x="3954780" y="680748"/>
            <a:ext cx="6384637" cy="3613155"/>
          </a:xfrm>
          <a:prstGeom prst="rect">
            <a:avLst/>
          </a:prstGeom>
        </p:spPr>
      </p:pic>
      <p:pic>
        <p:nvPicPr>
          <p:cNvPr id="5" name="Recorded Sound">
            <a:hlinkClick r:id="" action="ppaction://media"/>
            <a:extLst>
              <a:ext uri="{FF2B5EF4-FFF2-40B4-BE49-F238E27FC236}">
                <a16:creationId xmlns:a16="http://schemas.microsoft.com/office/drawing/2014/main" id="{5170D5AF-D243-4D58-86EF-444DD9AEBBD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14616" y="2801193"/>
            <a:ext cx="609600" cy="609600"/>
          </a:xfrm>
          <a:prstGeom prst="rect">
            <a:avLst/>
          </a:prstGeom>
        </p:spPr>
      </p:pic>
    </p:spTree>
    <p:extLst>
      <p:ext uri="{BB962C8B-B14F-4D97-AF65-F5344CB8AC3E}">
        <p14:creationId xmlns:p14="http://schemas.microsoft.com/office/powerpoint/2010/main" val="189438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 y="6370002"/>
            <a:ext cx="12191999" cy="581474"/>
            <a:chOff x="1" y="6359611"/>
            <a:chExt cx="12191999" cy="581474"/>
          </a:xfrm>
        </p:grpSpPr>
        <p:sp>
          <p:nvSpPr>
            <p:cNvPr id="14" name="Footer Placeholder 9"/>
            <p:cNvSpPr txBox="1">
              <a:spLocks/>
            </p:cNvSpPr>
            <p:nvPr/>
          </p:nvSpPr>
          <p:spPr>
            <a:xfrm>
              <a:off x="1614616" y="6359611"/>
              <a:ext cx="10577384" cy="498389"/>
            </a:xfrm>
            <a:prstGeom prst="rect">
              <a:avLst/>
            </a:prstGeom>
            <a:solidFill>
              <a:srgbClr val="0070C0"/>
            </a:solidFill>
          </p:spPr>
          <p:txBody>
            <a:bodyPr vert="horz" lIns="91440" tIns="45720" rIns="91440" bIns="45720" rtlCol="0" anchor="ctr"/>
            <a:lstStyle>
              <a:defPPr>
                <a:defRPr lang="en-US"/>
              </a:defPPr>
              <a:lvl1pPr marL="0" algn="l" defTabSz="914400" rtl="0" eaLnBrk="1" latinLnBrk="0" hangingPunct="1">
                <a:defRPr sz="8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North Ayrshire Council</a:t>
              </a:r>
            </a:p>
          </p:txBody>
        </p:sp>
        <p:sp>
          <p:nvSpPr>
            <p:cNvPr id="15" name="Rectangle 14"/>
            <p:cNvSpPr/>
            <p:nvPr/>
          </p:nvSpPr>
          <p:spPr>
            <a:xfrm>
              <a:off x="1" y="6359611"/>
              <a:ext cx="1524000" cy="498389"/>
            </a:xfrm>
            <a:prstGeom prst="rect">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orbel" panose="020B0503020204020204"/>
                <a:ea typeface="+mn-ea"/>
                <a:cs typeface="+mn-cs"/>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589" y="6445613"/>
              <a:ext cx="3790196" cy="420625"/>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b="45705"/>
            <a:stretch/>
          </p:blipFill>
          <p:spPr>
            <a:xfrm>
              <a:off x="4773779" y="6529839"/>
              <a:ext cx="3438950" cy="411246"/>
            </a:xfrm>
            <a:prstGeom prst="rect">
              <a:avLst/>
            </a:prstGeom>
          </p:spPr>
        </p:pic>
      </p:grpSp>
      <p:sp>
        <p:nvSpPr>
          <p:cNvPr id="10" name="Title 1">
            <a:extLst>
              <a:ext uri="{FF2B5EF4-FFF2-40B4-BE49-F238E27FC236}">
                <a16:creationId xmlns:a16="http://schemas.microsoft.com/office/drawing/2014/main" id="{C5949DBA-AF76-433B-9F5C-3407437ED605}"/>
              </a:ext>
            </a:extLst>
          </p:cNvPr>
          <p:cNvSpPr txBox="1">
            <a:spLocks/>
          </p:cNvSpPr>
          <p:nvPr/>
        </p:nvSpPr>
        <p:spPr>
          <a:xfrm>
            <a:off x="2781300" y="172676"/>
            <a:ext cx="7886700" cy="924604"/>
          </a:xfrm>
        </p:spPr>
        <p:txBody>
          <a:bodyPr/>
          <a:lstStyle>
            <a:lvl1pPr algn="l" defTabSz="912813" rtl="0" eaLnBrk="1" fontAlgn="base" hangingPunct="1">
              <a:lnSpc>
                <a:spcPct val="90000"/>
              </a:lnSpc>
              <a:spcBef>
                <a:spcPct val="0"/>
              </a:spcBef>
              <a:spcAft>
                <a:spcPct val="0"/>
              </a:spcAft>
              <a:defRPr sz="4400" kern="1200">
                <a:solidFill>
                  <a:srgbClr val="0070C0"/>
                </a:solidFill>
                <a:latin typeface="+mj-lt"/>
                <a:ea typeface="+mj-ea"/>
                <a:cs typeface="+mj-cs"/>
              </a:defRPr>
            </a:lvl1pPr>
            <a:lvl2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2pPr>
            <a:lvl3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3pPr>
            <a:lvl4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4pPr>
            <a:lvl5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5pPr>
            <a:lvl6pPr marL="4572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6pPr>
            <a:lvl7pPr marL="9144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7pPr>
            <a:lvl8pPr marL="13716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8pPr>
            <a:lvl9pPr marL="18288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9pPr>
          </a:lstStyle>
          <a:p>
            <a:pPr algn="ctr"/>
            <a:r>
              <a:rPr lang="en-GB">
                <a:latin typeface="Arial" panose="020B0604020202020204" pitchFamily="34" charset="0"/>
                <a:cs typeface="Arial" panose="020B0604020202020204" pitchFamily="34" charset="0"/>
              </a:rPr>
              <a:t>Linking Positive Relationships to Resilience</a:t>
            </a:r>
          </a:p>
        </p:txBody>
      </p:sp>
      <p:sp>
        <p:nvSpPr>
          <p:cNvPr id="11" name="Subtitle 2">
            <a:extLst>
              <a:ext uri="{FF2B5EF4-FFF2-40B4-BE49-F238E27FC236}">
                <a16:creationId xmlns:a16="http://schemas.microsoft.com/office/drawing/2014/main" id="{F0C23441-3265-4BBA-8818-01D4EE2081FD}"/>
              </a:ext>
            </a:extLst>
          </p:cNvPr>
          <p:cNvSpPr txBox="1">
            <a:spLocks/>
          </p:cNvSpPr>
          <p:nvPr/>
        </p:nvSpPr>
        <p:spPr>
          <a:xfrm>
            <a:off x="569343" y="2601119"/>
            <a:ext cx="11335109" cy="1655762"/>
          </a:xfrm>
        </p:spPr>
        <p:txBody>
          <a:bodyPr/>
          <a:lstStyle>
            <a:lvl1pPr marL="227013" indent="-227013" algn="l" defTabSz="912813"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endParaRPr lang="en-GB" sz="22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0DC71CB-C6A9-4F49-83F5-F1805DB2CB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397" y="-5061"/>
            <a:ext cx="2210772" cy="1431948"/>
          </a:xfrm>
          <a:prstGeom prst="rect">
            <a:avLst/>
          </a:prstGeom>
        </p:spPr>
      </p:pic>
      <p:sp>
        <p:nvSpPr>
          <p:cNvPr id="2" name="Rectangle 1">
            <a:extLst>
              <a:ext uri="{FF2B5EF4-FFF2-40B4-BE49-F238E27FC236}">
                <a16:creationId xmlns:a16="http://schemas.microsoft.com/office/drawing/2014/main" id="{DDD196BC-75CA-4FB4-AA41-F0D3D873A0EF}"/>
              </a:ext>
            </a:extLst>
          </p:cNvPr>
          <p:cNvSpPr/>
          <p:nvPr/>
        </p:nvSpPr>
        <p:spPr>
          <a:xfrm>
            <a:off x="742146" y="1715958"/>
            <a:ext cx="10524364" cy="4437946"/>
          </a:xfrm>
          <a:prstGeom prst="rect">
            <a:avLst/>
          </a:prstGeom>
        </p:spPr>
        <p:txBody>
          <a:bodyPr wrap="square" lIns="91440" tIns="45720" rIns="91440" bIns="45720" anchor="t">
            <a:spAutoFit/>
          </a:bodyPr>
          <a:lstStyle/>
          <a:p>
            <a:pPr>
              <a:lnSpc>
                <a:spcPct val="107000"/>
              </a:lnSpc>
              <a:spcAft>
                <a:spcPts val="800"/>
              </a:spcAft>
            </a:pPr>
            <a:r>
              <a:rPr lang="en-GB" sz="2000" dirty="0">
                <a:latin typeface="Arial"/>
                <a:ea typeface="Calibri" panose="020F0502020204030204" pitchFamily="34" charset="0"/>
                <a:cs typeface="Times New Roman"/>
              </a:rPr>
              <a:t>Resilience is:</a:t>
            </a:r>
          </a:p>
          <a:p>
            <a:pPr marL="342900" lvl="0" indent="-342900">
              <a:lnSpc>
                <a:spcPct val="107000"/>
              </a:lnSpc>
              <a:spcAft>
                <a:spcPts val="0"/>
              </a:spcAft>
              <a:buFont typeface="Symbol" panose="05050102010706020507" pitchFamily="18" charset="2"/>
              <a:buChar char=""/>
            </a:pPr>
            <a:r>
              <a:rPr lang="en-GB" sz="2000" dirty="0">
                <a:latin typeface="Arial" panose="020B0604020202020204" pitchFamily="34" charset="0"/>
                <a:ea typeface="Calibri" panose="020F0502020204030204" pitchFamily="34" charset="0"/>
                <a:cs typeface="Times New Roman" panose="02020603050405020304" pitchFamily="18" charset="0"/>
              </a:rPr>
              <a:t>Coping with adverse events</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2000" dirty="0">
                <a:latin typeface="Arial"/>
                <a:ea typeface="Calibri" panose="020F0502020204030204" pitchFamily="34" charset="0"/>
                <a:cs typeface="Times New Roman"/>
              </a:rPr>
              <a:t>Determination to see something through to its  conclusion</a:t>
            </a:r>
          </a:p>
          <a:p>
            <a:pPr>
              <a:lnSpc>
                <a:spcPct val="107000"/>
              </a:lnSpc>
              <a:spcAft>
                <a:spcPts val="800"/>
              </a:spcAft>
            </a:pPr>
            <a:endParaRPr lang="en-GB" sz="2000" dirty="0">
              <a:latin typeface="Arial"/>
              <a:ea typeface="Calibri" panose="020F0502020204030204" pitchFamily="34" charset="0"/>
              <a:cs typeface="Times New Roman"/>
            </a:endParaRPr>
          </a:p>
          <a:p>
            <a:pPr>
              <a:lnSpc>
                <a:spcPct val="107000"/>
              </a:lnSpc>
              <a:spcAft>
                <a:spcPts val="800"/>
              </a:spcAft>
            </a:pPr>
            <a:r>
              <a:rPr lang="en-GB" sz="2000" dirty="0">
                <a:latin typeface="Arial"/>
                <a:ea typeface="Calibri" panose="020F0502020204030204" pitchFamily="34" charset="0"/>
                <a:cs typeface="Times New Roman"/>
              </a:rPr>
              <a:t>Skill set needed for resilience</a:t>
            </a:r>
            <a:endParaRPr lang="en-GB" dirty="0"/>
          </a:p>
          <a:p>
            <a:pPr marL="342900" lvl="0" indent="-342900">
              <a:lnSpc>
                <a:spcPct val="107000"/>
              </a:lnSpc>
              <a:spcAft>
                <a:spcPts val="0"/>
              </a:spcAft>
              <a:buFont typeface="Symbol" panose="05050102010706020507" pitchFamily="18" charset="2"/>
              <a:buChar char=""/>
            </a:pPr>
            <a:r>
              <a:rPr lang="en-GB" sz="2000" dirty="0">
                <a:latin typeface="Arial" panose="020B0604020202020204" pitchFamily="34" charset="0"/>
                <a:ea typeface="Calibri" panose="020F0502020204030204" pitchFamily="34" charset="0"/>
                <a:cs typeface="Times New Roman" panose="02020603050405020304" pitchFamily="18" charset="0"/>
              </a:rPr>
              <a:t>Optimism</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2000" dirty="0">
                <a:latin typeface="Arial"/>
                <a:ea typeface="Calibri" panose="020F0502020204030204" pitchFamily="34" charset="0"/>
                <a:cs typeface="Times New Roman"/>
              </a:rPr>
              <a:t>Self-belief</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2000" dirty="0">
                <a:latin typeface="Arial" panose="020B0604020202020204" pitchFamily="34" charset="0"/>
                <a:ea typeface="Calibri" panose="020F0502020204030204" pitchFamily="34" charset="0"/>
                <a:cs typeface="Times New Roman" panose="02020603050405020304" pitchFamily="18" charset="0"/>
              </a:rPr>
              <a:t>Flexibility</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2000" dirty="0">
                <a:latin typeface="Arial" panose="020B0604020202020204" pitchFamily="34" charset="0"/>
                <a:ea typeface="Calibri" panose="020F0502020204030204" pitchFamily="34" charset="0"/>
                <a:cs typeface="Times New Roman" panose="02020603050405020304" pitchFamily="18" charset="0"/>
              </a:rPr>
              <a:t>Social support</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2000" dirty="0">
                <a:latin typeface="Arial" panose="020B0604020202020204" pitchFamily="34" charset="0"/>
                <a:ea typeface="Calibri" panose="020F0502020204030204" pitchFamily="34" charset="0"/>
                <a:cs typeface="Times New Roman" panose="02020603050405020304" pitchFamily="18" charset="0"/>
              </a:rPr>
              <a:t>Emotional intelligence</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2000" dirty="0">
                <a:latin typeface="Arial" panose="020B0604020202020204" pitchFamily="34" charset="0"/>
                <a:ea typeface="Calibri" panose="020F0502020204030204" pitchFamily="34" charset="0"/>
                <a:cs typeface="Times New Roman" panose="02020603050405020304" pitchFamily="18" charset="0"/>
              </a:rPr>
              <a:t>Problem solver</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2000" dirty="0">
                <a:latin typeface="Arial" panose="020B0604020202020204" pitchFamily="34" charset="0"/>
                <a:ea typeface="Calibri" panose="020F0502020204030204" pitchFamily="34" charset="0"/>
                <a:cs typeface="Times New Roman" panose="02020603050405020304" pitchFamily="18" charset="0"/>
              </a:rPr>
              <a:t>Organised</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4" descr="A picture containing text, book&#10;&#10;Description automatically generated">
            <a:extLst>
              <a:ext uri="{FF2B5EF4-FFF2-40B4-BE49-F238E27FC236}">
                <a16:creationId xmlns:a16="http://schemas.microsoft.com/office/drawing/2014/main" id="{9B914065-D3D1-4AC2-92F0-DFB6B7EDF3DE}"/>
              </a:ext>
            </a:extLst>
          </p:cNvPr>
          <p:cNvPicPr>
            <a:picLocks noChangeAspect="1"/>
          </p:cNvPicPr>
          <p:nvPr/>
        </p:nvPicPr>
        <p:blipFill>
          <a:blip r:embed="rId8"/>
          <a:stretch>
            <a:fillRect/>
          </a:stretch>
        </p:blipFill>
        <p:spPr>
          <a:xfrm>
            <a:off x="6677695" y="3028040"/>
            <a:ext cx="4739424" cy="3120117"/>
          </a:xfrm>
          <a:prstGeom prst="rect">
            <a:avLst/>
          </a:prstGeom>
        </p:spPr>
      </p:pic>
      <p:pic>
        <p:nvPicPr>
          <p:cNvPr id="5" name="16">
            <a:hlinkClick r:id="" action="ppaction://media"/>
            <a:extLst>
              <a:ext uri="{FF2B5EF4-FFF2-40B4-BE49-F238E27FC236}">
                <a16:creationId xmlns:a16="http://schemas.microsoft.com/office/drawing/2014/main" id="{641FB385-1C6B-4CEA-B8B2-A9C43719E30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22385" y="5497481"/>
            <a:ext cx="406400" cy="406400"/>
          </a:xfrm>
          <a:prstGeom prst="rect">
            <a:avLst/>
          </a:prstGeom>
        </p:spPr>
      </p:pic>
    </p:spTree>
    <p:extLst>
      <p:ext uri="{BB962C8B-B14F-4D97-AF65-F5344CB8AC3E}">
        <p14:creationId xmlns:p14="http://schemas.microsoft.com/office/powerpoint/2010/main" val="274547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0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DCFD44-AC16-4633-8E8E-B124FE66ADF3}"/>
              </a:ext>
            </a:extLst>
          </p:cNvPr>
          <p:cNvSpPr>
            <a:spLocks noGrp="1"/>
          </p:cNvSpPr>
          <p:nvPr>
            <p:ph type="ctrTitle"/>
          </p:nvPr>
        </p:nvSpPr>
        <p:spPr>
          <a:xfrm>
            <a:off x="1511300" y="868362"/>
            <a:ext cx="8242300" cy="820738"/>
          </a:xfrm>
        </p:spPr>
        <p:txBody>
          <a:bodyPr/>
          <a:lstStyle/>
          <a:p>
            <a:r>
              <a:rPr lang="en-GB"/>
              <a:t>Building Resilience…</a:t>
            </a:r>
          </a:p>
        </p:txBody>
      </p:sp>
      <p:sp>
        <p:nvSpPr>
          <p:cNvPr id="3" name="Subtitle 2">
            <a:extLst>
              <a:ext uri="{FF2B5EF4-FFF2-40B4-BE49-F238E27FC236}">
                <a16:creationId xmlns:a16="http://schemas.microsoft.com/office/drawing/2014/main" id="{4DE5A4A3-7908-4B78-900D-4C5C9ED62E84}"/>
              </a:ext>
            </a:extLst>
          </p:cNvPr>
          <p:cNvSpPr>
            <a:spLocks noGrp="1"/>
          </p:cNvSpPr>
          <p:nvPr>
            <p:ph type="subTitle" idx="1"/>
          </p:nvPr>
        </p:nvSpPr>
        <p:spPr>
          <a:xfrm>
            <a:off x="2258169" y="2432681"/>
            <a:ext cx="9144000" cy="1655762"/>
          </a:xfrm>
        </p:spPr>
        <p:txBody>
          <a:bodyPr lIns="91440" tIns="45720" rIns="91440" bIns="45720" anchor="t"/>
          <a:lstStyle/>
          <a:p>
            <a:pPr marL="342900" lvl="0" indent="-342900" algn="l">
              <a:buFont typeface="Arial" panose="020B0604020202020204" pitchFamily="34" charset="0"/>
              <a:buChar char="•"/>
            </a:pPr>
            <a:r>
              <a:rPr lang="en-GB" sz="2800" dirty="0"/>
              <a:t>Opportunities for learning </a:t>
            </a:r>
          </a:p>
          <a:p>
            <a:pPr marL="342900" lvl="0" indent="-342900" algn="l">
              <a:buFont typeface="Arial" panose="020B0604020202020204" pitchFamily="34" charset="0"/>
              <a:buChar char="•"/>
            </a:pPr>
            <a:r>
              <a:rPr lang="en-GB" sz="2800" dirty="0"/>
              <a:t>Using self-help resources</a:t>
            </a:r>
          </a:p>
          <a:p>
            <a:pPr marL="342900" lvl="0" indent="-342900" algn="l">
              <a:buFont typeface="Arial" panose="020B0604020202020204" pitchFamily="34" charset="0"/>
              <a:buChar char="•"/>
            </a:pPr>
            <a:r>
              <a:rPr lang="en-GB" sz="2800" dirty="0"/>
              <a:t>Strong support networks</a:t>
            </a:r>
          </a:p>
          <a:p>
            <a:pPr marL="342900" lvl="0" indent="-342900" algn="l">
              <a:buFont typeface="Arial" panose="020B0604020202020204" pitchFamily="34" charset="0"/>
              <a:buChar char="•"/>
            </a:pPr>
            <a:r>
              <a:rPr lang="en-GB" sz="2800" dirty="0"/>
              <a:t>Healthy lifestyle choices</a:t>
            </a:r>
          </a:p>
          <a:p>
            <a:pPr marL="342900" lvl="0" indent="-342900" algn="l">
              <a:buFont typeface="Arial" panose="020B0604020202020204" pitchFamily="34" charset="0"/>
              <a:buChar char="•"/>
            </a:pPr>
            <a:r>
              <a:rPr lang="en-GB" sz="2800" dirty="0"/>
              <a:t>Positive affirmations</a:t>
            </a:r>
          </a:p>
          <a:p>
            <a:pPr marL="342900" lvl="0" indent="-342900" algn="l">
              <a:buFont typeface="Arial" panose="020B0604020202020204" pitchFamily="34" charset="0"/>
              <a:buChar char="•"/>
            </a:pPr>
            <a:r>
              <a:rPr lang="en-GB" sz="2800" dirty="0"/>
              <a:t>Overcoming challenges</a:t>
            </a:r>
          </a:p>
          <a:p>
            <a:pPr algn="l"/>
            <a:endParaRPr lang="en-GB" dirty="0"/>
          </a:p>
        </p:txBody>
      </p:sp>
      <p:pic>
        <p:nvPicPr>
          <p:cNvPr id="4" name="Picture 3">
            <a:extLst>
              <a:ext uri="{FF2B5EF4-FFF2-40B4-BE49-F238E27FC236}">
                <a16:creationId xmlns:a16="http://schemas.microsoft.com/office/drawing/2014/main" id="{9F3482B4-86B0-44D5-8F97-62282A20F5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269" y="4748"/>
            <a:ext cx="2973841" cy="1884558"/>
          </a:xfrm>
          <a:prstGeom prst="rect">
            <a:avLst/>
          </a:prstGeom>
        </p:spPr>
      </p:pic>
      <p:pic>
        <p:nvPicPr>
          <p:cNvPr id="2" name="Picture 5" descr="Text, whiteboard&#10;&#10;Description automatically generated">
            <a:extLst>
              <a:ext uri="{FF2B5EF4-FFF2-40B4-BE49-F238E27FC236}">
                <a16:creationId xmlns:a16="http://schemas.microsoft.com/office/drawing/2014/main" id="{E6A42B59-9287-408D-8187-309CD974B42F}"/>
              </a:ext>
            </a:extLst>
          </p:cNvPr>
          <p:cNvPicPr>
            <a:picLocks noChangeAspect="1"/>
          </p:cNvPicPr>
          <p:nvPr/>
        </p:nvPicPr>
        <p:blipFill>
          <a:blip r:embed="rId6"/>
          <a:stretch>
            <a:fillRect/>
          </a:stretch>
        </p:blipFill>
        <p:spPr>
          <a:xfrm>
            <a:off x="7471759" y="2559878"/>
            <a:ext cx="3924031" cy="2714893"/>
          </a:xfrm>
          <a:prstGeom prst="rect">
            <a:avLst/>
          </a:prstGeom>
        </p:spPr>
      </p:pic>
      <p:pic>
        <p:nvPicPr>
          <p:cNvPr id="6" name="17">
            <a:hlinkClick r:id="" action="ppaction://media"/>
            <a:extLst>
              <a:ext uri="{FF2B5EF4-FFF2-40B4-BE49-F238E27FC236}">
                <a16:creationId xmlns:a16="http://schemas.microsoft.com/office/drawing/2014/main" id="{36AC3C38-04F2-437F-9725-F6B9C78E07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02169" y="5674033"/>
            <a:ext cx="406400" cy="406400"/>
          </a:xfrm>
          <a:prstGeom prst="rect">
            <a:avLst/>
          </a:prstGeom>
        </p:spPr>
      </p:pic>
    </p:spTree>
    <p:extLst>
      <p:ext uri="{BB962C8B-B14F-4D97-AF65-F5344CB8AC3E}">
        <p14:creationId xmlns:p14="http://schemas.microsoft.com/office/powerpoint/2010/main" val="428096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5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23E7C993-B911-4A55-8742-83B75054A5DB}"/>
              </a:ext>
            </a:extLst>
          </p:cNvPr>
          <p:cNvSpPr>
            <a:spLocks noGrp="1"/>
          </p:cNvSpPr>
          <p:nvPr>
            <p:ph type="title"/>
          </p:nvPr>
        </p:nvSpPr>
        <p:spPr>
          <a:xfrm>
            <a:off x="1981201" y="274638"/>
            <a:ext cx="8239482" cy="649310"/>
          </a:xfrm>
        </p:spPr>
        <p:txBody>
          <a:bodyPr lIns="91440" tIns="45720" rIns="91440" bIns="45720" anchor="t"/>
          <a:lstStyle/>
          <a:p>
            <a:pPr algn="l"/>
            <a:r>
              <a:rPr lang="en-GB" altLang="en-US" sz="3600">
                <a:latin typeface="Calibri"/>
                <a:cs typeface="Calibri"/>
              </a:rPr>
              <a:t>Create a Personal Wellbeing Action Plan</a:t>
            </a:r>
          </a:p>
        </p:txBody>
      </p:sp>
      <p:sp>
        <p:nvSpPr>
          <p:cNvPr id="4" name="Content Placeholder 3">
            <a:extLst>
              <a:ext uri="{FF2B5EF4-FFF2-40B4-BE49-F238E27FC236}">
                <a16:creationId xmlns:a16="http://schemas.microsoft.com/office/drawing/2014/main" id="{7270387A-BB7C-4EB7-B6CF-CAB516E412F0}"/>
              </a:ext>
            </a:extLst>
          </p:cNvPr>
          <p:cNvSpPr txBox="1">
            <a:spLocks noGrp="1"/>
          </p:cNvSpPr>
          <p:nvPr>
            <p:ph idx="1"/>
          </p:nvPr>
        </p:nvSpPr>
        <p:spPr>
          <a:xfrm>
            <a:off x="1699698" y="872567"/>
            <a:ext cx="8642350" cy="1409700"/>
          </a:xfrm>
          <a:solidFill>
            <a:srgbClr val="CCCCFF"/>
          </a:solidFill>
          <a:ln w="38100">
            <a:solidFill>
              <a:srgbClr val="CCCCFF"/>
            </a:solidFill>
          </a:ln>
        </p:spPr>
        <p:style>
          <a:lnRef idx="2">
            <a:schemeClr val="accent5"/>
          </a:lnRef>
          <a:fillRef idx="1">
            <a:schemeClr val="lt1"/>
          </a:fillRef>
          <a:effectRef idx="0">
            <a:schemeClr val="accent5"/>
          </a:effectRef>
          <a:fontRef idx="minor">
            <a:schemeClr val="dk1"/>
          </a:fontRef>
        </p:style>
        <p:txBody>
          <a:bodyPr lIns="91440" tIns="45720" rIns="91440" bIns="45720" anchor="t">
            <a:spAutoFit/>
          </a:bodyPr>
          <a:lstStyle/>
          <a:p>
            <a:pPr marL="0" indent="0">
              <a:buNone/>
              <a:defRPr/>
            </a:pPr>
            <a:r>
              <a:rPr lang="en-GB"/>
              <a:t>Identify the top two areas you think you could work on and these will help you build resilience.</a:t>
            </a:r>
            <a:endParaRPr lang="en-GB">
              <a:cs typeface="Calibri"/>
            </a:endParaRPr>
          </a:p>
          <a:p>
            <a:pPr marL="0" indent="0">
              <a:buNone/>
              <a:defRPr/>
            </a:pPr>
            <a:r>
              <a:rPr lang="en-GB" sz="2000" i="1">
                <a:latin typeface="Arial"/>
                <a:cs typeface="Arial"/>
              </a:rPr>
              <a:t>              </a:t>
            </a:r>
          </a:p>
        </p:txBody>
      </p:sp>
      <p:pic>
        <p:nvPicPr>
          <p:cNvPr id="49156" name="Picture 9">
            <a:extLst>
              <a:ext uri="{FF2B5EF4-FFF2-40B4-BE49-F238E27FC236}">
                <a16:creationId xmlns:a16="http://schemas.microsoft.com/office/drawing/2014/main" id="{027E4800-AAB1-404B-8A2D-B1E2D1111C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4660" t="27187" r="27675" b="11781"/>
          <a:stretch>
            <a:fillRect/>
          </a:stretch>
        </p:blipFill>
        <p:spPr bwMode="auto">
          <a:xfrm>
            <a:off x="1981648" y="1711416"/>
            <a:ext cx="8084243" cy="4470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8">
            <a:hlinkClick r:id="" action="ppaction://media"/>
            <a:extLst>
              <a:ext uri="{FF2B5EF4-FFF2-40B4-BE49-F238E27FC236}">
                <a16:creationId xmlns:a16="http://schemas.microsoft.com/office/drawing/2014/main" id="{82E2F054-8657-42F8-9C15-8A8F487EEA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99687" y="547204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72676"/>
            <a:ext cx="9144000" cy="924604"/>
          </a:xfrm>
        </p:spPr>
        <p:txBody>
          <a:bodyPr anchor="t"/>
          <a:lstStyle/>
          <a:p>
            <a:r>
              <a:rPr lang="en-GB" sz="4400">
                <a:latin typeface="Arial" panose="020B0604020202020204" pitchFamily="34" charset="0"/>
                <a:cs typeface="Arial" panose="020B0604020202020204" pitchFamily="34" charset="0"/>
              </a:rPr>
              <a:t>Welcome!</a:t>
            </a:r>
          </a:p>
        </p:txBody>
      </p:sp>
      <p:pic>
        <p:nvPicPr>
          <p:cNvPr id="4" name="Picture 3">
            <a:extLst>
              <a:ext uri="{FF2B5EF4-FFF2-40B4-BE49-F238E27FC236}">
                <a16:creationId xmlns:a16="http://schemas.microsoft.com/office/drawing/2014/main" id="{2194ED14-792B-4889-AE9E-FACCC8CB07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598" y="-147805"/>
            <a:ext cx="2178118" cy="1383885"/>
          </a:xfrm>
          <a:prstGeom prst="rect">
            <a:avLst/>
          </a:prstGeom>
        </p:spPr>
      </p:pic>
      <p:sp>
        <p:nvSpPr>
          <p:cNvPr id="6" name="Rectangle 5">
            <a:extLst>
              <a:ext uri="{FF2B5EF4-FFF2-40B4-BE49-F238E27FC236}">
                <a16:creationId xmlns:a16="http://schemas.microsoft.com/office/drawing/2014/main" id="{A0DD91F3-D06E-46A0-8E5E-034245C92975}"/>
              </a:ext>
            </a:extLst>
          </p:cNvPr>
          <p:cNvSpPr/>
          <p:nvPr/>
        </p:nvSpPr>
        <p:spPr>
          <a:xfrm>
            <a:off x="486495" y="1388472"/>
            <a:ext cx="11335550" cy="4893647"/>
          </a:xfrm>
          <a:prstGeom prst="rect">
            <a:avLst/>
          </a:prstGeom>
        </p:spPr>
        <p:txBody>
          <a:bodyPr wrap="square" lIns="91440" tIns="45720" rIns="91440" bIns="45720" anchor="t">
            <a:spAutoFit/>
          </a:bodyPr>
          <a:lstStyle/>
          <a:p>
            <a:r>
              <a:rPr lang="en-GB" sz="2400" dirty="0">
                <a:latin typeface="Arial"/>
                <a:cs typeface="Arial"/>
              </a:rPr>
              <a:t>Firstly, thank you for choosing to take the time out to complete this course which has been built around Mental Health Improvement: A Practical Approach. Please work through it </a:t>
            </a:r>
            <a:r>
              <a:rPr lang="en-GB" sz="2400" i="1" dirty="0">
                <a:latin typeface="Arial"/>
                <a:cs typeface="Arial"/>
              </a:rPr>
              <a:t>at your own pace</a:t>
            </a:r>
            <a:r>
              <a:rPr lang="en-GB" sz="2400" dirty="0">
                <a:latin typeface="Arial"/>
                <a:cs typeface="Arial"/>
              </a:rPr>
              <a:t> and </a:t>
            </a:r>
            <a:r>
              <a:rPr lang="en-GB" sz="2400" i="1" dirty="0">
                <a:latin typeface="Arial"/>
                <a:cs typeface="Arial"/>
              </a:rPr>
              <a:t>use the audio recordings</a:t>
            </a:r>
            <a:r>
              <a:rPr lang="en-GB" sz="2400" dirty="0">
                <a:latin typeface="Arial"/>
                <a:cs typeface="Arial"/>
              </a:rPr>
              <a:t> that have been provided on each slide for additional support at your own leisure. We have also developed a </a:t>
            </a:r>
            <a:r>
              <a:rPr lang="en-GB" sz="2400" i="1" dirty="0">
                <a:latin typeface="Arial"/>
                <a:cs typeface="Arial"/>
              </a:rPr>
              <a:t>workbook for you to use if you wish</a:t>
            </a:r>
            <a:r>
              <a:rPr lang="en-GB" sz="2400" dirty="0">
                <a:latin typeface="Arial"/>
                <a:cs typeface="Arial"/>
              </a:rPr>
              <a:t>. This can be found here</a:t>
            </a:r>
            <a:r>
              <a:rPr lang="en-GB" sz="2400" dirty="0">
                <a:solidFill>
                  <a:srgbClr val="FF0000"/>
                </a:solidFill>
                <a:latin typeface="Arial"/>
                <a:cs typeface="Arial"/>
              </a:rPr>
              <a:t>........</a:t>
            </a:r>
            <a:endParaRPr lang="en-US" dirty="0">
              <a:solidFill>
                <a:srgbClr val="FF0000"/>
              </a:solidFill>
            </a:endParaRPr>
          </a:p>
          <a:p>
            <a:r>
              <a:rPr lang="en-GB" sz="2400" dirty="0">
                <a:latin typeface="Arial"/>
                <a:cs typeface="Arial"/>
              </a:rPr>
              <a:t>The aims of this course are to:</a:t>
            </a:r>
          </a:p>
          <a:p>
            <a:pPr marL="342900" indent="-342900">
              <a:buFont typeface="Arial" panose="020B0604020202020204" pitchFamily="34" charset="0"/>
              <a:buChar char="•"/>
            </a:pPr>
            <a:r>
              <a:rPr lang="en-GB" sz="2400" dirty="0">
                <a:latin typeface="Arial"/>
                <a:cs typeface="Arial"/>
              </a:rPr>
              <a:t>Remind ourselves what mental health is and how we can maintain good mental health</a:t>
            </a:r>
          </a:p>
          <a:p>
            <a:pPr marL="342900" indent="-342900">
              <a:buFont typeface="Arial" panose="020B0604020202020204" pitchFamily="34" charset="0"/>
              <a:buChar char="•"/>
            </a:pPr>
            <a:r>
              <a:rPr lang="en-GB" sz="2400" dirty="0">
                <a:latin typeface="Arial"/>
                <a:cs typeface="Arial"/>
              </a:rPr>
              <a:t>Understand mental health in the context of children and young people</a:t>
            </a:r>
          </a:p>
          <a:p>
            <a:pPr marL="342900" indent="-342900">
              <a:buFont typeface="Arial" panose="020B0604020202020204" pitchFamily="34" charset="0"/>
              <a:buChar char="•"/>
            </a:pPr>
            <a:r>
              <a:rPr lang="en-GB" sz="2400" dirty="0">
                <a:latin typeface="Arial"/>
                <a:cs typeface="Arial"/>
              </a:rPr>
              <a:t>Explore the importance of nurture</a:t>
            </a:r>
          </a:p>
          <a:p>
            <a:pPr marL="342900" indent="-342900">
              <a:buFont typeface="Arial" panose="020B0604020202020204" pitchFamily="34" charset="0"/>
              <a:buChar char="•"/>
            </a:pPr>
            <a:r>
              <a:rPr lang="en-GB" sz="2400" dirty="0">
                <a:latin typeface="Arial"/>
                <a:cs typeface="Arial"/>
              </a:rPr>
              <a:t>Raise our awareness of resilience and how to cultivate it</a:t>
            </a:r>
          </a:p>
          <a:p>
            <a:pPr marL="342900" indent="-342900">
              <a:buFont typeface="Arial" panose="020B0604020202020204" pitchFamily="34" charset="0"/>
              <a:buChar char="•"/>
            </a:pPr>
            <a:r>
              <a:rPr lang="en-GB" sz="2400" dirty="0">
                <a:latin typeface="Arial"/>
                <a:cs typeface="Arial"/>
              </a:rPr>
              <a:t>Reflect on the factors that can cause us to stress and worry</a:t>
            </a:r>
          </a:p>
          <a:p>
            <a:pPr marL="342900" indent="-342900">
              <a:buFont typeface="Arial" panose="020B0604020202020204" pitchFamily="34" charset="0"/>
              <a:buChar char="•"/>
            </a:pPr>
            <a:r>
              <a:rPr lang="en-GB" sz="2400" dirty="0">
                <a:latin typeface="Arial"/>
                <a:cs typeface="Arial"/>
              </a:rPr>
              <a:t>Look at practical ways we can maintain positive mental health and wellbeing</a:t>
            </a:r>
          </a:p>
        </p:txBody>
      </p:sp>
      <p:pic>
        <p:nvPicPr>
          <p:cNvPr id="3" name="2">
            <a:hlinkClick r:id="" action="ppaction://media"/>
            <a:extLst>
              <a:ext uri="{FF2B5EF4-FFF2-40B4-BE49-F238E27FC236}">
                <a16:creationId xmlns:a16="http://schemas.microsoft.com/office/drawing/2014/main" id="{5F30E59F-9FC4-4299-8DA6-D0A40D9A61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0264" y="5820917"/>
            <a:ext cx="406400" cy="406400"/>
          </a:xfrm>
          <a:prstGeom prst="rect">
            <a:avLst/>
          </a:prstGeom>
        </p:spPr>
      </p:pic>
    </p:spTree>
    <p:extLst>
      <p:ext uri="{BB962C8B-B14F-4D97-AF65-F5344CB8AC3E}">
        <p14:creationId xmlns:p14="http://schemas.microsoft.com/office/powerpoint/2010/main" val="182038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7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B1F438E1-4FDC-4AD6-BE12-6911768C3B4B}"/>
              </a:ext>
            </a:extLst>
          </p:cNvPr>
          <p:cNvGraphicFramePr>
            <a:graphicFrameLocks noGrp="1"/>
          </p:cNvGraphicFramePr>
          <p:nvPr>
            <p:ph idx="1"/>
            <p:extLst>
              <p:ext uri="{D42A27DB-BD31-4B8C-83A1-F6EECF244321}">
                <p14:modId xmlns:p14="http://schemas.microsoft.com/office/powerpoint/2010/main" val="2402325654"/>
              </p:ext>
            </p:extLst>
          </p:nvPr>
        </p:nvGraphicFramePr>
        <p:xfrm>
          <a:off x="1423115" y="1364088"/>
          <a:ext cx="8444247"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0" name="TextBox 39">
            <a:extLst>
              <a:ext uri="{FF2B5EF4-FFF2-40B4-BE49-F238E27FC236}">
                <a16:creationId xmlns:a16="http://schemas.microsoft.com/office/drawing/2014/main" id="{417C225D-42F2-4AC1-8116-44A95A383E13}"/>
              </a:ext>
            </a:extLst>
          </p:cNvPr>
          <p:cNvSpPr txBox="1"/>
          <p:nvPr/>
        </p:nvSpPr>
        <p:spPr>
          <a:xfrm>
            <a:off x="1697865" y="130935"/>
            <a:ext cx="864601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Let's think about some of the key points we have covered so far:</a:t>
            </a:r>
          </a:p>
        </p:txBody>
      </p:sp>
      <p:pic>
        <p:nvPicPr>
          <p:cNvPr id="2" name="19">
            <a:hlinkClick r:id="" action="ppaction://media"/>
            <a:extLst>
              <a:ext uri="{FF2B5EF4-FFF2-40B4-BE49-F238E27FC236}">
                <a16:creationId xmlns:a16="http://schemas.microsoft.com/office/drawing/2014/main" id="{82F5F2AF-E9C9-4F48-881D-9EFAB191853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40052" y="5483651"/>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3651B3-C452-4548-8326-69E9F937BCB9}"/>
              </a:ext>
            </a:extLst>
          </p:cNvPr>
          <p:cNvSpPr>
            <a:spLocks noGrp="1"/>
          </p:cNvSpPr>
          <p:nvPr>
            <p:ph type="ctrTitle"/>
          </p:nvPr>
        </p:nvSpPr>
        <p:spPr>
          <a:xfrm>
            <a:off x="1524000" y="235383"/>
            <a:ext cx="9144000" cy="866053"/>
          </a:xfrm>
        </p:spPr>
        <p:txBody>
          <a:bodyPr/>
          <a:lstStyle/>
          <a:p>
            <a:r>
              <a:rPr lang="en-GB"/>
              <a:t>Stress </a:t>
            </a:r>
          </a:p>
        </p:txBody>
      </p:sp>
      <p:pic>
        <p:nvPicPr>
          <p:cNvPr id="6" name="Picture 5">
            <a:extLst>
              <a:ext uri="{FF2B5EF4-FFF2-40B4-BE49-F238E27FC236}">
                <a16:creationId xmlns:a16="http://schemas.microsoft.com/office/drawing/2014/main" id="{57A0F779-4D03-4866-8935-7ED3DD036608}"/>
              </a:ext>
            </a:extLst>
          </p:cNvPr>
          <p:cNvPicPr>
            <a:picLocks noChangeAspect="1"/>
          </p:cNvPicPr>
          <p:nvPr/>
        </p:nvPicPr>
        <p:blipFill>
          <a:blip r:embed="rId5"/>
          <a:stretch>
            <a:fillRect/>
          </a:stretch>
        </p:blipFill>
        <p:spPr>
          <a:xfrm>
            <a:off x="3477718" y="1101436"/>
            <a:ext cx="5376473" cy="4848162"/>
          </a:xfrm>
          <a:prstGeom prst="rect">
            <a:avLst/>
          </a:prstGeom>
        </p:spPr>
      </p:pic>
      <p:pic>
        <p:nvPicPr>
          <p:cNvPr id="2" name="Recorded Sound">
            <a:hlinkClick r:id="" action="ppaction://media"/>
            <a:extLst>
              <a:ext uri="{FF2B5EF4-FFF2-40B4-BE49-F238E27FC236}">
                <a16:creationId xmlns:a16="http://schemas.microsoft.com/office/drawing/2014/main" id="{2AE58A55-A512-45F2-A12B-CAD8F15176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67131" y="4828309"/>
            <a:ext cx="609600" cy="609600"/>
          </a:xfrm>
          <a:prstGeom prst="rect">
            <a:avLst/>
          </a:prstGeom>
        </p:spPr>
      </p:pic>
    </p:spTree>
    <p:extLst>
      <p:ext uri="{BB962C8B-B14F-4D97-AF65-F5344CB8AC3E}">
        <p14:creationId xmlns:p14="http://schemas.microsoft.com/office/powerpoint/2010/main" val="190298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84A484AD-BB82-41BB-9C1B-82426A15BEE6}"/>
              </a:ext>
            </a:extLst>
          </p:cNvPr>
          <p:cNvSpPr>
            <a:spLocks noGrp="1"/>
          </p:cNvSpPr>
          <p:nvPr>
            <p:ph type="title"/>
          </p:nvPr>
        </p:nvSpPr>
        <p:spPr/>
        <p:txBody>
          <a:bodyPr/>
          <a:lstStyle/>
          <a:p>
            <a:r>
              <a:rPr lang="en-GB" altLang="en-US" sz="3600"/>
              <a:t>Activity - Stress Awareness</a:t>
            </a:r>
          </a:p>
        </p:txBody>
      </p:sp>
      <p:pic>
        <p:nvPicPr>
          <p:cNvPr id="24579" name="Picture 1028" descr="pressure_performance">
            <a:extLst>
              <a:ext uri="{FF2B5EF4-FFF2-40B4-BE49-F238E27FC236}">
                <a16:creationId xmlns:a16="http://schemas.microsoft.com/office/drawing/2014/main" id="{B039BA35-AA0B-4E6C-BF6C-9E981FB93FC1}"/>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503613" y="1412875"/>
            <a:ext cx="5143500" cy="4425950"/>
          </a:xfrm>
          <a:noFill/>
          <a:ln>
            <a:solidFill>
              <a:schemeClr val="bg2"/>
            </a:solidFill>
            <a:miter lim="800000"/>
            <a:headEnd/>
            <a:tailEnd/>
          </a:ln>
        </p:spPr>
      </p:pic>
      <p:sp>
        <p:nvSpPr>
          <p:cNvPr id="5" name="Footer Placeholder 4">
            <a:extLst>
              <a:ext uri="{FF2B5EF4-FFF2-40B4-BE49-F238E27FC236}">
                <a16:creationId xmlns:a16="http://schemas.microsoft.com/office/drawing/2014/main" id="{7400EB80-D010-4461-AF4A-06DBB108B676}"/>
              </a:ext>
            </a:extLst>
          </p:cNvPr>
          <p:cNvSpPr>
            <a:spLocks noGrp="1"/>
          </p:cNvSpPr>
          <p:nvPr>
            <p:ph type="ftr" sz="quarter" idx="11"/>
          </p:nvPr>
        </p:nvSpPr>
        <p:spPr>
          <a:xfrm>
            <a:off x="1881189" y="6215064"/>
            <a:ext cx="3571875" cy="365125"/>
          </a:xfrm>
        </p:spPr>
        <p:txBody>
          <a:bodyPr/>
          <a:lstStyle/>
          <a:p>
            <a:pPr algn="l">
              <a:defRPr/>
            </a:pPr>
            <a:r>
              <a:rPr lang="en-GB"/>
              <a:t>Adapted from </a:t>
            </a:r>
            <a:r>
              <a:rPr lang="en-GB" err="1"/>
              <a:t>P.Nixon</a:t>
            </a:r>
            <a:r>
              <a:rPr lang="en-GB"/>
              <a:t> (1979) by NHS Health Scotland. </a:t>
            </a:r>
          </a:p>
        </p:txBody>
      </p:sp>
      <p:pic>
        <p:nvPicPr>
          <p:cNvPr id="2" name="Picture 1">
            <a:extLst>
              <a:ext uri="{FF2B5EF4-FFF2-40B4-BE49-F238E27FC236}">
                <a16:creationId xmlns:a16="http://schemas.microsoft.com/office/drawing/2014/main" id="{76770EA7-04D1-4663-899C-99183022B0D8}"/>
              </a:ext>
            </a:extLst>
          </p:cNvPr>
          <p:cNvPicPr>
            <a:picLocks noChangeAspect="1"/>
          </p:cNvPicPr>
          <p:nvPr/>
        </p:nvPicPr>
        <p:blipFill>
          <a:blip r:embed="rId6"/>
          <a:stretch>
            <a:fillRect/>
          </a:stretch>
        </p:blipFill>
        <p:spPr>
          <a:xfrm>
            <a:off x="1485900" y="1203767"/>
            <a:ext cx="9486900" cy="4773390"/>
          </a:xfrm>
          <a:prstGeom prst="rect">
            <a:avLst/>
          </a:prstGeom>
        </p:spPr>
      </p:pic>
      <p:pic>
        <p:nvPicPr>
          <p:cNvPr id="3" name="Recorded Sound">
            <a:hlinkClick r:id="" action="ppaction://media"/>
            <a:extLst>
              <a:ext uri="{FF2B5EF4-FFF2-40B4-BE49-F238E27FC236}">
                <a16:creationId xmlns:a16="http://schemas.microsoft.com/office/drawing/2014/main" id="{2DEC3FEB-EE7C-4DD9-AB02-3E01DA5C5A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28584" y="456799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7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CCCF3-1C69-4FD7-8B51-198C4D4061B7}"/>
              </a:ext>
            </a:extLst>
          </p:cNvPr>
          <p:cNvSpPr>
            <a:spLocks noGrp="1"/>
          </p:cNvSpPr>
          <p:nvPr>
            <p:ph type="ctrTitle"/>
          </p:nvPr>
        </p:nvSpPr>
        <p:spPr>
          <a:xfrm>
            <a:off x="1524000" y="1122363"/>
            <a:ext cx="9144000" cy="592137"/>
          </a:xfrm>
        </p:spPr>
        <p:txBody>
          <a:bodyPr/>
          <a:lstStyle/>
          <a:p>
            <a:r>
              <a:rPr lang="en-GB"/>
              <a:t>Everyday Stressors…</a:t>
            </a:r>
          </a:p>
        </p:txBody>
      </p:sp>
      <p:sp>
        <p:nvSpPr>
          <p:cNvPr id="3" name="Subtitle 2">
            <a:extLst>
              <a:ext uri="{FF2B5EF4-FFF2-40B4-BE49-F238E27FC236}">
                <a16:creationId xmlns:a16="http://schemas.microsoft.com/office/drawing/2014/main" id="{8CE73B22-B705-4615-B158-C4D87BDC3AAB}"/>
              </a:ext>
            </a:extLst>
          </p:cNvPr>
          <p:cNvSpPr>
            <a:spLocks noGrp="1"/>
          </p:cNvSpPr>
          <p:nvPr>
            <p:ph type="subTitle" idx="1"/>
          </p:nvPr>
        </p:nvSpPr>
        <p:spPr>
          <a:xfrm>
            <a:off x="1524000" y="2209800"/>
            <a:ext cx="9144000" cy="3048000"/>
          </a:xfrm>
        </p:spPr>
        <p:txBody>
          <a:bodyPr/>
          <a:lstStyle/>
          <a:p>
            <a:pPr marL="342900" indent="-342900" algn="l">
              <a:buFont typeface="Arial" panose="020B0604020202020204" pitchFamily="34" charset="0"/>
              <a:buChar char="•"/>
            </a:pPr>
            <a:r>
              <a:rPr lang="en-GB"/>
              <a:t>Everyday Stressors are typical situations and challenges that most children and young people face as they develop. They include changes in routine, social disappointments, changing school or when moving into a new school session. Whether these everyday events are stressful or not will depend in part on the child’s coping skills </a:t>
            </a:r>
          </a:p>
        </p:txBody>
      </p:sp>
      <p:pic>
        <p:nvPicPr>
          <p:cNvPr id="4" name="Picture 3">
            <a:extLst>
              <a:ext uri="{FF2B5EF4-FFF2-40B4-BE49-F238E27FC236}">
                <a16:creationId xmlns:a16="http://schemas.microsoft.com/office/drawing/2014/main" id="{4B9AF28B-971B-43C0-83CB-9F10FCC9F8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0"/>
            <a:ext cx="3412800" cy="2247609"/>
          </a:xfrm>
          <a:prstGeom prst="rect">
            <a:avLst/>
          </a:prstGeom>
        </p:spPr>
      </p:pic>
      <p:pic>
        <p:nvPicPr>
          <p:cNvPr id="5" name="Picture 4">
            <a:extLst>
              <a:ext uri="{FF2B5EF4-FFF2-40B4-BE49-F238E27FC236}">
                <a16:creationId xmlns:a16="http://schemas.microsoft.com/office/drawing/2014/main" id="{1132DBF8-89F5-41BB-B6EF-08B916698D8B}"/>
              </a:ext>
            </a:extLst>
          </p:cNvPr>
          <p:cNvPicPr>
            <a:picLocks noChangeAspect="1"/>
          </p:cNvPicPr>
          <p:nvPr/>
        </p:nvPicPr>
        <p:blipFill>
          <a:blip r:embed="rId6"/>
          <a:stretch>
            <a:fillRect/>
          </a:stretch>
        </p:blipFill>
        <p:spPr>
          <a:xfrm>
            <a:off x="7353300" y="4102366"/>
            <a:ext cx="3596640" cy="1840281"/>
          </a:xfrm>
          <a:prstGeom prst="rect">
            <a:avLst/>
          </a:prstGeom>
        </p:spPr>
      </p:pic>
      <p:pic>
        <p:nvPicPr>
          <p:cNvPr id="6" name="Picture 5">
            <a:extLst>
              <a:ext uri="{FF2B5EF4-FFF2-40B4-BE49-F238E27FC236}">
                <a16:creationId xmlns:a16="http://schemas.microsoft.com/office/drawing/2014/main" id="{783BDCB2-7F11-4B3B-A58B-9D639BEE5369}"/>
              </a:ext>
            </a:extLst>
          </p:cNvPr>
          <p:cNvPicPr>
            <a:picLocks noChangeAspect="1"/>
          </p:cNvPicPr>
          <p:nvPr/>
        </p:nvPicPr>
        <p:blipFill>
          <a:blip r:embed="rId7"/>
          <a:stretch>
            <a:fillRect/>
          </a:stretch>
        </p:blipFill>
        <p:spPr>
          <a:xfrm>
            <a:off x="446689" y="4366260"/>
            <a:ext cx="3412800" cy="2051712"/>
          </a:xfrm>
          <a:prstGeom prst="rect">
            <a:avLst/>
          </a:prstGeom>
        </p:spPr>
      </p:pic>
      <p:pic>
        <p:nvPicPr>
          <p:cNvPr id="7" name="Recorded Sound">
            <a:hlinkClick r:id="" action="ppaction://media"/>
            <a:extLst>
              <a:ext uri="{FF2B5EF4-FFF2-40B4-BE49-F238E27FC236}">
                <a16:creationId xmlns:a16="http://schemas.microsoft.com/office/drawing/2014/main" id="{AB545DEF-9F9C-4ABC-95B3-977C816ED8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4990623"/>
            <a:ext cx="609600" cy="609600"/>
          </a:xfrm>
          <a:prstGeom prst="rect">
            <a:avLst/>
          </a:prstGeom>
        </p:spPr>
      </p:pic>
    </p:spTree>
    <p:extLst>
      <p:ext uri="{BB962C8B-B14F-4D97-AF65-F5344CB8AC3E}">
        <p14:creationId xmlns:p14="http://schemas.microsoft.com/office/powerpoint/2010/main" val="124530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F7AA6-B985-4B3C-848E-114F8B1EEAD7}"/>
              </a:ext>
            </a:extLst>
          </p:cNvPr>
          <p:cNvSpPr>
            <a:spLocks noGrp="1"/>
          </p:cNvSpPr>
          <p:nvPr>
            <p:ph type="ctrTitle"/>
          </p:nvPr>
        </p:nvSpPr>
        <p:spPr>
          <a:xfrm>
            <a:off x="1524000" y="665019"/>
            <a:ext cx="9144000" cy="935181"/>
          </a:xfrm>
        </p:spPr>
        <p:txBody>
          <a:bodyPr/>
          <a:lstStyle/>
          <a:p>
            <a:pPr algn="l"/>
            <a:r>
              <a:rPr lang="en-GB"/>
              <a:t>Anxiety</a:t>
            </a:r>
          </a:p>
        </p:txBody>
      </p:sp>
      <p:pic>
        <p:nvPicPr>
          <p:cNvPr id="4" name="Picture 3">
            <a:extLst>
              <a:ext uri="{FF2B5EF4-FFF2-40B4-BE49-F238E27FC236}">
                <a16:creationId xmlns:a16="http://schemas.microsoft.com/office/drawing/2014/main" id="{0A6F0F9E-69E1-4B6C-9B7B-6C910AB4380A}"/>
              </a:ext>
            </a:extLst>
          </p:cNvPr>
          <p:cNvPicPr>
            <a:picLocks noChangeAspect="1"/>
          </p:cNvPicPr>
          <p:nvPr/>
        </p:nvPicPr>
        <p:blipFill>
          <a:blip r:embed="rId5"/>
          <a:stretch>
            <a:fillRect/>
          </a:stretch>
        </p:blipFill>
        <p:spPr>
          <a:xfrm>
            <a:off x="5886472" y="332508"/>
            <a:ext cx="5515819" cy="5486401"/>
          </a:xfrm>
          <a:prstGeom prst="rect">
            <a:avLst/>
          </a:prstGeom>
        </p:spPr>
      </p:pic>
      <p:sp>
        <p:nvSpPr>
          <p:cNvPr id="3" name="Subtitle 2">
            <a:extLst>
              <a:ext uri="{FF2B5EF4-FFF2-40B4-BE49-F238E27FC236}">
                <a16:creationId xmlns:a16="http://schemas.microsoft.com/office/drawing/2014/main" id="{B2B23EBF-F843-4BCF-9181-2F6CDDDD362D}"/>
              </a:ext>
            </a:extLst>
          </p:cNvPr>
          <p:cNvSpPr>
            <a:spLocks noGrp="1"/>
          </p:cNvSpPr>
          <p:nvPr>
            <p:ph type="subTitle" idx="1"/>
          </p:nvPr>
        </p:nvSpPr>
        <p:spPr>
          <a:xfrm>
            <a:off x="602673" y="1600200"/>
            <a:ext cx="10065327" cy="3657600"/>
          </a:xfrm>
        </p:spPr>
        <p:txBody>
          <a:bodyPr/>
          <a:lstStyle/>
          <a:p>
            <a:pPr algn="l"/>
            <a:r>
              <a:rPr lang="en-GB"/>
              <a:t>It’s a normal part of growing up </a:t>
            </a:r>
          </a:p>
          <a:p>
            <a:pPr algn="l"/>
            <a:r>
              <a:rPr lang="en-GB"/>
              <a:t>to feel worried sometimes.</a:t>
            </a:r>
          </a:p>
          <a:p>
            <a:pPr algn="l"/>
            <a:r>
              <a:rPr lang="en-GB"/>
              <a:t>However when it goes on for a long </a:t>
            </a:r>
          </a:p>
          <a:p>
            <a:pPr algn="l"/>
            <a:r>
              <a:rPr lang="en-GB"/>
              <a:t>time and interferes with daily life </a:t>
            </a:r>
          </a:p>
          <a:p>
            <a:pPr algn="l"/>
            <a:r>
              <a:rPr lang="en-GB"/>
              <a:t>then it may be time for additional </a:t>
            </a:r>
          </a:p>
          <a:p>
            <a:pPr algn="l"/>
            <a:r>
              <a:rPr lang="en-GB"/>
              <a:t>support. </a:t>
            </a:r>
          </a:p>
          <a:p>
            <a:pPr algn="l"/>
            <a:r>
              <a:rPr lang="en-GB"/>
              <a:t>There's lots we can do to control </a:t>
            </a:r>
          </a:p>
          <a:p>
            <a:pPr algn="l"/>
            <a:r>
              <a:rPr lang="en-GB"/>
              <a:t>our worries.</a:t>
            </a:r>
          </a:p>
          <a:p>
            <a:pPr algn="l"/>
            <a:endParaRPr lang="en-GB"/>
          </a:p>
        </p:txBody>
      </p:sp>
      <p:pic>
        <p:nvPicPr>
          <p:cNvPr id="5" name="Recorded Sound">
            <a:hlinkClick r:id="" action="ppaction://media"/>
            <a:extLst>
              <a:ext uri="{FF2B5EF4-FFF2-40B4-BE49-F238E27FC236}">
                <a16:creationId xmlns:a16="http://schemas.microsoft.com/office/drawing/2014/main" id="{49FD3DFA-DBDE-4ED3-9832-7210C76E09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5514109"/>
            <a:ext cx="609600" cy="609600"/>
          </a:xfrm>
          <a:prstGeom prst="rect">
            <a:avLst/>
          </a:prstGeom>
        </p:spPr>
      </p:pic>
    </p:spTree>
    <p:extLst>
      <p:ext uri="{BB962C8B-B14F-4D97-AF65-F5344CB8AC3E}">
        <p14:creationId xmlns:p14="http://schemas.microsoft.com/office/powerpoint/2010/main" val="42555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222AB-4755-4F12-9E78-853D1C710712}"/>
              </a:ext>
            </a:extLst>
          </p:cNvPr>
          <p:cNvSpPr>
            <a:spLocks noGrp="1"/>
          </p:cNvSpPr>
          <p:nvPr>
            <p:ph type="ctrTitle"/>
          </p:nvPr>
        </p:nvSpPr>
        <p:spPr>
          <a:xfrm>
            <a:off x="1524000" y="1122363"/>
            <a:ext cx="9144000" cy="846137"/>
          </a:xfrm>
        </p:spPr>
        <p:txBody>
          <a:bodyPr/>
          <a:lstStyle/>
          <a:p>
            <a:r>
              <a:rPr lang="en-GB"/>
              <a:t>Video…</a:t>
            </a:r>
          </a:p>
        </p:txBody>
      </p:sp>
      <p:sp>
        <p:nvSpPr>
          <p:cNvPr id="3" name="Subtitle 2">
            <a:extLst>
              <a:ext uri="{FF2B5EF4-FFF2-40B4-BE49-F238E27FC236}">
                <a16:creationId xmlns:a16="http://schemas.microsoft.com/office/drawing/2014/main" id="{DF247755-0A7A-4A26-88B0-EF3DE64CADD9}"/>
              </a:ext>
            </a:extLst>
          </p:cNvPr>
          <p:cNvSpPr>
            <a:spLocks noGrp="1"/>
          </p:cNvSpPr>
          <p:nvPr>
            <p:ph type="subTitle" idx="1"/>
          </p:nvPr>
        </p:nvSpPr>
        <p:spPr>
          <a:xfrm>
            <a:off x="3429000" y="3973222"/>
            <a:ext cx="7832911" cy="1766430"/>
          </a:xfrm>
        </p:spPr>
        <p:txBody>
          <a:bodyPr lIns="91440" tIns="45720" rIns="91440" bIns="45720" anchor="t"/>
          <a:lstStyle/>
          <a:p>
            <a:r>
              <a:rPr lang="en-GB" sz="2800" dirty="0"/>
              <a:t>Young Minds have a dedicated parent helpline and host regular webchats. In this episode there is focus on some scenarios a parent or carer may experience with their child and advice on what to do.</a:t>
            </a:r>
          </a:p>
        </p:txBody>
      </p:sp>
      <p:pic>
        <p:nvPicPr>
          <p:cNvPr id="4" name="Picture 3">
            <a:extLst>
              <a:ext uri="{FF2B5EF4-FFF2-40B4-BE49-F238E27FC236}">
                <a16:creationId xmlns:a16="http://schemas.microsoft.com/office/drawing/2014/main" id="{C30E6F90-7F1E-403B-B0B9-006C444B51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0"/>
            <a:ext cx="3412800" cy="2247609"/>
          </a:xfrm>
          <a:prstGeom prst="rect">
            <a:avLst/>
          </a:prstGeom>
        </p:spPr>
      </p:pic>
      <p:sp>
        <p:nvSpPr>
          <p:cNvPr id="5" name="Speech Bubble: Rectangle with Corners Rounded 4">
            <a:extLst>
              <a:ext uri="{FF2B5EF4-FFF2-40B4-BE49-F238E27FC236}">
                <a16:creationId xmlns:a16="http://schemas.microsoft.com/office/drawing/2014/main" id="{8B3DC697-DB34-4188-A39B-446852F9F689}"/>
              </a:ext>
            </a:extLst>
          </p:cNvPr>
          <p:cNvSpPr/>
          <p:nvPr/>
        </p:nvSpPr>
        <p:spPr>
          <a:xfrm>
            <a:off x="7062158" y="1785582"/>
            <a:ext cx="4341961" cy="148086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ea typeface="+mn-lt"/>
                <a:cs typeface="+mn-lt"/>
                <a:hlinkClick r:id="rId6"/>
              </a:rPr>
              <a:t>https://youtu.be/IkncJ0YzlZA</a:t>
            </a:r>
            <a:endParaRPr lang="en-US">
              <a:ea typeface="+mn-lt"/>
              <a:cs typeface="+mn-lt"/>
            </a:endParaRPr>
          </a:p>
          <a:p>
            <a:pPr algn="ctr"/>
            <a:endParaRPr lang="en-US">
              <a:cs typeface="Calibri"/>
            </a:endParaRPr>
          </a:p>
        </p:txBody>
      </p:sp>
      <p:pic>
        <p:nvPicPr>
          <p:cNvPr id="8" name="Picture 7">
            <a:extLst>
              <a:ext uri="{FF2B5EF4-FFF2-40B4-BE49-F238E27FC236}">
                <a16:creationId xmlns:a16="http://schemas.microsoft.com/office/drawing/2014/main" id="{F83CC121-B187-48D2-8EF5-591F11074C86}"/>
              </a:ext>
            </a:extLst>
          </p:cNvPr>
          <p:cNvPicPr>
            <a:picLocks noChangeAspect="1"/>
          </p:cNvPicPr>
          <p:nvPr/>
        </p:nvPicPr>
        <p:blipFill>
          <a:blip r:embed="rId7"/>
          <a:stretch>
            <a:fillRect/>
          </a:stretch>
        </p:blipFill>
        <p:spPr>
          <a:xfrm>
            <a:off x="2460942" y="183700"/>
            <a:ext cx="4791075" cy="952500"/>
          </a:xfrm>
          <a:prstGeom prst="rect">
            <a:avLst/>
          </a:prstGeom>
        </p:spPr>
      </p:pic>
      <p:pic>
        <p:nvPicPr>
          <p:cNvPr id="9" name="Picture 8">
            <a:extLst>
              <a:ext uri="{FF2B5EF4-FFF2-40B4-BE49-F238E27FC236}">
                <a16:creationId xmlns:a16="http://schemas.microsoft.com/office/drawing/2014/main" id="{7F74EF57-BD96-4C78-8C0E-C3486299178E}"/>
              </a:ext>
            </a:extLst>
          </p:cNvPr>
          <p:cNvPicPr>
            <a:picLocks noChangeAspect="1"/>
          </p:cNvPicPr>
          <p:nvPr/>
        </p:nvPicPr>
        <p:blipFill>
          <a:blip r:embed="rId8"/>
          <a:stretch>
            <a:fillRect/>
          </a:stretch>
        </p:blipFill>
        <p:spPr>
          <a:xfrm>
            <a:off x="5197" y="2758784"/>
            <a:ext cx="3037605" cy="2976853"/>
          </a:xfrm>
          <a:prstGeom prst="rect">
            <a:avLst/>
          </a:prstGeom>
        </p:spPr>
      </p:pic>
      <p:pic>
        <p:nvPicPr>
          <p:cNvPr id="6" name="Recorded Sound">
            <a:hlinkClick r:id="" action="ppaction://media"/>
            <a:extLst>
              <a:ext uri="{FF2B5EF4-FFF2-40B4-BE49-F238E27FC236}">
                <a16:creationId xmlns:a16="http://schemas.microsoft.com/office/drawing/2014/main" id="{E7E217C1-5277-44B2-96B8-08EC33F5FC7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1130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12F4A8-A090-4D9F-91EE-B57472D21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3549" y="8419"/>
            <a:ext cx="3197222" cy="2026296"/>
          </a:xfrm>
          <a:prstGeom prst="rect">
            <a:avLst/>
          </a:prstGeom>
        </p:spPr>
      </p:pic>
      <p:sp>
        <p:nvSpPr>
          <p:cNvPr id="17" name="Parallelogram 16">
            <a:extLst>
              <a:ext uri="{FF2B5EF4-FFF2-40B4-BE49-F238E27FC236}">
                <a16:creationId xmlns:a16="http://schemas.microsoft.com/office/drawing/2014/main" id="{AB8E1244-3EA3-450E-8B39-5743D7772E5E}"/>
              </a:ext>
            </a:extLst>
          </p:cNvPr>
          <p:cNvSpPr/>
          <p:nvPr/>
        </p:nvSpPr>
        <p:spPr>
          <a:xfrm flipH="1">
            <a:off x="10090141" y="-105087"/>
            <a:ext cx="2298700" cy="2516833"/>
          </a:xfrm>
          <a:prstGeom prst="parallelogram">
            <a:avLst/>
          </a:prstGeom>
          <a:blipFill dpi="0" rotWithShape="1">
            <a:blip r:embed="rId6"/>
            <a:srcRect/>
            <a:stretch>
              <a:fillRect l="-4000" r="-7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p:cNvSpPr txBox="1">
            <a:spLocks/>
          </p:cNvSpPr>
          <p:nvPr/>
        </p:nvSpPr>
        <p:spPr>
          <a:xfrm>
            <a:off x="1324201" y="1006271"/>
            <a:ext cx="3909967" cy="223395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a:solidFill>
                  <a:schemeClr val="bg1"/>
                </a:solidFill>
                <a:latin typeface="+mj-lt"/>
                <a:ea typeface="+mj-ea"/>
                <a:cs typeface="+mj-cs"/>
              </a:defRPr>
            </a:lvl1pPr>
          </a:lstStyle>
          <a:p>
            <a:r>
              <a:rPr lang="en-GB" sz="3600">
                <a:latin typeface="Arial" panose="020B0604020202020204" pitchFamily="34" charset="0"/>
                <a:cs typeface="Arial" panose="020B0604020202020204" pitchFamily="34" charset="0"/>
              </a:rPr>
              <a:t>ext</a:t>
            </a:r>
          </a:p>
          <a:p>
            <a:endParaRPr lang="en-GB" sz="3600">
              <a:latin typeface="Arial" panose="020B0604020202020204" pitchFamily="34" charset="0"/>
              <a:cs typeface="Arial" panose="020B0604020202020204" pitchFamily="34" charset="0"/>
            </a:endParaRPr>
          </a:p>
          <a:p>
            <a:endParaRPr lang="en-US" sz="240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638" y="5851729"/>
            <a:ext cx="3536581" cy="778933"/>
          </a:xfrm>
          <a:prstGeom prst="rect">
            <a:avLst/>
          </a:prstGeom>
        </p:spPr>
      </p:pic>
      <p:pic>
        <p:nvPicPr>
          <p:cNvPr id="13" name="Picture 12">
            <a:extLst>
              <a:ext uri="{FF2B5EF4-FFF2-40B4-BE49-F238E27FC236}">
                <a16:creationId xmlns:a16="http://schemas.microsoft.com/office/drawing/2014/main" id="{02085174-1A40-4B0B-AFB4-A178D6FAF47B}"/>
              </a:ext>
              <a:ext uri="{C183D7F6-B498-43B3-948B-1728B52AA6E4}">
                <adec:decorative xmlns:adec="http://schemas.microsoft.com/office/drawing/2017/decorative" val="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74365" y="4988639"/>
            <a:ext cx="1707639" cy="1325053"/>
          </a:xfrm>
          <a:prstGeom prst="rect">
            <a:avLst/>
          </a:prstGeom>
        </p:spPr>
      </p:pic>
      <p:sp>
        <p:nvSpPr>
          <p:cNvPr id="2" name="Title 1">
            <a:extLst>
              <a:ext uri="{FF2B5EF4-FFF2-40B4-BE49-F238E27FC236}">
                <a16:creationId xmlns:a16="http://schemas.microsoft.com/office/drawing/2014/main" id="{CA3AA557-892A-4805-B2CE-CD2B5EE5B4EE}"/>
              </a:ext>
            </a:extLst>
          </p:cNvPr>
          <p:cNvSpPr>
            <a:spLocks noGrp="1"/>
          </p:cNvSpPr>
          <p:nvPr>
            <p:ph type="ctrTitle"/>
          </p:nvPr>
        </p:nvSpPr>
        <p:spPr>
          <a:xfrm>
            <a:off x="1524000" y="1122363"/>
            <a:ext cx="9144000" cy="912352"/>
          </a:xfrm>
        </p:spPr>
        <p:txBody>
          <a:bodyPr/>
          <a:lstStyle/>
          <a:p>
            <a:r>
              <a:rPr lang="en-GB"/>
              <a:t>Reflective Activity</a:t>
            </a:r>
          </a:p>
        </p:txBody>
      </p:sp>
      <p:sp>
        <p:nvSpPr>
          <p:cNvPr id="3" name="Subtitle 2">
            <a:extLst>
              <a:ext uri="{FF2B5EF4-FFF2-40B4-BE49-F238E27FC236}">
                <a16:creationId xmlns:a16="http://schemas.microsoft.com/office/drawing/2014/main" id="{86A0C01D-0580-4B24-96F6-D359F2313446}"/>
              </a:ext>
            </a:extLst>
          </p:cNvPr>
          <p:cNvSpPr>
            <a:spLocks noGrp="1"/>
          </p:cNvSpPr>
          <p:nvPr>
            <p:ph type="subTitle" idx="1"/>
          </p:nvPr>
        </p:nvSpPr>
        <p:spPr>
          <a:xfrm>
            <a:off x="1524000" y="2150807"/>
            <a:ext cx="9144000" cy="4046793"/>
          </a:xfrm>
        </p:spPr>
        <p:txBody>
          <a:bodyPr lIns="91440" tIns="45720" rIns="91440" bIns="45720" anchor="t"/>
          <a:lstStyle/>
          <a:p>
            <a:pPr algn="l"/>
            <a:r>
              <a:rPr lang="en-GB"/>
              <a:t>Over the course of the next few days/week observe:</a:t>
            </a:r>
            <a:endParaRPr lang="en-US"/>
          </a:p>
          <a:p>
            <a:pPr algn="l"/>
            <a:endParaRPr lang="en-GB"/>
          </a:p>
          <a:p>
            <a:pPr algn="l">
              <a:lnSpc>
                <a:spcPct val="100000"/>
              </a:lnSpc>
            </a:pPr>
            <a:r>
              <a:rPr lang="en-GB"/>
              <a:t>                                                 How you and your family’s days are going. </a:t>
            </a:r>
            <a:endParaRPr lang="en-GB">
              <a:cs typeface="Calibri"/>
            </a:endParaRPr>
          </a:p>
          <a:p>
            <a:pPr algn="l">
              <a:lnSpc>
                <a:spcPct val="100000"/>
              </a:lnSpc>
            </a:pPr>
            <a:r>
              <a:rPr lang="en-GB"/>
              <a:t>                                                 Notice – if you can – anything that happens </a:t>
            </a:r>
          </a:p>
          <a:p>
            <a:pPr algn="l">
              <a:lnSpc>
                <a:spcPct val="100000"/>
              </a:lnSpc>
            </a:pPr>
            <a:r>
              <a:rPr lang="en-GB"/>
              <a:t>                                                 that knocks you off your stride a little or </a:t>
            </a:r>
          </a:p>
          <a:p>
            <a:pPr algn="l">
              <a:lnSpc>
                <a:spcPct val="100000"/>
              </a:lnSpc>
            </a:pPr>
            <a:r>
              <a:rPr lang="en-GB"/>
              <a:t>                                                 things that make you feel good.</a:t>
            </a:r>
          </a:p>
          <a:p>
            <a:pPr algn="l"/>
            <a:endParaRPr lang="en-GB"/>
          </a:p>
        </p:txBody>
      </p:sp>
      <p:pic>
        <p:nvPicPr>
          <p:cNvPr id="1026" name="Picture 2" descr="See the source image">
            <a:extLst>
              <a:ext uri="{FF2B5EF4-FFF2-40B4-BE49-F238E27FC236}">
                <a16:creationId xmlns:a16="http://schemas.microsoft.com/office/drawing/2014/main" id="{6E1BA105-F637-4887-9824-F5187239981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9047" y="3033955"/>
            <a:ext cx="3644869" cy="2278043"/>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49C8FAD9-1C43-4ECE-BAC6-F86A3E457A4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82953" y="4379039"/>
            <a:ext cx="609600" cy="609600"/>
          </a:xfrm>
          <a:prstGeom prst="rect">
            <a:avLst/>
          </a:prstGeom>
        </p:spPr>
      </p:pic>
    </p:spTree>
    <p:extLst>
      <p:ext uri="{BB962C8B-B14F-4D97-AF65-F5344CB8AC3E}">
        <p14:creationId xmlns:p14="http://schemas.microsoft.com/office/powerpoint/2010/main" val="161365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 y="6370002"/>
            <a:ext cx="12191999" cy="581474"/>
            <a:chOff x="1" y="6359611"/>
            <a:chExt cx="12191999" cy="581474"/>
          </a:xfrm>
        </p:grpSpPr>
        <p:sp>
          <p:nvSpPr>
            <p:cNvPr id="14" name="Footer Placeholder 9"/>
            <p:cNvSpPr txBox="1">
              <a:spLocks/>
            </p:cNvSpPr>
            <p:nvPr/>
          </p:nvSpPr>
          <p:spPr>
            <a:xfrm>
              <a:off x="1614616" y="6359611"/>
              <a:ext cx="10577384" cy="498389"/>
            </a:xfrm>
            <a:prstGeom prst="rect">
              <a:avLst/>
            </a:prstGeom>
            <a:solidFill>
              <a:srgbClr val="0070C0"/>
            </a:solidFill>
          </p:spPr>
          <p:txBody>
            <a:bodyPr vert="horz" lIns="91440" tIns="45720" rIns="91440" bIns="45720" rtlCol="0" anchor="ctr"/>
            <a:lstStyle>
              <a:defPPr>
                <a:defRPr lang="en-US"/>
              </a:defPPr>
              <a:lvl1pPr marL="0" algn="l" defTabSz="914400" rtl="0" eaLnBrk="1" latinLnBrk="0" hangingPunct="1">
                <a:defRPr sz="8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North Ayrshire Council</a:t>
              </a:r>
            </a:p>
          </p:txBody>
        </p:sp>
        <p:sp>
          <p:nvSpPr>
            <p:cNvPr id="15" name="Rectangle 14"/>
            <p:cNvSpPr/>
            <p:nvPr/>
          </p:nvSpPr>
          <p:spPr>
            <a:xfrm>
              <a:off x="1" y="6359611"/>
              <a:ext cx="1524000" cy="498389"/>
            </a:xfrm>
            <a:prstGeom prst="rect">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orbel" panose="020B0503020204020204"/>
                <a:ea typeface="+mn-ea"/>
                <a:cs typeface="+mn-cs"/>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589" y="6445613"/>
              <a:ext cx="3790196" cy="420625"/>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b="45705"/>
            <a:stretch/>
          </p:blipFill>
          <p:spPr>
            <a:xfrm>
              <a:off x="4773779" y="6529839"/>
              <a:ext cx="3438950" cy="411246"/>
            </a:xfrm>
            <a:prstGeom prst="rect">
              <a:avLst/>
            </a:prstGeom>
          </p:spPr>
        </p:pic>
      </p:grpSp>
      <p:pic>
        <p:nvPicPr>
          <p:cNvPr id="9" name="Picture 8">
            <a:extLst>
              <a:ext uri="{FF2B5EF4-FFF2-40B4-BE49-F238E27FC236}">
                <a16:creationId xmlns:a16="http://schemas.microsoft.com/office/drawing/2014/main" id="{F713ED97-418E-4788-8CE2-DF6B93599D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6101" y="0"/>
            <a:ext cx="3413675" cy="2163478"/>
          </a:xfrm>
          <a:prstGeom prst="rect">
            <a:avLst/>
          </a:prstGeom>
        </p:spPr>
      </p:pic>
      <p:sp>
        <p:nvSpPr>
          <p:cNvPr id="10" name="Title 1">
            <a:extLst>
              <a:ext uri="{FF2B5EF4-FFF2-40B4-BE49-F238E27FC236}">
                <a16:creationId xmlns:a16="http://schemas.microsoft.com/office/drawing/2014/main" id="{C5949DBA-AF76-433B-9F5C-3407437ED605}"/>
              </a:ext>
            </a:extLst>
          </p:cNvPr>
          <p:cNvSpPr txBox="1">
            <a:spLocks/>
          </p:cNvSpPr>
          <p:nvPr/>
        </p:nvSpPr>
        <p:spPr>
          <a:xfrm>
            <a:off x="1524000" y="172676"/>
            <a:ext cx="9144000" cy="924604"/>
          </a:xfrm>
        </p:spPr>
        <p:txBody>
          <a:bodyPr/>
          <a:lstStyle>
            <a:lvl1pPr algn="l" defTabSz="912813" rtl="0" eaLnBrk="1" fontAlgn="base" hangingPunct="1">
              <a:lnSpc>
                <a:spcPct val="90000"/>
              </a:lnSpc>
              <a:spcBef>
                <a:spcPct val="0"/>
              </a:spcBef>
              <a:spcAft>
                <a:spcPct val="0"/>
              </a:spcAft>
              <a:defRPr sz="4400" kern="1200">
                <a:solidFill>
                  <a:srgbClr val="0070C0"/>
                </a:solidFill>
                <a:latin typeface="+mj-lt"/>
                <a:ea typeface="+mj-ea"/>
                <a:cs typeface="+mj-cs"/>
              </a:defRPr>
            </a:lvl1pPr>
            <a:lvl2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2pPr>
            <a:lvl3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3pPr>
            <a:lvl4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4pPr>
            <a:lvl5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5pPr>
            <a:lvl6pPr marL="4572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6pPr>
            <a:lvl7pPr marL="9144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7pPr>
            <a:lvl8pPr marL="13716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8pPr>
            <a:lvl9pPr marL="18288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9pPr>
          </a:lstStyle>
          <a:p>
            <a:pPr algn="ctr"/>
            <a:r>
              <a:rPr lang="en-GB">
                <a:latin typeface="Arial" panose="020B0604020202020204" pitchFamily="34" charset="0"/>
                <a:cs typeface="Arial" panose="020B0604020202020204" pitchFamily="34" charset="0"/>
              </a:rPr>
              <a:t>What is Mental Health?</a:t>
            </a:r>
          </a:p>
        </p:txBody>
      </p:sp>
      <p:sp>
        <p:nvSpPr>
          <p:cNvPr id="11" name="Subtitle 2">
            <a:extLst>
              <a:ext uri="{FF2B5EF4-FFF2-40B4-BE49-F238E27FC236}">
                <a16:creationId xmlns:a16="http://schemas.microsoft.com/office/drawing/2014/main" id="{F0C23441-3265-4BBA-8818-01D4EE2081FD}"/>
              </a:ext>
            </a:extLst>
          </p:cNvPr>
          <p:cNvSpPr txBox="1">
            <a:spLocks/>
          </p:cNvSpPr>
          <p:nvPr/>
        </p:nvSpPr>
        <p:spPr>
          <a:xfrm>
            <a:off x="569343" y="2333706"/>
            <a:ext cx="11335109" cy="3127294"/>
          </a:xfrm>
        </p:spPr>
        <p:txBody>
          <a:bodyPr/>
          <a:lstStyle>
            <a:lvl1pPr marL="227013" indent="-227013" algn="l" defTabSz="912813"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i="1" dirty="0"/>
              <a:t>“The capacity to live a full, productive life as well as the flexibility to deal with its ups and downs. In children and young people it is especially about the capacity to learn, enjoy friendships, to meet challenges, to develop talents and capabilities.” </a:t>
            </a:r>
            <a:r>
              <a:rPr lang="en-GB" b="1" i="1" dirty="0"/>
              <a:t>(Young Minds)</a:t>
            </a:r>
          </a:p>
          <a:p>
            <a:pPr marL="0" lvl="0" indent="0" defTabSz="914400">
              <a:lnSpc>
                <a:spcPct val="100000"/>
              </a:lnSpc>
              <a:spcBef>
                <a:spcPct val="0"/>
              </a:spcBef>
              <a:buNone/>
              <a:defRPr/>
            </a:pPr>
            <a:r>
              <a:rPr lang="en-GB" altLang="en-US" sz="2400" dirty="0">
                <a:solidFill>
                  <a:prstClr val="black"/>
                </a:solidFill>
                <a:cs typeface="Calibri" pitchFamily="34" charset="0"/>
              </a:rPr>
              <a:t>“Mental health influences how we think and feel about ourselves and others and how we interpret events. It affects our capacity to learn, to communicate and to form, sustain and end relationships. It also influences our ability to cope with change, transition and life events: having a baby, moving house, experiencing bereavement” 	(</a:t>
            </a:r>
            <a:r>
              <a:rPr lang="en-GB" altLang="en-US" sz="2400" dirty="0" err="1">
                <a:solidFill>
                  <a:prstClr val="black"/>
                </a:solidFill>
                <a:cs typeface="Calibri" pitchFamily="34" charset="0"/>
              </a:rPr>
              <a:t>Friedli</a:t>
            </a:r>
            <a:r>
              <a:rPr lang="en-GB" altLang="en-US" sz="2400" dirty="0">
                <a:solidFill>
                  <a:prstClr val="black"/>
                </a:solidFill>
                <a:cs typeface="Calibri" pitchFamily="34" charset="0"/>
              </a:rPr>
              <a:t> 2004)</a:t>
            </a:r>
          </a:p>
          <a:p>
            <a:pPr marL="0" indent="0">
              <a:buNone/>
            </a:pPr>
            <a:endParaRPr lang="en-GB" b="1" dirty="0"/>
          </a:p>
          <a:p>
            <a:pPr marL="342900" indent="-342900"/>
            <a:endParaRPr lang="en-GB" sz="2200" dirty="0">
              <a:latin typeface="Arial" panose="020B0604020202020204" pitchFamily="34" charset="0"/>
              <a:cs typeface="Arial" panose="020B0604020202020204" pitchFamily="34" charset="0"/>
            </a:endParaRPr>
          </a:p>
        </p:txBody>
      </p:sp>
      <p:pic>
        <p:nvPicPr>
          <p:cNvPr id="2" name="3">
            <a:hlinkClick r:id="" action="ppaction://media"/>
            <a:extLst>
              <a:ext uri="{FF2B5EF4-FFF2-40B4-BE49-F238E27FC236}">
                <a16:creationId xmlns:a16="http://schemas.microsoft.com/office/drawing/2014/main" id="{12F968D0-34FB-4395-BA0B-4C30C1C4CC4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6619" y="5547002"/>
            <a:ext cx="406400" cy="406400"/>
          </a:xfrm>
          <a:prstGeom prst="rect">
            <a:avLst/>
          </a:prstGeom>
        </p:spPr>
      </p:pic>
    </p:spTree>
    <p:extLst>
      <p:ext uri="{BB962C8B-B14F-4D97-AF65-F5344CB8AC3E}">
        <p14:creationId xmlns:p14="http://schemas.microsoft.com/office/powerpoint/2010/main" val="181538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9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74EFE58-8CB4-4802-AEF6-038005BE64BA}"/>
              </a:ext>
            </a:extLst>
          </p:cNvPr>
          <p:cNvSpPr>
            <a:spLocks noGrp="1"/>
          </p:cNvSpPr>
          <p:nvPr>
            <p:ph type="title"/>
          </p:nvPr>
        </p:nvSpPr>
        <p:spPr>
          <a:xfrm>
            <a:off x="1919288" y="0"/>
            <a:ext cx="8229600" cy="1143000"/>
          </a:xfrm>
        </p:spPr>
        <p:txBody>
          <a:bodyPr lIns="91440" tIns="45720" rIns="91440" bIns="45720" anchor="t"/>
          <a:lstStyle/>
          <a:p>
            <a:r>
              <a:rPr lang="en-GB" altLang="en-US" sz="3600"/>
              <a:t>Activity – A Day in Your Life</a:t>
            </a:r>
          </a:p>
        </p:txBody>
      </p:sp>
      <p:sp>
        <p:nvSpPr>
          <p:cNvPr id="7" name="Freeform 6">
            <a:extLst>
              <a:ext uri="{FF2B5EF4-FFF2-40B4-BE49-F238E27FC236}">
                <a16:creationId xmlns:a16="http://schemas.microsoft.com/office/drawing/2014/main" id="{505C3D8A-655B-4DDD-AED3-D57FC1DAB3C7}"/>
              </a:ext>
            </a:extLst>
          </p:cNvPr>
          <p:cNvSpPr/>
          <p:nvPr/>
        </p:nvSpPr>
        <p:spPr>
          <a:xfrm>
            <a:off x="1774826" y="1773239"/>
            <a:ext cx="6842125" cy="4848225"/>
          </a:xfrm>
          <a:custGeom>
            <a:avLst/>
            <a:gdLst>
              <a:gd name="connsiteX0" fmla="*/ 0 w 8231529"/>
              <a:gd name="connsiteY0" fmla="*/ 1826871 h 4847863"/>
              <a:gd name="connsiteX1" fmla="*/ 625033 w 8231529"/>
              <a:gd name="connsiteY1" fmla="*/ 4732116 h 4847863"/>
              <a:gd name="connsiteX2" fmla="*/ 1111170 w 8231529"/>
              <a:gd name="connsiteY2" fmla="*/ 2521352 h 4847863"/>
              <a:gd name="connsiteX3" fmla="*/ 2500132 w 8231529"/>
              <a:gd name="connsiteY3" fmla="*/ 217990 h 4847863"/>
              <a:gd name="connsiteX4" fmla="*/ 3298785 w 8231529"/>
              <a:gd name="connsiteY4" fmla="*/ 1213413 h 4847863"/>
              <a:gd name="connsiteX5" fmla="*/ 4328932 w 8231529"/>
              <a:gd name="connsiteY5" fmla="*/ 680977 h 4847863"/>
              <a:gd name="connsiteX6" fmla="*/ 5440101 w 8231529"/>
              <a:gd name="connsiteY6" fmla="*/ 2857018 h 4847863"/>
              <a:gd name="connsiteX7" fmla="*/ 6400800 w 8231529"/>
              <a:gd name="connsiteY7" fmla="*/ 275863 h 4847863"/>
              <a:gd name="connsiteX8" fmla="*/ 7998106 w 8231529"/>
              <a:gd name="connsiteY8" fmla="*/ 2961190 h 4847863"/>
              <a:gd name="connsiteX9" fmla="*/ 7801337 w 8231529"/>
              <a:gd name="connsiteY9" fmla="*/ 2590800 h 484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31529" h="4847863">
                <a:moveTo>
                  <a:pt x="0" y="1826871"/>
                </a:moveTo>
                <a:cubicBezTo>
                  <a:pt x="219919" y="3221620"/>
                  <a:pt x="439838" y="4616369"/>
                  <a:pt x="625033" y="4732116"/>
                </a:cubicBezTo>
                <a:cubicBezTo>
                  <a:pt x="810228" y="4847863"/>
                  <a:pt x="798654" y="3273706"/>
                  <a:pt x="1111170" y="2521352"/>
                </a:cubicBezTo>
                <a:cubicBezTo>
                  <a:pt x="1423686" y="1768998"/>
                  <a:pt x="2135530" y="435980"/>
                  <a:pt x="2500132" y="217990"/>
                </a:cubicBezTo>
                <a:cubicBezTo>
                  <a:pt x="2864734" y="0"/>
                  <a:pt x="2993985" y="1136249"/>
                  <a:pt x="3298785" y="1213413"/>
                </a:cubicBezTo>
                <a:cubicBezTo>
                  <a:pt x="3603585" y="1290578"/>
                  <a:pt x="3972046" y="407043"/>
                  <a:pt x="4328932" y="680977"/>
                </a:cubicBezTo>
                <a:cubicBezTo>
                  <a:pt x="4685818" y="954911"/>
                  <a:pt x="5094790" y="2924537"/>
                  <a:pt x="5440101" y="2857018"/>
                </a:cubicBezTo>
                <a:cubicBezTo>
                  <a:pt x="5785412" y="2789499"/>
                  <a:pt x="5974466" y="258501"/>
                  <a:pt x="6400800" y="275863"/>
                </a:cubicBezTo>
                <a:cubicBezTo>
                  <a:pt x="6827134" y="293225"/>
                  <a:pt x="7764683" y="2575367"/>
                  <a:pt x="7998106" y="2961190"/>
                </a:cubicBezTo>
                <a:cubicBezTo>
                  <a:pt x="8231529" y="3347013"/>
                  <a:pt x="8016433" y="2968906"/>
                  <a:pt x="7801337" y="259080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2292" name="TextBox 7">
            <a:extLst>
              <a:ext uri="{FF2B5EF4-FFF2-40B4-BE49-F238E27FC236}">
                <a16:creationId xmlns:a16="http://schemas.microsoft.com/office/drawing/2014/main" id="{485E40F3-D113-420B-BBE8-96FFC235C743}"/>
              </a:ext>
            </a:extLst>
          </p:cNvPr>
          <p:cNvSpPr txBox="1">
            <a:spLocks noChangeArrowheads="1"/>
          </p:cNvSpPr>
          <p:nvPr/>
        </p:nvSpPr>
        <p:spPr bwMode="auto">
          <a:xfrm>
            <a:off x="1524000" y="2852738"/>
            <a:ext cx="1428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Arial" panose="020B0604020202020204" pitchFamily="34" charset="0"/>
              </a:rPr>
              <a:t>Woke up in an OK mood</a:t>
            </a:r>
          </a:p>
        </p:txBody>
      </p:sp>
      <p:sp>
        <p:nvSpPr>
          <p:cNvPr id="12293" name="TextBox 8">
            <a:extLst>
              <a:ext uri="{FF2B5EF4-FFF2-40B4-BE49-F238E27FC236}">
                <a16:creationId xmlns:a16="http://schemas.microsoft.com/office/drawing/2014/main" id="{D323FACB-15D6-4A37-A7BD-807689A8A888}"/>
              </a:ext>
            </a:extLst>
          </p:cNvPr>
          <p:cNvSpPr txBox="1">
            <a:spLocks noChangeArrowheads="1"/>
          </p:cNvSpPr>
          <p:nvPr/>
        </p:nvSpPr>
        <p:spPr bwMode="auto">
          <a:xfrm>
            <a:off x="2549212" y="5565686"/>
            <a:ext cx="17859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Arial" panose="020B0604020202020204" pitchFamily="34" charset="0"/>
              </a:rPr>
              <a:t>Argument with family member</a:t>
            </a:r>
          </a:p>
        </p:txBody>
      </p:sp>
      <p:sp>
        <p:nvSpPr>
          <p:cNvPr id="12294" name="TextBox 9">
            <a:extLst>
              <a:ext uri="{FF2B5EF4-FFF2-40B4-BE49-F238E27FC236}">
                <a16:creationId xmlns:a16="http://schemas.microsoft.com/office/drawing/2014/main" id="{BBBD36A2-C06F-41F2-B22F-B217CB5704A3}"/>
              </a:ext>
            </a:extLst>
          </p:cNvPr>
          <p:cNvSpPr txBox="1">
            <a:spLocks noChangeArrowheads="1"/>
          </p:cNvSpPr>
          <p:nvPr/>
        </p:nvSpPr>
        <p:spPr bwMode="auto">
          <a:xfrm>
            <a:off x="3503613" y="1196976"/>
            <a:ext cx="11414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Arial" panose="020B0604020202020204" pitchFamily="34" charset="0"/>
              </a:rPr>
              <a:t>Took the </a:t>
            </a:r>
          </a:p>
          <a:p>
            <a:pPr eaLnBrk="1" hangingPunct="1">
              <a:spcBef>
                <a:spcPct val="0"/>
              </a:spcBef>
              <a:buFontTx/>
              <a:buNone/>
            </a:pPr>
            <a:r>
              <a:rPr lang="en-GB" altLang="en-US" sz="1600">
                <a:latin typeface="Arial" panose="020B0604020202020204" pitchFamily="34" charset="0"/>
              </a:rPr>
              <a:t>dog a walk</a:t>
            </a:r>
          </a:p>
        </p:txBody>
      </p:sp>
      <p:sp>
        <p:nvSpPr>
          <p:cNvPr id="12295" name="TextBox 10">
            <a:extLst>
              <a:ext uri="{FF2B5EF4-FFF2-40B4-BE49-F238E27FC236}">
                <a16:creationId xmlns:a16="http://schemas.microsoft.com/office/drawing/2014/main" id="{4B0D7FF9-016B-4B75-9F0E-A8CE32B9480D}"/>
              </a:ext>
            </a:extLst>
          </p:cNvPr>
          <p:cNvSpPr txBox="1">
            <a:spLocks noChangeArrowheads="1"/>
          </p:cNvSpPr>
          <p:nvPr/>
        </p:nvSpPr>
        <p:spPr bwMode="auto">
          <a:xfrm>
            <a:off x="4583113" y="1268413"/>
            <a:ext cx="16573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Arial" panose="020B0604020202020204" pitchFamily="34" charset="0"/>
              </a:rPr>
              <a:t>Got loads done this morning and enjoyed a sunny lunchtime</a:t>
            </a:r>
          </a:p>
        </p:txBody>
      </p:sp>
      <p:sp>
        <p:nvSpPr>
          <p:cNvPr id="12296" name="TextBox 11">
            <a:extLst>
              <a:ext uri="{FF2B5EF4-FFF2-40B4-BE49-F238E27FC236}">
                <a16:creationId xmlns:a16="http://schemas.microsoft.com/office/drawing/2014/main" id="{49578BE7-1DBE-45F4-8C7E-45C162598AE3}"/>
              </a:ext>
            </a:extLst>
          </p:cNvPr>
          <p:cNvSpPr txBox="1">
            <a:spLocks noChangeArrowheads="1"/>
          </p:cNvSpPr>
          <p:nvPr/>
        </p:nvSpPr>
        <p:spPr bwMode="auto">
          <a:xfrm>
            <a:off x="5951539" y="4724400"/>
            <a:ext cx="13684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Arial" panose="020B0604020202020204" pitchFamily="34" charset="0"/>
              </a:rPr>
              <a:t>Time to </a:t>
            </a:r>
          </a:p>
          <a:p>
            <a:pPr eaLnBrk="1" hangingPunct="1">
              <a:spcBef>
                <a:spcPct val="0"/>
              </a:spcBef>
              <a:buFontTx/>
              <a:buNone/>
            </a:pPr>
            <a:r>
              <a:rPr lang="en-GB" altLang="en-US" sz="1600">
                <a:latin typeface="Arial" panose="020B0604020202020204" pitchFamily="34" charset="0"/>
              </a:rPr>
              <a:t>sort argument</a:t>
            </a:r>
          </a:p>
        </p:txBody>
      </p:sp>
      <p:sp>
        <p:nvSpPr>
          <p:cNvPr id="12297" name="TextBox 12">
            <a:extLst>
              <a:ext uri="{FF2B5EF4-FFF2-40B4-BE49-F238E27FC236}">
                <a16:creationId xmlns:a16="http://schemas.microsoft.com/office/drawing/2014/main" id="{29D59D5D-E8C9-4DED-B28A-95BF051DB5F4}"/>
              </a:ext>
            </a:extLst>
          </p:cNvPr>
          <p:cNvSpPr txBox="1">
            <a:spLocks noChangeArrowheads="1"/>
          </p:cNvSpPr>
          <p:nvPr/>
        </p:nvSpPr>
        <p:spPr bwMode="auto">
          <a:xfrm>
            <a:off x="6383338" y="1196975"/>
            <a:ext cx="14287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Arial" panose="020B0604020202020204" pitchFamily="34" charset="0"/>
              </a:rPr>
              <a:t>Family time catching up on the day</a:t>
            </a:r>
          </a:p>
        </p:txBody>
      </p:sp>
      <p:sp>
        <p:nvSpPr>
          <p:cNvPr id="12298" name="TextBox 13">
            <a:extLst>
              <a:ext uri="{FF2B5EF4-FFF2-40B4-BE49-F238E27FC236}">
                <a16:creationId xmlns:a16="http://schemas.microsoft.com/office/drawing/2014/main" id="{091E656F-6E9B-4442-9FC7-15C7951E53E9}"/>
              </a:ext>
            </a:extLst>
          </p:cNvPr>
          <p:cNvSpPr txBox="1">
            <a:spLocks noChangeArrowheads="1"/>
          </p:cNvSpPr>
          <p:nvPr/>
        </p:nvSpPr>
        <p:spPr bwMode="auto">
          <a:xfrm>
            <a:off x="7896226" y="4941888"/>
            <a:ext cx="12858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Arial" panose="020B0604020202020204" pitchFamily="34" charset="0"/>
              </a:rPr>
              <a:t>Off to bed reflecting on the day</a:t>
            </a:r>
          </a:p>
        </p:txBody>
      </p:sp>
      <p:cxnSp>
        <p:nvCxnSpPr>
          <p:cNvPr id="12" name="Straight Connector 11">
            <a:extLst>
              <a:ext uri="{FF2B5EF4-FFF2-40B4-BE49-F238E27FC236}">
                <a16:creationId xmlns:a16="http://schemas.microsoft.com/office/drawing/2014/main" id="{020A87DD-20F0-4E98-979D-B2D5EF8AC1B0}"/>
              </a:ext>
            </a:extLst>
          </p:cNvPr>
          <p:cNvCxnSpPr/>
          <p:nvPr/>
        </p:nvCxnSpPr>
        <p:spPr>
          <a:xfrm>
            <a:off x="1295558" y="3778631"/>
            <a:ext cx="8785225"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sp>
        <p:nvSpPr>
          <p:cNvPr id="12300" name="TextBox 14">
            <a:extLst>
              <a:ext uri="{FF2B5EF4-FFF2-40B4-BE49-F238E27FC236}">
                <a16:creationId xmlns:a16="http://schemas.microsoft.com/office/drawing/2014/main" id="{E06D5A43-F5F7-4AFF-A808-B84C70D292D3}"/>
              </a:ext>
            </a:extLst>
          </p:cNvPr>
          <p:cNvSpPr txBox="1">
            <a:spLocks noChangeArrowheads="1"/>
          </p:cNvSpPr>
          <p:nvPr/>
        </p:nvSpPr>
        <p:spPr bwMode="auto">
          <a:xfrm>
            <a:off x="9336089" y="2708276"/>
            <a:ext cx="1081087" cy="923925"/>
          </a:xfrm>
          <a:prstGeom prst="rect">
            <a:avLst/>
          </a:prstGeom>
          <a:noFill/>
          <a:ln w="38100">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a:latin typeface="Arial" panose="020B0604020202020204" pitchFamily="34" charset="0"/>
              </a:rPr>
              <a:t>Positive mental health </a:t>
            </a:r>
          </a:p>
        </p:txBody>
      </p:sp>
      <p:sp>
        <p:nvSpPr>
          <p:cNvPr id="12301" name="TextBox 16">
            <a:extLst>
              <a:ext uri="{FF2B5EF4-FFF2-40B4-BE49-F238E27FC236}">
                <a16:creationId xmlns:a16="http://schemas.microsoft.com/office/drawing/2014/main" id="{B6EA4FD6-E38B-4819-8DFA-4E022A7E9DA8}"/>
              </a:ext>
            </a:extLst>
          </p:cNvPr>
          <p:cNvSpPr txBox="1">
            <a:spLocks noChangeArrowheads="1"/>
          </p:cNvSpPr>
          <p:nvPr/>
        </p:nvSpPr>
        <p:spPr bwMode="auto">
          <a:xfrm>
            <a:off x="9336089" y="3933825"/>
            <a:ext cx="1081087" cy="922338"/>
          </a:xfrm>
          <a:prstGeom prst="rect">
            <a:avLst/>
          </a:prstGeom>
          <a:noFill/>
          <a:ln w="38100">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a:latin typeface="Arial" panose="020B0604020202020204" pitchFamily="34" charset="0"/>
              </a:rPr>
              <a:t>Poor</a:t>
            </a:r>
          </a:p>
          <a:p>
            <a:pPr>
              <a:spcBef>
                <a:spcPct val="0"/>
              </a:spcBef>
              <a:buFontTx/>
              <a:buNone/>
            </a:pPr>
            <a:r>
              <a:rPr lang="en-GB" altLang="en-US" sz="1800">
                <a:latin typeface="Arial" panose="020B0604020202020204" pitchFamily="34" charset="0"/>
              </a:rPr>
              <a:t>mental health </a:t>
            </a:r>
          </a:p>
        </p:txBody>
      </p:sp>
      <p:pic>
        <p:nvPicPr>
          <p:cNvPr id="2" name="Picture 2" descr="A picture containing wooden, bridge, water, horse&#10;&#10;Description automatically generated">
            <a:extLst>
              <a:ext uri="{FF2B5EF4-FFF2-40B4-BE49-F238E27FC236}">
                <a16:creationId xmlns:a16="http://schemas.microsoft.com/office/drawing/2014/main" id="{3B9806B3-4EBA-43A3-9AAB-FA4B4EA6B981}"/>
              </a:ext>
            </a:extLst>
          </p:cNvPr>
          <p:cNvPicPr>
            <a:picLocks noChangeAspect="1"/>
          </p:cNvPicPr>
          <p:nvPr/>
        </p:nvPicPr>
        <p:blipFill>
          <a:blip r:embed="rId5"/>
          <a:stretch>
            <a:fillRect/>
          </a:stretch>
        </p:blipFill>
        <p:spPr>
          <a:xfrm>
            <a:off x="9382259" y="-3219"/>
            <a:ext cx="2550016" cy="2088523"/>
          </a:xfrm>
          <a:prstGeom prst="rect">
            <a:avLst/>
          </a:prstGeom>
        </p:spPr>
      </p:pic>
      <p:pic>
        <p:nvPicPr>
          <p:cNvPr id="3" name="Recorded Sound">
            <a:hlinkClick r:id="" action="ppaction://media"/>
            <a:extLst>
              <a:ext uri="{FF2B5EF4-FFF2-40B4-BE49-F238E27FC236}">
                <a16:creationId xmlns:a16="http://schemas.microsoft.com/office/drawing/2014/main" id="{52D3FE3C-10E0-4E9C-B843-14443D449A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61608" y="535701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2" descr="C:\Users\lthompson\AppData\Local\Microsoft\Windows\Temporary Internet Files\Content.IE5\O3918MLB\79916658_be8f130081_z[1].jpg">
            <a:extLst>
              <a:ext uri="{FF2B5EF4-FFF2-40B4-BE49-F238E27FC236}">
                <a16:creationId xmlns:a16="http://schemas.microsoft.com/office/drawing/2014/main" id="{9F557F9E-07D1-4931-AB3C-543712EAA4AA}"/>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4167189" y="2428875"/>
            <a:ext cx="3667125" cy="2744788"/>
          </a:xfrm>
          <a:noFill/>
        </p:spPr>
      </p:pic>
      <p:sp>
        <p:nvSpPr>
          <p:cNvPr id="16388" name="TextBox 6">
            <a:extLst>
              <a:ext uri="{FF2B5EF4-FFF2-40B4-BE49-F238E27FC236}">
                <a16:creationId xmlns:a16="http://schemas.microsoft.com/office/drawing/2014/main" id="{DF7A8A69-731A-4CCD-9E9D-E29E8573FB70}"/>
              </a:ext>
            </a:extLst>
          </p:cNvPr>
          <p:cNvSpPr txBox="1">
            <a:spLocks noChangeArrowheads="1"/>
          </p:cNvSpPr>
          <p:nvPr/>
        </p:nvSpPr>
        <p:spPr bwMode="auto">
          <a:xfrm>
            <a:off x="2738438" y="1571625"/>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rPr>
              <a:t>people</a:t>
            </a:r>
          </a:p>
        </p:txBody>
      </p:sp>
      <p:sp>
        <p:nvSpPr>
          <p:cNvPr id="16389" name="TextBox 7">
            <a:extLst>
              <a:ext uri="{FF2B5EF4-FFF2-40B4-BE49-F238E27FC236}">
                <a16:creationId xmlns:a16="http://schemas.microsoft.com/office/drawing/2014/main" id="{C855DBE5-B3ED-44E3-8A2B-02A9226F276A}"/>
              </a:ext>
            </a:extLst>
          </p:cNvPr>
          <p:cNvSpPr txBox="1">
            <a:spLocks noChangeArrowheads="1"/>
          </p:cNvSpPr>
          <p:nvPr/>
        </p:nvSpPr>
        <p:spPr bwMode="auto">
          <a:xfrm>
            <a:off x="8310564" y="3000375"/>
            <a:ext cx="2071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rPr>
              <a:t>situations</a:t>
            </a:r>
          </a:p>
        </p:txBody>
      </p:sp>
      <p:sp>
        <p:nvSpPr>
          <p:cNvPr id="16390" name="TextBox 8">
            <a:extLst>
              <a:ext uri="{FF2B5EF4-FFF2-40B4-BE49-F238E27FC236}">
                <a16:creationId xmlns:a16="http://schemas.microsoft.com/office/drawing/2014/main" id="{9E1366AD-955A-4FB7-AA14-BA3B8561018B}"/>
              </a:ext>
            </a:extLst>
          </p:cNvPr>
          <p:cNvSpPr txBox="1">
            <a:spLocks noChangeArrowheads="1"/>
          </p:cNvSpPr>
          <p:nvPr/>
        </p:nvSpPr>
        <p:spPr bwMode="auto">
          <a:xfrm>
            <a:off x="6164085" y="5572125"/>
            <a:ext cx="242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rPr>
              <a:t>values and attitudes</a:t>
            </a:r>
          </a:p>
        </p:txBody>
      </p:sp>
      <p:sp>
        <p:nvSpPr>
          <p:cNvPr id="16391" name="TextBox 9">
            <a:extLst>
              <a:ext uri="{FF2B5EF4-FFF2-40B4-BE49-F238E27FC236}">
                <a16:creationId xmlns:a16="http://schemas.microsoft.com/office/drawing/2014/main" id="{31D0A8C8-48A4-4D8D-94C4-264956874CF8}"/>
              </a:ext>
            </a:extLst>
          </p:cNvPr>
          <p:cNvSpPr txBox="1">
            <a:spLocks noChangeArrowheads="1"/>
          </p:cNvSpPr>
          <p:nvPr/>
        </p:nvSpPr>
        <p:spPr bwMode="auto">
          <a:xfrm>
            <a:off x="2341675" y="3049679"/>
            <a:ext cx="157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rPr>
              <a:t>environments</a:t>
            </a:r>
          </a:p>
        </p:txBody>
      </p:sp>
      <p:sp>
        <p:nvSpPr>
          <p:cNvPr id="16392" name="TextBox 10">
            <a:extLst>
              <a:ext uri="{FF2B5EF4-FFF2-40B4-BE49-F238E27FC236}">
                <a16:creationId xmlns:a16="http://schemas.microsoft.com/office/drawing/2014/main" id="{1B080749-B49C-4283-916C-D4126AF14756}"/>
              </a:ext>
            </a:extLst>
          </p:cNvPr>
          <p:cNvSpPr txBox="1">
            <a:spLocks noChangeArrowheads="1"/>
          </p:cNvSpPr>
          <p:nvPr/>
        </p:nvSpPr>
        <p:spPr bwMode="auto">
          <a:xfrm>
            <a:off x="7606251" y="3907262"/>
            <a:ext cx="2357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rPr>
              <a:t>places</a:t>
            </a:r>
          </a:p>
        </p:txBody>
      </p:sp>
      <p:sp>
        <p:nvSpPr>
          <p:cNvPr id="16393" name="TextBox 11">
            <a:extLst>
              <a:ext uri="{FF2B5EF4-FFF2-40B4-BE49-F238E27FC236}">
                <a16:creationId xmlns:a16="http://schemas.microsoft.com/office/drawing/2014/main" id="{2DCC250E-F3F1-45D6-905B-5D398F2D341A}"/>
              </a:ext>
            </a:extLst>
          </p:cNvPr>
          <p:cNvSpPr txBox="1">
            <a:spLocks noChangeArrowheads="1"/>
          </p:cNvSpPr>
          <p:nvPr/>
        </p:nvSpPr>
        <p:spPr bwMode="auto">
          <a:xfrm>
            <a:off x="7381876" y="1571625"/>
            <a:ext cx="1357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rPr>
              <a:t>influences</a:t>
            </a:r>
          </a:p>
        </p:txBody>
      </p:sp>
      <p:sp>
        <p:nvSpPr>
          <p:cNvPr id="16394" name="TextBox 12">
            <a:extLst>
              <a:ext uri="{FF2B5EF4-FFF2-40B4-BE49-F238E27FC236}">
                <a16:creationId xmlns:a16="http://schemas.microsoft.com/office/drawing/2014/main" id="{ADD583AA-1FDE-4D72-8E3C-26A9FB44D327}"/>
              </a:ext>
            </a:extLst>
          </p:cNvPr>
          <p:cNvSpPr txBox="1">
            <a:spLocks noChangeArrowheads="1"/>
          </p:cNvSpPr>
          <p:nvPr/>
        </p:nvSpPr>
        <p:spPr bwMode="auto">
          <a:xfrm>
            <a:off x="9096375" y="5143500"/>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rPr>
              <a:t>behaviours</a:t>
            </a:r>
          </a:p>
        </p:txBody>
      </p:sp>
      <p:sp>
        <p:nvSpPr>
          <p:cNvPr id="16395" name="TextBox 13">
            <a:extLst>
              <a:ext uri="{FF2B5EF4-FFF2-40B4-BE49-F238E27FC236}">
                <a16:creationId xmlns:a16="http://schemas.microsoft.com/office/drawing/2014/main" id="{25EA0276-6A8E-40D4-84D7-FFAC09AB824F}"/>
              </a:ext>
            </a:extLst>
          </p:cNvPr>
          <p:cNvSpPr txBox="1">
            <a:spLocks noChangeArrowheads="1"/>
          </p:cNvSpPr>
          <p:nvPr/>
        </p:nvSpPr>
        <p:spPr bwMode="auto">
          <a:xfrm>
            <a:off x="5169997" y="2250786"/>
            <a:ext cx="1214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rPr>
              <a:t>events</a:t>
            </a:r>
          </a:p>
        </p:txBody>
      </p:sp>
      <p:sp>
        <p:nvSpPr>
          <p:cNvPr id="16396" name="TextBox 14">
            <a:extLst>
              <a:ext uri="{FF2B5EF4-FFF2-40B4-BE49-F238E27FC236}">
                <a16:creationId xmlns:a16="http://schemas.microsoft.com/office/drawing/2014/main" id="{09068293-1D28-4DAB-B530-5AB778A575D6}"/>
              </a:ext>
            </a:extLst>
          </p:cNvPr>
          <p:cNvSpPr txBox="1">
            <a:spLocks noChangeArrowheads="1"/>
          </p:cNvSpPr>
          <p:nvPr/>
        </p:nvSpPr>
        <p:spPr bwMode="auto">
          <a:xfrm>
            <a:off x="2166938" y="4929189"/>
            <a:ext cx="1928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rPr>
              <a:t>role models</a:t>
            </a:r>
          </a:p>
        </p:txBody>
      </p:sp>
      <p:sp>
        <p:nvSpPr>
          <p:cNvPr id="16397" name="TextBox 15">
            <a:extLst>
              <a:ext uri="{FF2B5EF4-FFF2-40B4-BE49-F238E27FC236}">
                <a16:creationId xmlns:a16="http://schemas.microsoft.com/office/drawing/2014/main" id="{59D5E561-50A6-453D-8E82-D934896E9E1A}"/>
              </a:ext>
            </a:extLst>
          </p:cNvPr>
          <p:cNvSpPr txBox="1">
            <a:spLocks noChangeArrowheads="1"/>
          </p:cNvSpPr>
          <p:nvPr/>
        </p:nvSpPr>
        <p:spPr bwMode="auto">
          <a:xfrm>
            <a:off x="2943695" y="3664442"/>
            <a:ext cx="171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rPr>
              <a:t>media</a:t>
            </a:r>
          </a:p>
        </p:txBody>
      </p:sp>
      <p:sp>
        <p:nvSpPr>
          <p:cNvPr id="16398" name="TextBox 16">
            <a:extLst>
              <a:ext uri="{FF2B5EF4-FFF2-40B4-BE49-F238E27FC236}">
                <a16:creationId xmlns:a16="http://schemas.microsoft.com/office/drawing/2014/main" id="{FC36BE66-1617-480A-A55A-96CABC5B028F}"/>
              </a:ext>
            </a:extLst>
          </p:cNvPr>
          <p:cNvSpPr txBox="1">
            <a:spLocks noChangeArrowheads="1"/>
          </p:cNvSpPr>
          <p:nvPr/>
        </p:nvSpPr>
        <p:spPr bwMode="auto">
          <a:xfrm>
            <a:off x="4310064" y="1357314"/>
            <a:ext cx="2071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rPr>
              <a:t>disappointments</a:t>
            </a:r>
          </a:p>
        </p:txBody>
      </p:sp>
      <p:sp>
        <p:nvSpPr>
          <p:cNvPr id="16399" name="TextBox 17">
            <a:extLst>
              <a:ext uri="{FF2B5EF4-FFF2-40B4-BE49-F238E27FC236}">
                <a16:creationId xmlns:a16="http://schemas.microsoft.com/office/drawing/2014/main" id="{D56F291A-E3C8-466A-9B74-24494264CB19}"/>
              </a:ext>
            </a:extLst>
          </p:cNvPr>
          <p:cNvSpPr txBox="1">
            <a:spLocks noChangeArrowheads="1"/>
          </p:cNvSpPr>
          <p:nvPr/>
        </p:nvSpPr>
        <p:spPr bwMode="auto">
          <a:xfrm>
            <a:off x="8667750" y="2214564"/>
            <a:ext cx="2000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rPr>
              <a:t>challenges</a:t>
            </a:r>
          </a:p>
        </p:txBody>
      </p:sp>
      <p:sp>
        <p:nvSpPr>
          <p:cNvPr id="16400" name="TextBox 18">
            <a:extLst>
              <a:ext uri="{FF2B5EF4-FFF2-40B4-BE49-F238E27FC236}">
                <a16:creationId xmlns:a16="http://schemas.microsoft.com/office/drawing/2014/main" id="{1DF51A36-EE46-4645-A64D-EC731D6054DC}"/>
              </a:ext>
            </a:extLst>
          </p:cNvPr>
          <p:cNvSpPr txBox="1">
            <a:spLocks noChangeArrowheads="1"/>
          </p:cNvSpPr>
          <p:nvPr/>
        </p:nvSpPr>
        <p:spPr bwMode="auto">
          <a:xfrm>
            <a:off x="1666876" y="2357439"/>
            <a:ext cx="2214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rPr>
              <a:t>Religion/spirituality</a:t>
            </a:r>
          </a:p>
        </p:txBody>
      </p:sp>
      <p:sp>
        <p:nvSpPr>
          <p:cNvPr id="16401" name="TextBox 19">
            <a:extLst>
              <a:ext uri="{FF2B5EF4-FFF2-40B4-BE49-F238E27FC236}">
                <a16:creationId xmlns:a16="http://schemas.microsoft.com/office/drawing/2014/main" id="{1DD290F2-3CBD-4E4A-868A-184F889AE01F}"/>
              </a:ext>
            </a:extLst>
          </p:cNvPr>
          <p:cNvSpPr txBox="1">
            <a:spLocks noChangeArrowheads="1"/>
          </p:cNvSpPr>
          <p:nvPr/>
        </p:nvSpPr>
        <p:spPr bwMode="auto">
          <a:xfrm>
            <a:off x="4728962" y="5943401"/>
            <a:ext cx="178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rPr>
              <a:t>achievements</a:t>
            </a:r>
          </a:p>
        </p:txBody>
      </p:sp>
      <p:sp>
        <p:nvSpPr>
          <p:cNvPr id="16402" name="TextBox 20">
            <a:extLst>
              <a:ext uri="{FF2B5EF4-FFF2-40B4-BE49-F238E27FC236}">
                <a16:creationId xmlns:a16="http://schemas.microsoft.com/office/drawing/2014/main" id="{326E8EFB-CB88-4D9D-8ED0-74881A83BA06}"/>
              </a:ext>
            </a:extLst>
          </p:cNvPr>
          <p:cNvSpPr txBox="1">
            <a:spLocks noChangeArrowheads="1"/>
          </p:cNvSpPr>
          <p:nvPr/>
        </p:nvSpPr>
        <p:spPr bwMode="auto">
          <a:xfrm>
            <a:off x="9024938" y="3786189"/>
            <a:ext cx="1643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rPr>
              <a:t>education</a:t>
            </a:r>
          </a:p>
        </p:txBody>
      </p:sp>
      <p:sp>
        <p:nvSpPr>
          <p:cNvPr id="16403" name="TextBox 21">
            <a:extLst>
              <a:ext uri="{FF2B5EF4-FFF2-40B4-BE49-F238E27FC236}">
                <a16:creationId xmlns:a16="http://schemas.microsoft.com/office/drawing/2014/main" id="{1466C717-0155-48D0-B813-0CF3D900C083}"/>
              </a:ext>
            </a:extLst>
          </p:cNvPr>
          <p:cNvSpPr txBox="1">
            <a:spLocks noChangeArrowheads="1"/>
          </p:cNvSpPr>
          <p:nvPr/>
        </p:nvSpPr>
        <p:spPr bwMode="auto">
          <a:xfrm>
            <a:off x="1524000" y="4143375"/>
            <a:ext cx="2071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rPr>
              <a:t>local culture</a:t>
            </a:r>
          </a:p>
        </p:txBody>
      </p:sp>
      <p:sp>
        <p:nvSpPr>
          <p:cNvPr id="16404" name="TextBox 22">
            <a:extLst>
              <a:ext uri="{FF2B5EF4-FFF2-40B4-BE49-F238E27FC236}">
                <a16:creationId xmlns:a16="http://schemas.microsoft.com/office/drawing/2014/main" id="{17F3C111-1A93-4F5D-A0CA-A1CC21766B0C}"/>
              </a:ext>
            </a:extLst>
          </p:cNvPr>
          <p:cNvSpPr txBox="1">
            <a:spLocks noChangeArrowheads="1"/>
          </p:cNvSpPr>
          <p:nvPr/>
        </p:nvSpPr>
        <p:spPr bwMode="auto">
          <a:xfrm>
            <a:off x="3888482" y="5518129"/>
            <a:ext cx="1285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rPr>
              <a:t>gender</a:t>
            </a:r>
          </a:p>
        </p:txBody>
      </p:sp>
      <p:sp>
        <p:nvSpPr>
          <p:cNvPr id="16405" name="TextBox 23">
            <a:extLst>
              <a:ext uri="{FF2B5EF4-FFF2-40B4-BE49-F238E27FC236}">
                <a16:creationId xmlns:a16="http://schemas.microsoft.com/office/drawing/2014/main" id="{B0CA490C-94BD-451E-8998-5C74E3B7B480}"/>
              </a:ext>
            </a:extLst>
          </p:cNvPr>
          <p:cNvSpPr txBox="1">
            <a:spLocks noChangeArrowheads="1"/>
          </p:cNvSpPr>
          <p:nvPr/>
        </p:nvSpPr>
        <p:spPr bwMode="auto">
          <a:xfrm>
            <a:off x="7246379" y="2433570"/>
            <a:ext cx="1285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rPr>
              <a:t>power</a:t>
            </a:r>
          </a:p>
        </p:txBody>
      </p:sp>
      <p:sp>
        <p:nvSpPr>
          <p:cNvPr id="16406" name="TextBox 24">
            <a:extLst>
              <a:ext uri="{FF2B5EF4-FFF2-40B4-BE49-F238E27FC236}">
                <a16:creationId xmlns:a16="http://schemas.microsoft.com/office/drawing/2014/main" id="{C9DF1725-FBA3-4AEE-9F8F-A8EFD5C6A74C}"/>
              </a:ext>
            </a:extLst>
          </p:cNvPr>
          <p:cNvSpPr txBox="1">
            <a:spLocks noChangeArrowheads="1"/>
          </p:cNvSpPr>
          <p:nvPr/>
        </p:nvSpPr>
        <p:spPr bwMode="auto">
          <a:xfrm>
            <a:off x="7379193" y="4931917"/>
            <a:ext cx="1285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rPr>
              <a:t>money</a:t>
            </a:r>
          </a:p>
        </p:txBody>
      </p:sp>
      <p:sp>
        <p:nvSpPr>
          <p:cNvPr id="7" name="TextBox 6">
            <a:extLst>
              <a:ext uri="{FF2B5EF4-FFF2-40B4-BE49-F238E27FC236}">
                <a16:creationId xmlns:a16="http://schemas.microsoft.com/office/drawing/2014/main" id="{91E4A919-126C-4578-B7BB-80EEA3F2ADCD}"/>
              </a:ext>
            </a:extLst>
          </p:cNvPr>
          <p:cNvSpPr txBox="1"/>
          <p:nvPr/>
        </p:nvSpPr>
        <p:spPr>
          <a:xfrm>
            <a:off x="3745639" y="253510"/>
            <a:ext cx="530938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solidFill>
                  <a:schemeClr val="accent1">
                    <a:lumMod val="75000"/>
                  </a:schemeClr>
                </a:solidFill>
                <a:cs typeface="Calibri"/>
              </a:rPr>
              <a:t>Frame of Reference</a:t>
            </a:r>
          </a:p>
        </p:txBody>
      </p:sp>
      <p:pic>
        <p:nvPicPr>
          <p:cNvPr id="8" name="Picture 8" descr="Professional bike rider rides bicycle">
            <a:extLst>
              <a:ext uri="{FF2B5EF4-FFF2-40B4-BE49-F238E27FC236}">
                <a16:creationId xmlns:a16="http://schemas.microsoft.com/office/drawing/2014/main" id="{D6FD1B88-35F8-4DC6-980A-0E300B710ACB}"/>
              </a:ext>
            </a:extLst>
          </p:cNvPr>
          <p:cNvPicPr>
            <a:picLocks noChangeAspect="1"/>
          </p:cNvPicPr>
          <p:nvPr/>
        </p:nvPicPr>
        <p:blipFill>
          <a:blip r:embed="rId6"/>
          <a:stretch>
            <a:fillRect/>
          </a:stretch>
        </p:blipFill>
        <p:spPr>
          <a:xfrm>
            <a:off x="4230710" y="2942902"/>
            <a:ext cx="3011508" cy="2045434"/>
          </a:xfrm>
          <a:prstGeom prst="rect">
            <a:avLst/>
          </a:prstGeom>
        </p:spPr>
      </p:pic>
      <p:pic>
        <p:nvPicPr>
          <p:cNvPr id="2" name="5">
            <a:hlinkClick r:id="" action="ppaction://media"/>
            <a:extLst>
              <a:ext uri="{FF2B5EF4-FFF2-40B4-BE49-F238E27FC236}">
                <a16:creationId xmlns:a16="http://schemas.microsoft.com/office/drawing/2014/main" id="{1AFAA551-BF1C-4154-A0EE-03DE95208F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06790" y="551338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5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6" descr="C:\Users\lthompson\AppData\Local\Microsoft\Windows\Temporary Internet Files\Content.IE5\GDAFSEK6\Cartoon_Family[1].gif">
            <a:extLst>
              <a:ext uri="{FF2B5EF4-FFF2-40B4-BE49-F238E27FC236}">
                <a16:creationId xmlns:a16="http://schemas.microsoft.com/office/drawing/2014/main" id="{46D4988C-4389-424C-8002-EB9E53524D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1239" y="3424239"/>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7" descr="C:\Users\lthompson\AppData\Local\Microsoft\Windows\Temporary Internet Files\Content.IE5\KZY5T1TQ\Cartoon_Family[1].gif">
            <a:extLst>
              <a:ext uri="{FF2B5EF4-FFF2-40B4-BE49-F238E27FC236}">
                <a16:creationId xmlns:a16="http://schemas.microsoft.com/office/drawing/2014/main" id="{9B3A26E4-FF0E-4C71-8DBB-B39D6A089B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1239" y="3424239"/>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8" descr="C:\Users\lthompson\AppData\Local\Microsoft\Windows\Temporary Internet Files\Content.IE5\GDAFSEK6\Cartoon_Family[1].gif">
            <a:extLst>
              <a:ext uri="{FF2B5EF4-FFF2-40B4-BE49-F238E27FC236}">
                <a16:creationId xmlns:a16="http://schemas.microsoft.com/office/drawing/2014/main" id="{DB848A87-A348-4ACF-8472-A92F7675A8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1239" y="3424239"/>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9" descr="C:\Users\lthompson\AppData\Local\Microsoft\Windows\Temporary Internet Files\Content.IE5\28RGT4MA\school_trio_students[1].gif">
            <a:extLst>
              <a:ext uri="{FF2B5EF4-FFF2-40B4-BE49-F238E27FC236}">
                <a16:creationId xmlns:a16="http://schemas.microsoft.com/office/drawing/2014/main" id="{8FF34DFD-E0D5-4B03-BDAD-8E91CA600D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1239" y="3424239"/>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0" descr="C:\Users\lthompson\AppData\Local\Microsoft\Windows\Temporary Internet Files\Content.IE5\GDAFSEK6\school_trio_students[1].gif">
            <a:extLst>
              <a:ext uri="{FF2B5EF4-FFF2-40B4-BE49-F238E27FC236}">
                <a16:creationId xmlns:a16="http://schemas.microsoft.com/office/drawing/2014/main" id="{E1580ECF-B9D4-4F30-87BA-8098F10727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1239" y="3424239"/>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1" descr="C:\Users\lthompson\AppData\Local\Microsoft\Windows\Temporary Internet Files\Content.IE5\E31XUB0T\puzzel+samenwerken[1].gif">
            <a:extLst>
              <a:ext uri="{FF2B5EF4-FFF2-40B4-BE49-F238E27FC236}">
                <a16:creationId xmlns:a16="http://schemas.microsoft.com/office/drawing/2014/main" id="{1DD58460-FE60-4CFC-A902-0016A6F7E0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1239" y="3424239"/>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Diagram 13">
            <a:extLst>
              <a:ext uri="{FF2B5EF4-FFF2-40B4-BE49-F238E27FC236}">
                <a16:creationId xmlns:a16="http://schemas.microsoft.com/office/drawing/2014/main" id="{668BBFDA-F656-42C9-9DED-C690C3C7BB97}"/>
              </a:ext>
            </a:extLst>
          </p:cNvPr>
          <p:cNvGraphicFramePr/>
          <p:nvPr>
            <p:extLst>
              <p:ext uri="{D42A27DB-BD31-4B8C-83A1-F6EECF244321}">
                <p14:modId xmlns:p14="http://schemas.microsoft.com/office/powerpoint/2010/main" val="2112539536"/>
              </p:ext>
            </p:extLst>
          </p:nvPr>
        </p:nvGraphicFramePr>
        <p:xfrm>
          <a:off x="2382039" y="1063102"/>
          <a:ext cx="6984776" cy="489654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0" name="TextBox 39">
            <a:extLst>
              <a:ext uri="{FF2B5EF4-FFF2-40B4-BE49-F238E27FC236}">
                <a16:creationId xmlns:a16="http://schemas.microsoft.com/office/drawing/2014/main" id="{025EC477-C9A5-47E1-88F9-EEBBC0536208}"/>
              </a:ext>
            </a:extLst>
          </p:cNvPr>
          <p:cNvSpPr txBox="1"/>
          <p:nvPr/>
        </p:nvSpPr>
        <p:spPr>
          <a:xfrm>
            <a:off x="2888490" y="130264"/>
            <a:ext cx="609170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Creating a Mentally Health Environment</a:t>
            </a:r>
          </a:p>
        </p:txBody>
      </p:sp>
      <p:pic>
        <p:nvPicPr>
          <p:cNvPr id="2" name="6">
            <a:hlinkClick r:id="" action="ppaction://media"/>
            <a:extLst>
              <a:ext uri="{FF2B5EF4-FFF2-40B4-BE49-F238E27FC236}">
                <a16:creationId xmlns:a16="http://schemas.microsoft.com/office/drawing/2014/main" id="{78D9E386-7E92-4BD5-8E41-9F5BFA6B8E1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5525" y="561759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a:extLst>
              <a:ext uri="{FF2B5EF4-FFF2-40B4-BE49-F238E27FC236}">
                <a16:creationId xmlns:a16="http://schemas.microsoft.com/office/drawing/2014/main" id="{458653C1-A6A7-41AC-8B9E-804E015FE736}"/>
              </a:ext>
            </a:extLst>
          </p:cNvPr>
          <p:cNvSpPr>
            <a:spLocks noGrp="1"/>
          </p:cNvSpPr>
          <p:nvPr>
            <p:ph idx="1"/>
          </p:nvPr>
        </p:nvSpPr>
        <p:spPr>
          <a:xfrm>
            <a:off x="1524001" y="981075"/>
            <a:ext cx="7400925" cy="5274323"/>
          </a:xfrm>
        </p:spPr>
        <p:txBody>
          <a:bodyPr lIns="91440" tIns="45720" rIns="91440" bIns="45720" anchor="t"/>
          <a:lstStyle/>
          <a:p>
            <a:pPr algn="ctr" eaLnBrk="1" fontAlgn="t" hangingPunct="1">
              <a:buFont typeface="Arial" panose="020B0604020202020204" pitchFamily="34" charset="0"/>
              <a:buNone/>
            </a:pPr>
            <a:endParaRPr lang="en-GB" altLang="en-US" sz="2000"/>
          </a:p>
          <a:p>
            <a:pPr algn="ctr" eaLnBrk="1" hangingPunct="1">
              <a:buFont typeface="Arial" panose="020B0604020202020204" pitchFamily="34" charset="0"/>
              <a:buNone/>
            </a:pPr>
            <a:endParaRPr lang="en-GB" altLang="en-US" sz="2400"/>
          </a:p>
          <a:p>
            <a:pPr marL="226695" indent="-226695" algn="ctr" eaLnBrk="1" fontAlgn="t" hangingPunct="1">
              <a:buFont typeface="Arial" panose="020B0604020202020204" pitchFamily="34" charset="0"/>
              <a:buNone/>
            </a:pPr>
            <a:r>
              <a:rPr lang="en-GB" altLang="en-US" sz="2000"/>
              <a:t>We can reach our potential</a:t>
            </a:r>
            <a:endParaRPr lang="en-GB" altLang="en-US" sz="2000">
              <a:cs typeface="Calibri"/>
            </a:endParaRPr>
          </a:p>
          <a:p>
            <a:pPr marL="226695" indent="-226695" algn="ctr" eaLnBrk="1" hangingPunct="1">
              <a:buFont typeface="Arial" panose="020B0604020202020204" pitchFamily="34" charset="0"/>
              <a:buNone/>
            </a:pPr>
            <a:endParaRPr lang="en-GB" altLang="en-US" sz="2000">
              <a:cs typeface="Calibri"/>
            </a:endParaRPr>
          </a:p>
          <a:p>
            <a:pPr marL="226695" indent="-226695" algn="ctr" eaLnBrk="1" fontAlgn="t" hangingPunct="1">
              <a:buFont typeface="Arial" panose="020B0604020202020204" pitchFamily="34" charset="0"/>
              <a:buNone/>
            </a:pPr>
            <a:r>
              <a:rPr lang="en-GB" altLang="en-US" sz="2000"/>
              <a:t>Improved general health</a:t>
            </a:r>
            <a:endParaRPr lang="en-GB" altLang="en-US" sz="2000">
              <a:cs typeface="Calibri"/>
            </a:endParaRPr>
          </a:p>
          <a:p>
            <a:pPr marL="226695" indent="-226695" algn="ctr" eaLnBrk="1" hangingPunct="1">
              <a:buFont typeface="Arial" panose="020B0604020202020204" pitchFamily="34" charset="0"/>
              <a:buNone/>
            </a:pPr>
            <a:endParaRPr lang="en-GB" altLang="en-US" sz="2000">
              <a:cs typeface="Calibri"/>
            </a:endParaRPr>
          </a:p>
          <a:p>
            <a:pPr marL="226695" indent="-226695" algn="ctr" eaLnBrk="1" fontAlgn="t" hangingPunct="1">
              <a:buFont typeface="Arial" panose="020B0604020202020204" pitchFamily="34" charset="0"/>
              <a:buNone/>
            </a:pPr>
            <a:r>
              <a:rPr lang="en-GB" altLang="en-US" sz="2000"/>
              <a:t>Thriving communities</a:t>
            </a:r>
            <a:endParaRPr lang="en-GB" altLang="en-US" sz="2000">
              <a:cs typeface="Calibri"/>
            </a:endParaRPr>
          </a:p>
          <a:p>
            <a:pPr marL="226695" indent="-226695" algn="ctr" eaLnBrk="1" hangingPunct="1">
              <a:buFont typeface="Arial" panose="020B0604020202020204" pitchFamily="34" charset="0"/>
              <a:buNone/>
            </a:pPr>
            <a:endParaRPr lang="en-GB" altLang="en-US" sz="2000">
              <a:cs typeface="Calibri"/>
            </a:endParaRPr>
          </a:p>
          <a:p>
            <a:pPr marL="226695" indent="-226695" algn="ctr" eaLnBrk="1" fontAlgn="t" hangingPunct="1">
              <a:buFont typeface="Arial" panose="020B0604020202020204" pitchFamily="34" charset="0"/>
              <a:buNone/>
            </a:pPr>
            <a:r>
              <a:rPr lang="en-GB" altLang="en-US" sz="2000"/>
              <a:t>Reduced stigma against mental ill health</a:t>
            </a:r>
            <a:endParaRPr lang="en-GB" altLang="en-US" sz="2000">
              <a:cs typeface="Calibri"/>
            </a:endParaRPr>
          </a:p>
          <a:p>
            <a:pPr marL="226695" indent="-226695" algn="ctr" eaLnBrk="1" hangingPunct="1">
              <a:buFont typeface="Arial" panose="020B0604020202020204" pitchFamily="34" charset="0"/>
              <a:buNone/>
            </a:pPr>
            <a:endParaRPr lang="en-GB" altLang="en-US" sz="2000">
              <a:cs typeface="Calibri"/>
            </a:endParaRPr>
          </a:p>
          <a:p>
            <a:pPr marL="226695" indent="-226695" algn="ctr" eaLnBrk="1" fontAlgn="t" hangingPunct="1">
              <a:buFont typeface="Arial" panose="020B0604020202020204" pitchFamily="34" charset="0"/>
              <a:buNone/>
            </a:pPr>
            <a:r>
              <a:rPr lang="en-GB" altLang="en-US" sz="2000"/>
              <a:t>↓ risk of problems escalating</a:t>
            </a:r>
            <a:endParaRPr lang="en-GB" altLang="en-US" sz="2000">
              <a:cs typeface="Calibri"/>
            </a:endParaRPr>
          </a:p>
          <a:p>
            <a:pPr marL="226695" indent="-226695" algn="ctr">
              <a:buNone/>
            </a:pPr>
            <a:endParaRPr lang="en-GB" altLang="en-US" sz="2000"/>
          </a:p>
          <a:p>
            <a:pPr marL="226695" indent="-226695" algn="ctr" eaLnBrk="1" fontAlgn="t" hangingPunct="1">
              <a:buFont typeface="Arial" panose="020B0604020202020204" pitchFamily="34" charset="0"/>
              <a:buNone/>
            </a:pPr>
            <a:r>
              <a:rPr lang="en-GB" altLang="en-US" sz="2000"/>
              <a:t>Good mental health for all</a:t>
            </a:r>
            <a:endParaRPr lang="en-GB" altLang="en-US" sz="2000">
              <a:cs typeface="Calibri" panose="020F0502020204030204"/>
            </a:endParaRPr>
          </a:p>
          <a:p>
            <a:pPr algn="ctr" eaLnBrk="1" hangingPunct="1">
              <a:buFont typeface="Arial" panose="020B0604020202020204" pitchFamily="34" charset="0"/>
              <a:buNone/>
            </a:pPr>
            <a:endParaRPr lang="en-GB" altLang="en-US" sz="2000"/>
          </a:p>
        </p:txBody>
      </p:sp>
      <p:graphicFrame>
        <p:nvGraphicFramePr>
          <p:cNvPr id="4" name="Table 3">
            <a:extLst>
              <a:ext uri="{FF2B5EF4-FFF2-40B4-BE49-F238E27FC236}">
                <a16:creationId xmlns:a16="http://schemas.microsoft.com/office/drawing/2014/main" id="{0F18CD25-43A4-45A8-A944-557E26021978}"/>
              </a:ext>
            </a:extLst>
          </p:cNvPr>
          <p:cNvGraphicFramePr>
            <a:graphicFrameLocks noGrp="1"/>
          </p:cNvGraphicFramePr>
          <p:nvPr/>
        </p:nvGraphicFramePr>
        <p:xfrm>
          <a:off x="1774825" y="260350"/>
          <a:ext cx="7272338" cy="1512888"/>
        </p:xfrm>
        <a:graphic>
          <a:graphicData uri="http://schemas.openxmlformats.org/drawingml/2006/table">
            <a:tbl>
              <a:tblPr firstRow="1" bandRow="1">
                <a:tableStyleId>{5C22544A-7EE6-4342-B048-85BDC9FD1C3A}</a:tableStyleId>
              </a:tblPr>
              <a:tblGrid>
                <a:gridCol w="7272338">
                  <a:extLst>
                    <a:ext uri="{9D8B030D-6E8A-4147-A177-3AD203B41FA5}">
                      <a16:colId xmlns:a16="http://schemas.microsoft.com/office/drawing/2014/main" val="20000"/>
                    </a:ext>
                  </a:extLst>
                </a:gridCol>
              </a:tblGrid>
              <a:tr h="1512888">
                <a:tc>
                  <a:txBody>
                    <a:bodyPr/>
                    <a:lstStyle/>
                    <a:p>
                      <a:pPr algn="ctr"/>
                      <a:r>
                        <a:rPr lang="en-GB" sz="2400"/>
                        <a:t>Benefits of a </a:t>
                      </a:r>
                      <a:br>
                        <a:rPr lang="en-GB" sz="2400"/>
                      </a:br>
                      <a:r>
                        <a:rPr lang="en-GB" sz="2400"/>
                        <a:t>mentally healthy environment and</a:t>
                      </a:r>
                      <a:r>
                        <a:rPr lang="en-GB" sz="2400" baseline="0"/>
                        <a:t> </a:t>
                      </a:r>
                    </a:p>
                    <a:p>
                      <a:pPr algn="ctr"/>
                      <a:r>
                        <a:rPr lang="en-GB" sz="2400" baseline="0"/>
                        <a:t>mentally healthy people</a:t>
                      </a:r>
                      <a:endParaRPr lang="en-GB" sz="2400"/>
                    </a:p>
                  </a:txBody>
                  <a:tcPr marL="91434" marR="91434" marT="45728" marB="45728"/>
                </a:tc>
                <a:extLst>
                  <a:ext uri="{0D108BD9-81ED-4DB2-BD59-A6C34878D82A}">
                    <a16:rowId xmlns:a16="http://schemas.microsoft.com/office/drawing/2014/main" val="10000"/>
                  </a:ext>
                </a:extLst>
              </a:tr>
            </a:tbl>
          </a:graphicData>
        </a:graphic>
      </p:graphicFrame>
      <p:pic>
        <p:nvPicPr>
          <p:cNvPr id="2" name="7">
            <a:hlinkClick r:id="" action="ppaction://media"/>
            <a:extLst>
              <a:ext uri="{FF2B5EF4-FFF2-40B4-BE49-F238E27FC236}">
                <a16:creationId xmlns:a16="http://schemas.microsoft.com/office/drawing/2014/main" id="{19E9160B-F963-4A5E-8E38-B1A4DDE8D8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4140" y="565002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 y="6370002"/>
            <a:ext cx="12191999" cy="581474"/>
            <a:chOff x="1" y="6359611"/>
            <a:chExt cx="12191999" cy="581474"/>
          </a:xfrm>
        </p:grpSpPr>
        <p:sp>
          <p:nvSpPr>
            <p:cNvPr id="14" name="Footer Placeholder 9"/>
            <p:cNvSpPr txBox="1">
              <a:spLocks/>
            </p:cNvSpPr>
            <p:nvPr/>
          </p:nvSpPr>
          <p:spPr>
            <a:xfrm>
              <a:off x="1614616" y="6359611"/>
              <a:ext cx="10577384" cy="498389"/>
            </a:xfrm>
            <a:prstGeom prst="rect">
              <a:avLst/>
            </a:prstGeom>
            <a:solidFill>
              <a:srgbClr val="0070C0"/>
            </a:solidFill>
          </p:spPr>
          <p:txBody>
            <a:bodyPr vert="horz" lIns="91440" tIns="45720" rIns="91440" bIns="45720" rtlCol="0" anchor="ctr"/>
            <a:lstStyle>
              <a:defPPr>
                <a:defRPr lang="en-US"/>
              </a:defPPr>
              <a:lvl1pPr marL="0" algn="l" defTabSz="914400" rtl="0" eaLnBrk="1" latinLnBrk="0" hangingPunct="1">
                <a:defRPr sz="8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North Ayrshire Council</a:t>
              </a:r>
            </a:p>
          </p:txBody>
        </p:sp>
        <p:sp>
          <p:nvSpPr>
            <p:cNvPr id="15" name="Rectangle 14"/>
            <p:cNvSpPr/>
            <p:nvPr/>
          </p:nvSpPr>
          <p:spPr>
            <a:xfrm>
              <a:off x="1" y="6359611"/>
              <a:ext cx="1524000" cy="498389"/>
            </a:xfrm>
            <a:prstGeom prst="rect">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orbel" panose="020B0503020204020204"/>
                <a:ea typeface="+mn-ea"/>
                <a:cs typeface="+mn-cs"/>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589" y="6445613"/>
              <a:ext cx="3790196" cy="420625"/>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b="45705"/>
            <a:stretch/>
          </p:blipFill>
          <p:spPr>
            <a:xfrm>
              <a:off x="4773779" y="6529839"/>
              <a:ext cx="3438950" cy="411246"/>
            </a:xfrm>
            <a:prstGeom prst="rect">
              <a:avLst/>
            </a:prstGeom>
          </p:spPr>
        </p:pic>
      </p:grpSp>
      <p:sp>
        <p:nvSpPr>
          <p:cNvPr id="10" name="Title 1">
            <a:extLst>
              <a:ext uri="{FF2B5EF4-FFF2-40B4-BE49-F238E27FC236}">
                <a16:creationId xmlns:a16="http://schemas.microsoft.com/office/drawing/2014/main" id="{C5949DBA-AF76-433B-9F5C-3407437ED605}"/>
              </a:ext>
            </a:extLst>
          </p:cNvPr>
          <p:cNvSpPr txBox="1">
            <a:spLocks/>
          </p:cNvSpPr>
          <p:nvPr/>
        </p:nvSpPr>
        <p:spPr>
          <a:xfrm>
            <a:off x="1524000" y="172676"/>
            <a:ext cx="9144000" cy="924604"/>
          </a:xfrm>
        </p:spPr>
        <p:txBody>
          <a:bodyPr/>
          <a:lstStyle>
            <a:lvl1pPr algn="l" defTabSz="912813" rtl="0" eaLnBrk="1" fontAlgn="base" hangingPunct="1">
              <a:lnSpc>
                <a:spcPct val="90000"/>
              </a:lnSpc>
              <a:spcBef>
                <a:spcPct val="0"/>
              </a:spcBef>
              <a:spcAft>
                <a:spcPct val="0"/>
              </a:spcAft>
              <a:defRPr sz="4400" kern="1200">
                <a:solidFill>
                  <a:srgbClr val="0070C0"/>
                </a:solidFill>
                <a:latin typeface="+mj-lt"/>
                <a:ea typeface="+mj-ea"/>
                <a:cs typeface="+mj-cs"/>
              </a:defRPr>
            </a:lvl1pPr>
            <a:lvl2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2pPr>
            <a:lvl3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3pPr>
            <a:lvl4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4pPr>
            <a:lvl5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5pPr>
            <a:lvl6pPr marL="4572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6pPr>
            <a:lvl7pPr marL="9144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7pPr>
            <a:lvl8pPr marL="13716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8pPr>
            <a:lvl9pPr marL="18288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9pPr>
          </a:lstStyle>
          <a:p>
            <a:pPr algn="ctr"/>
            <a:r>
              <a:rPr lang="en-GB">
                <a:latin typeface="Arial" panose="020B0604020202020204" pitchFamily="34" charset="0"/>
                <a:cs typeface="Arial" panose="020B0604020202020204" pitchFamily="34" charset="0"/>
              </a:rPr>
              <a:t>Mental Fitness</a:t>
            </a:r>
          </a:p>
        </p:txBody>
      </p:sp>
      <p:sp>
        <p:nvSpPr>
          <p:cNvPr id="11" name="Subtitle 2">
            <a:extLst>
              <a:ext uri="{FF2B5EF4-FFF2-40B4-BE49-F238E27FC236}">
                <a16:creationId xmlns:a16="http://schemas.microsoft.com/office/drawing/2014/main" id="{F0C23441-3265-4BBA-8818-01D4EE2081FD}"/>
              </a:ext>
            </a:extLst>
          </p:cNvPr>
          <p:cNvSpPr txBox="1">
            <a:spLocks/>
          </p:cNvSpPr>
          <p:nvPr/>
        </p:nvSpPr>
        <p:spPr>
          <a:xfrm>
            <a:off x="569343" y="2601119"/>
            <a:ext cx="11335109" cy="1655762"/>
          </a:xfrm>
        </p:spPr>
        <p:txBody>
          <a:bodyPr/>
          <a:lstStyle>
            <a:lvl1pPr marL="227013" indent="-227013" algn="l" defTabSz="912813"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endParaRPr lang="en-GB" sz="22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3808783-6589-4BD1-874F-DD6F3A4D8A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 y="0"/>
            <a:ext cx="3412800" cy="2247609"/>
          </a:xfrm>
          <a:prstGeom prst="rect">
            <a:avLst/>
          </a:prstGeom>
        </p:spPr>
      </p:pic>
      <p:pic>
        <p:nvPicPr>
          <p:cNvPr id="2" name="Picture 1">
            <a:extLst>
              <a:ext uri="{FF2B5EF4-FFF2-40B4-BE49-F238E27FC236}">
                <a16:creationId xmlns:a16="http://schemas.microsoft.com/office/drawing/2014/main" id="{79531B46-07C2-4C6A-A1C8-FABDC4847D86}"/>
              </a:ext>
            </a:extLst>
          </p:cNvPr>
          <p:cNvPicPr>
            <a:picLocks noChangeAspect="1"/>
          </p:cNvPicPr>
          <p:nvPr/>
        </p:nvPicPr>
        <p:blipFill>
          <a:blip r:embed="rId8"/>
          <a:stretch>
            <a:fillRect/>
          </a:stretch>
        </p:blipFill>
        <p:spPr>
          <a:xfrm>
            <a:off x="2047874" y="1500240"/>
            <a:ext cx="8620126" cy="4784648"/>
          </a:xfrm>
          <a:prstGeom prst="rect">
            <a:avLst/>
          </a:prstGeom>
        </p:spPr>
      </p:pic>
      <p:pic>
        <p:nvPicPr>
          <p:cNvPr id="4" name="Recorded Sound">
            <a:hlinkClick r:id="" action="ppaction://media"/>
            <a:extLst>
              <a:ext uri="{FF2B5EF4-FFF2-40B4-BE49-F238E27FC236}">
                <a16:creationId xmlns:a16="http://schemas.microsoft.com/office/drawing/2014/main" id="{A13FFCE6-C6FF-4456-B6B4-50F4ACD1AD5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81426" y="5357760"/>
            <a:ext cx="609600" cy="609600"/>
          </a:xfrm>
          <a:prstGeom prst="rect">
            <a:avLst/>
          </a:prstGeom>
        </p:spPr>
      </p:pic>
    </p:spTree>
    <p:extLst>
      <p:ext uri="{BB962C8B-B14F-4D97-AF65-F5344CB8AC3E}">
        <p14:creationId xmlns:p14="http://schemas.microsoft.com/office/powerpoint/2010/main" val="33466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 y="6370002"/>
            <a:ext cx="12191999" cy="581474"/>
            <a:chOff x="1" y="6359611"/>
            <a:chExt cx="12191999" cy="581474"/>
          </a:xfrm>
        </p:grpSpPr>
        <p:sp>
          <p:nvSpPr>
            <p:cNvPr id="14" name="Footer Placeholder 9"/>
            <p:cNvSpPr txBox="1">
              <a:spLocks/>
            </p:cNvSpPr>
            <p:nvPr/>
          </p:nvSpPr>
          <p:spPr>
            <a:xfrm>
              <a:off x="1614616" y="6359611"/>
              <a:ext cx="10577384" cy="498389"/>
            </a:xfrm>
            <a:prstGeom prst="rect">
              <a:avLst/>
            </a:prstGeom>
            <a:solidFill>
              <a:srgbClr val="0070C0"/>
            </a:solidFill>
          </p:spPr>
          <p:txBody>
            <a:bodyPr vert="horz" lIns="91440" tIns="45720" rIns="91440" bIns="45720" rtlCol="0" anchor="ctr"/>
            <a:lstStyle>
              <a:defPPr>
                <a:defRPr lang="en-US"/>
              </a:defPPr>
              <a:lvl1pPr marL="0" algn="l" defTabSz="914400" rtl="0" eaLnBrk="1" latinLnBrk="0" hangingPunct="1">
                <a:defRPr sz="8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North Ayrshire Council</a:t>
              </a:r>
            </a:p>
          </p:txBody>
        </p:sp>
        <p:sp>
          <p:nvSpPr>
            <p:cNvPr id="15" name="Rectangle 14"/>
            <p:cNvSpPr/>
            <p:nvPr/>
          </p:nvSpPr>
          <p:spPr>
            <a:xfrm>
              <a:off x="1" y="6359611"/>
              <a:ext cx="1524000" cy="498389"/>
            </a:xfrm>
            <a:prstGeom prst="rect">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orbel" panose="020B0503020204020204"/>
                <a:ea typeface="+mn-ea"/>
                <a:cs typeface="+mn-cs"/>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589" y="6445613"/>
              <a:ext cx="3790196" cy="420625"/>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b="45705"/>
            <a:stretch/>
          </p:blipFill>
          <p:spPr>
            <a:xfrm>
              <a:off x="4773779" y="6529839"/>
              <a:ext cx="3438950" cy="411246"/>
            </a:xfrm>
            <a:prstGeom prst="rect">
              <a:avLst/>
            </a:prstGeom>
          </p:spPr>
        </p:pic>
      </p:grpSp>
      <p:sp>
        <p:nvSpPr>
          <p:cNvPr id="10" name="Title 1">
            <a:extLst>
              <a:ext uri="{FF2B5EF4-FFF2-40B4-BE49-F238E27FC236}">
                <a16:creationId xmlns:a16="http://schemas.microsoft.com/office/drawing/2014/main" id="{C5949DBA-AF76-433B-9F5C-3407437ED605}"/>
              </a:ext>
            </a:extLst>
          </p:cNvPr>
          <p:cNvSpPr txBox="1">
            <a:spLocks/>
          </p:cNvSpPr>
          <p:nvPr/>
        </p:nvSpPr>
        <p:spPr>
          <a:xfrm>
            <a:off x="1524000" y="172676"/>
            <a:ext cx="9144000" cy="924604"/>
          </a:xfrm>
        </p:spPr>
        <p:txBody>
          <a:bodyPr/>
          <a:lstStyle>
            <a:lvl1pPr algn="l" defTabSz="912813" rtl="0" eaLnBrk="1" fontAlgn="base" hangingPunct="1">
              <a:lnSpc>
                <a:spcPct val="90000"/>
              </a:lnSpc>
              <a:spcBef>
                <a:spcPct val="0"/>
              </a:spcBef>
              <a:spcAft>
                <a:spcPct val="0"/>
              </a:spcAft>
              <a:defRPr sz="4400" kern="1200">
                <a:solidFill>
                  <a:srgbClr val="0070C0"/>
                </a:solidFill>
                <a:latin typeface="+mj-lt"/>
                <a:ea typeface="+mj-ea"/>
                <a:cs typeface="+mj-cs"/>
              </a:defRPr>
            </a:lvl1pPr>
            <a:lvl2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2pPr>
            <a:lvl3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3pPr>
            <a:lvl4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4pPr>
            <a:lvl5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5pPr>
            <a:lvl6pPr marL="4572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6pPr>
            <a:lvl7pPr marL="9144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7pPr>
            <a:lvl8pPr marL="13716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8pPr>
            <a:lvl9pPr marL="18288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9pPr>
          </a:lstStyle>
          <a:p>
            <a:pPr algn="ctr"/>
            <a:r>
              <a:rPr lang="en-GB">
                <a:latin typeface="Arial" panose="020B0604020202020204" pitchFamily="34" charset="0"/>
                <a:cs typeface="Arial" panose="020B0604020202020204" pitchFamily="34" charset="0"/>
              </a:rPr>
              <a:t>Key Facts</a:t>
            </a:r>
          </a:p>
        </p:txBody>
      </p:sp>
      <p:sp>
        <p:nvSpPr>
          <p:cNvPr id="11" name="Subtitle 2">
            <a:extLst>
              <a:ext uri="{FF2B5EF4-FFF2-40B4-BE49-F238E27FC236}">
                <a16:creationId xmlns:a16="http://schemas.microsoft.com/office/drawing/2014/main" id="{F0C23441-3265-4BBA-8818-01D4EE2081FD}"/>
              </a:ext>
            </a:extLst>
          </p:cNvPr>
          <p:cNvSpPr txBox="1">
            <a:spLocks/>
          </p:cNvSpPr>
          <p:nvPr/>
        </p:nvSpPr>
        <p:spPr>
          <a:xfrm>
            <a:off x="569343" y="2601119"/>
            <a:ext cx="11335109" cy="1655762"/>
          </a:xfrm>
        </p:spPr>
        <p:txBody>
          <a:bodyPr/>
          <a:lstStyle>
            <a:lvl1pPr marL="227013" indent="-227013" algn="l" defTabSz="912813"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endParaRPr lang="en-GB" sz="22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0DC71CB-C6A9-4F49-83F5-F1805DB2CB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797" y="-72535"/>
            <a:ext cx="2018797" cy="1329543"/>
          </a:xfrm>
          <a:prstGeom prst="rect">
            <a:avLst/>
          </a:prstGeom>
        </p:spPr>
      </p:pic>
      <p:sp>
        <p:nvSpPr>
          <p:cNvPr id="2" name="Rectangle 1">
            <a:extLst>
              <a:ext uri="{FF2B5EF4-FFF2-40B4-BE49-F238E27FC236}">
                <a16:creationId xmlns:a16="http://schemas.microsoft.com/office/drawing/2014/main" id="{58E59003-85C8-48D2-94FC-8306361C2B15}"/>
              </a:ext>
            </a:extLst>
          </p:cNvPr>
          <p:cNvSpPr/>
          <p:nvPr/>
        </p:nvSpPr>
        <p:spPr>
          <a:xfrm>
            <a:off x="816101" y="1466874"/>
            <a:ext cx="10950002" cy="4462760"/>
          </a:xfrm>
          <a:prstGeom prst="rect">
            <a:avLst/>
          </a:prstGeom>
        </p:spPr>
        <p:txBody>
          <a:bodyPr wrap="square">
            <a:spAutoFit/>
          </a:bodyPr>
          <a:lstStyle/>
          <a:p>
            <a:pPr marL="285750" indent="-285750">
              <a:buFont typeface="Arial" panose="020B0604020202020204" pitchFamily="34" charset="0"/>
              <a:buChar char="•"/>
            </a:pPr>
            <a:r>
              <a:rPr lang="en-GB" sz="2400"/>
              <a:t>Mental health problems affect about 1 in 10 children and young people.</a:t>
            </a:r>
          </a:p>
          <a:p>
            <a:pPr marL="285750" indent="-285750">
              <a:buFont typeface="Arial" panose="020B0604020202020204" pitchFamily="34" charset="0"/>
              <a:buChar char="•"/>
            </a:pPr>
            <a:r>
              <a:rPr lang="en-GB" sz="2400"/>
              <a:t>20% of adolescents may experience a mental health problem in any given year.</a:t>
            </a:r>
          </a:p>
          <a:p>
            <a:pPr marL="285750" indent="-285750">
              <a:buFont typeface="Arial" panose="020B0604020202020204" pitchFamily="34" charset="0"/>
              <a:buChar char="•"/>
            </a:pPr>
            <a:r>
              <a:rPr lang="en-GB" sz="2400"/>
              <a:t>50% of mental health problems are established by age 14 and 75% by age 24.</a:t>
            </a:r>
          </a:p>
          <a:p>
            <a:pPr marL="285750" indent="-285750">
              <a:buFont typeface="Arial" panose="020B0604020202020204" pitchFamily="34" charset="0"/>
              <a:buChar char="•"/>
            </a:pPr>
            <a:r>
              <a:rPr lang="en-GB" sz="2400"/>
              <a:t>70% of children and young people who experience a mental health problem have not had appropriate interventions at a sufficiently early age.</a:t>
            </a:r>
          </a:p>
          <a:p>
            <a:r>
              <a:rPr lang="en-GB" sz="2400"/>
              <a:t>						(Mental Health Foundation)</a:t>
            </a:r>
          </a:p>
          <a:p>
            <a:endParaRPr lang="en-GB" sz="2400"/>
          </a:p>
          <a:p>
            <a:pPr marL="342900" indent="-342900">
              <a:buFont typeface="Arial" panose="020B0604020202020204" pitchFamily="34" charset="0"/>
              <a:buChar char="•"/>
            </a:pPr>
            <a:r>
              <a:rPr lang="en-GB" sz="2400"/>
              <a:t>Parents don’t feel empowered, confident or informed in supporting their child’s mental health and wellbeing.</a:t>
            </a:r>
          </a:p>
          <a:p>
            <a:pPr marL="342900" indent="-342900">
              <a:buFont typeface="Arial" panose="020B0604020202020204" pitchFamily="34" charset="0"/>
              <a:buChar char="•"/>
            </a:pPr>
            <a:r>
              <a:rPr lang="en-GB" sz="2400"/>
              <a:t>“Normalising difference is part of supporting kids’ mental health.”</a:t>
            </a:r>
          </a:p>
          <a:p>
            <a:r>
              <a:rPr lang="en-GB" sz="2400"/>
              <a:t>									(Connect, 2020)</a:t>
            </a:r>
          </a:p>
          <a:p>
            <a:r>
              <a:rPr lang="en-GB" sz="2000"/>
              <a:t>								</a:t>
            </a:r>
            <a:endParaRPr lang="en-GB"/>
          </a:p>
        </p:txBody>
      </p:sp>
      <p:pic>
        <p:nvPicPr>
          <p:cNvPr id="4" name="9">
            <a:hlinkClick r:id="" action="ppaction://media"/>
            <a:extLst>
              <a:ext uri="{FF2B5EF4-FFF2-40B4-BE49-F238E27FC236}">
                <a16:creationId xmlns:a16="http://schemas.microsoft.com/office/drawing/2014/main" id="{4D98CDA9-07EB-4151-B14F-981C27C320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6842" y="5560658"/>
            <a:ext cx="406400" cy="406400"/>
          </a:xfrm>
          <a:prstGeom prst="rect">
            <a:avLst/>
          </a:prstGeom>
        </p:spPr>
      </p:pic>
    </p:spTree>
    <p:extLst>
      <p:ext uri="{BB962C8B-B14F-4D97-AF65-F5344CB8AC3E}">
        <p14:creationId xmlns:p14="http://schemas.microsoft.com/office/powerpoint/2010/main" val="305106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7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Corporate PPT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 PPT THEME" id="{2A3D8CF3-833D-4018-B3B1-477F8CC0ADD3}" vid="{8499895B-4E86-4E52-82D4-3FADC83F04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1CDAB90-48F2-4D27-9C44-D709E2705E65}" vid="{0B79A92E-89E7-463E-873F-5FECEFA6617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954DCF7A50DC4E92835BCDF3A6A589" ma:contentTypeVersion="4" ma:contentTypeDescription="Create a new document." ma:contentTypeScope="" ma:versionID="2c6b25a1b521cc7794dbcb268f7c565c">
  <xsd:schema xmlns:xsd="http://www.w3.org/2001/XMLSchema" xmlns:xs="http://www.w3.org/2001/XMLSchema" xmlns:p="http://schemas.microsoft.com/office/2006/metadata/properties" xmlns:ns2="8acd32bd-fdff-43ba-97da-66b7b0d1e724" targetNamespace="http://schemas.microsoft.com/office/2006/metadata/properties" ma:root="true" ma:fieldsID="7682758aa11dc777c80e64584c1142b1" ns2:_="">
    <xsd:import namespace="8acd32bd-fdff-43ba-97da-66b7b0d1e72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cd32bd-fdff-43ba-97da-66b7b0d1e7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B2C043-35AB-48BC-B95A-723C3BE373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cd32bd-fdff-43ba-97da-66b7b0d1e7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5949289-0F87-4B5F-93EF-CC0FDE867A8A}">
  <ds:schemaRefs>
    <ds:schemaRef ds:uri="http://purl.org/dc/dcmitype/"/>
    <ds:schemaRef ds:uri="http://schemas.microsoft.com/office/infopath/2007/PartnerControls"/>
    <ds:schemaRef ds:uri="http://purl.org/dc/elements/1.1/"/>
    <ds:schemaRef ds:uri="http://schemas.microsoft.com/office/2006/documentManagement/types"/>
    <ds:schemaRef ds:uri="http://purl.org/dc/terms/"/>
    <ds:schemaRef ds:uri="http://schemas.openxmlformats.org/package/2006/metadata/core-properties"/>
    <ds:schemaRef ds:uri="8acd32bd-fdff-43ba-97da-66b7b0d1e724"/>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C62545A9-0F9E-4EBC-9852-DC5F8F3F3E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Corporate PPT THEME</Template>
  <TotalTime>736</TotalTime>
  <Words>4777</Words>
  <Application>Microsoft Office PowerPoint</Application>
  <PresentationFormat>Widescreen</PresentationFormat>
  <Paragraphs>340</Paragraphs>
  <Slides>26</Slides>
  <Notes>26</Notes>
  <HiddenSlides>0</HiddenSlides>
  <MMClips>26</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Arial</vt:lpstr>
      <vt:lpstr>Calibri</vt:lpstr>
      <vt:lpstr>Calibri Light</vt:lpstr>
      <vt:lpstr>calibriregular</vt:lpstr>
      <vt:lpstr>Corbel</vt:lpstr>
      <vt:lpstr>Lato</vt:lpstr>
      <vt:lpstr>Roboto</vt:lpstr>
      <vt:lpstr>RobotoRegular</vt:lpstr>
      <vt:lpstr>Symbol</vt:lpstr>
      <vt:lpstr>Tahoma</vt:lpstr>
      <vt:lpstr>Corporate PPT THEME</vt:lpstr>
      <vt:lpstr>Office Theme</vt:lpstr>
      <vt:lpstr>PowerPoint Presentation</vt:lpstr>
      <vt:lpstr>Welcome!</vt:lpstr>
      <vt:lpstr>PowerPoint Presentation</vt:lpstr>
      <vt:lpstr>Activity – A Day in Your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Mental Wellbeing and Nurture</vt:lpstr>
      <vt:lpstr>What does nurture mean?</vt:lpstr>
      <vt:lpstr>Four ways to nurture children and young people:</vt:lpstr>
      <vt:lpstr>Empathy</vt:lpstr>
      <vt:lpstr>PowerPoint Presentation</vt:lpstr>
      <vt:lpstr>PowerPoint Presentation</vt:lpstr>
      <vt:lpstr>Building Resilience…</vt:lpstr>
      <vt:lpstr>Create a Personal Wellbeing Action Plan</vt:lpstr>
      <vt:lpstr>PowerPoint Presentation</vt:lpstr>
      <vt:lpstr>Stress </vt:lpstr>
      <vt:lpstr>Activity - Stress Awareness</vt:lpstr>
      <vt:lpstr>Everyday Stressors…</vt:lpstr>
      <vt:lpstr>Anxiety</vt:lpstr>
      <vt:lpstr>Video…</vt:lpstr>
      <vt:lpstr>Reflective Activity</vt:lpstr>
    </vt:vector>
  </TitlesOfParts>
  <Company>NAC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Pauline Palmer</dc:creator>
  <cp:lastModifiedBy>Louise King ( MHWB Operational Lead / Headquarters Teachers )</cp:lastModifiedBy>
  <cp:revision>44</cp:revision>
  <dcterms:created xsi:type="dcterms:W3CDTF">2017-04-20T09:29:23Z</dcterms:created>
  <dcterms:modified xsi:type="dcterms:W3CDTF">2022-02-09T13:32:25Z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0x010100E6954DCF7A50DC4E92835BCDF3A6A589</vt:lpwstr>
  </property>
</Properties>
</file>