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Lazydog" panose="020B0604020202020204" charset="0"/>
      <p:regular r:id="rId23"/>
    </p:embeddedFont>
    <p:embeddedFont>
      <p:font typeface="Lulu Font TH Italics" panose="020B0604020202020204" charset="-34"/>
      <p:regular r:id="rId24"/>
    </p:embeddedFont>
    <p:embeddedFont>
      <p:font typeface="Lulu Font TH" panose="020B0604020202020204" charset="-34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Fibre" panose="020B0604020202020204" charset="0"/>
      <p:regular r:id="rId30"/>
    </p:embeddedFont>
    <p:embeddedFont>
      <p:font typeface="Chewy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74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4.pn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26.svg"/><Relationship Id="rId30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72.svg"/><Relationship Id="rId3" Type="http://schemas.openxmlformats.org/officeDocument/2006/relationships/image" Target="../media/image66.svg"/><Relationship Id="rId7" Type="http://schemas.openxmlformats.org/officeDocument/2006/relationships/image" Target="../media/image68.svg"/><Relationship Id="rId12" Type="http://schemas.openxmlformats.org/officeDocument/2006/relationships/image" Target="../media/image42.png"/><Relationship Id="rId2" Type="http://schemas.openxmlformats.org/officeDocument/2006/relationships/image" Target="../media/image39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3.svg"/><Relationship Id="rId5" Type="http://schemas.openxmlformats.org/officeDocument/2006/relationships/image" Target="../media/image18.svg"/><Relationship Id="rId15" Type="http://schemas.openxmlformats.org/officeDocument/2006/relationships/image" Target="../media/image74.svg"/><Relationship Id="rId10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70.svg"/><Relationship Id="rId1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102.sv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06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72.sv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77.svg"/><Relationship Id="rId7" Type="http://schemas.openxmlformats.org/officeDocument/2006/relationships/image" Target="../media/image14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6.png"/><Relationship Id="rId5" Type="http://schemas.openxmlformats.org/officeDocument/2006/relationships/image" Target="../media/image6.svg"/><Relationship Id="rId10" Type="http://schemas.openxmlformats.org/officeDocument/2006/relationships/image" Target="../media/image66.png"/><Relationship Id="rId4" Type="http://schemas.openxmlformats.org/officeDocument/2006/relationships/image" Target="../media/image3.png"/><Relationship Id="rId9" Type="http://schemas.openxmlformats.org/officeDocument/2006/relationships/image" Target="../media/image7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.svg"/><Relationship Id="rId3" Type="http://schemas.openxmlformats.org/officeDocument/2006/relationships/image" Target="../media/image33.svg"/><Relationship Id="rId7" Type="http://schemas.openxmlformats.org/officeDocument/2006/relationships/image" Target="../media/image39.svg"/><Relationship Id="rId12" Type="http://schemas.openxmlformats.org/officeDocument/2006/relationships/image" Target="../media/image1.png"/><Relationship Id="rId2" Type="http://schemas.openxmlformats.org/officeDocument/2006/relationships/image" Target="../media/image17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5" Type="http://schemas.openxmlformats.org/officeDocument/2006/relationships/image" Target="../media/image45.sv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41.svg"/><Relationship Id="rId1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2.svg"/><Relationship Id="rId3" Type="http://schemas.openxmlformats.org/officeDocument/2006/relationships/image" Target="../media/image82.svg"/><Relationship Id="rId7" Type="http://schemas.openxmlformats.org/officeDocument/2006/relationships/image" Target="../media/image86.svg"/><Relationship Id="rId12" Type="http://schemas.openxmlformats.org/officeDocument/2006/relationships/image" Target="../media/image1.png"/><Relationship Id="rId2" Type="http://schemas.openxmlformats.org/officeDocument/2006/relationships/image" Target="../media/image48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90.svg"/><Relationship Id="rId5" Type="http://schemas.openxmlformats.org/officeDocument/2006/relationships/image" Target="../media/image84.svg"/><Relationship Id="rId15" Type="http://schemas.openxmlformats.org/officeDocument/2006/relationships/image" Target="../media/image92.svg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image" Target="../media/image88.svg"/><Relationship Id="rId1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3.svg"/><Relationship Id="rId18" Type="http://schemas.openxmlformats.org/officeDocument/2006/relationships/image" Target="../media/image69.png"/><Relationship Id="rId3" Type="http://schemas.openxmlformats.org/officeDocument/2006/relationships/image" Target="../media/image33.svg"/><Relationship Id="rId21" Type="http://schemas.openxmlformats.org/officeDocument/2006/relationships/image" Target="../media/image72.png"/><Relationship Id="rId7" Type="http://schemas.openxmlformats.org/officeDocument/2006/relationships/image" Target="../media/image37.svg"/><Relationship Id="rId12" Type="http://schemas.openxmlformats.org/officeDocument/2006/relationships/image" Target="../media/image22.png"/><Relationship Id="rId17" Type="http://schemas.openxmlformats.org/officeDocument/2006/relationships/image" Target="../media/image45.svg"/><Relationship Id="rId2" Type="http://schemas.openxmlformats.org/officeDocument/2006/relationships/image" Target="../media/image17.png"/><Relationship Id="rId16" Type="http://schemas.openxmlformats.org/officeDocument/2006/relationships/image" Target="../media/image23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2.svg"/><Relationship Id="rId10" Type="http://schemas.openxmlformats.org/officeDocument/2006/relationships/image" Target="../media/image21.png"/><Relationship Id="rId19" Type="http://schemas.openxmlformats.org/officeDocument/2006/relationships/image" Target="../media/image70.png"/><Relationship Id="rId4" Type="http://schemas.openxmlformats.org/officeDocument/2006/relationships/image" Target="../media/image18.png"/><Relationship Id="rId9" Type="http://schemas.openxmlformats.org/officeDocument/2006/relationships/image" Target="../media/image39.svg"/><Relationship Id="rId14" Type="http://schemas.openxmlformats.org/officeDocument/2006/relationships/image" Target="../media/image1.png"/><Relationship Id="rId22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.svg"/><Relationship Id="rId18" Type="http://schemas.openxmlformats.org/officeDocument/2006/relationships/image" Target="../media/image75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12" Type="http://schemas.openxmlformats.org/officeDocument/2006/relationships/image" Target="../media/image1.png"/><Relationship Id="rId17" Type="http://schemas.openxmlformats.org/officeDocument/2006/relationships/image" Target="../media/image74.png"/><Relationship Id="rId2" Type="http://schemas.openxmlformats.org/officeDocument/2006/relationships/image" Target="../media/image18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5" Type="http://schemas.openxmlformats.org/officeDocument/2006/relationships/image" Target="../media/image45.svg"/><Relationship Id="rId10" Type="http://schemas.openxmlformats.org/officeDocument/2006/relationships/image" Target="../media/image22.png"/><Relationship Id="rId19" Type="http://schemas.openxmlformats.org/officeDocument/2006/relationships/image" Target="../media/image76.png"/><Relationship Id="rId4" Type="http://schemas.openxmlformats.org/officeDocument/2006/relationships/image" Target="../media/image19.png"/><Relationship Id="rId9" Type="http://schemas.openxmlformats.org/officeDocument/2006/relationships/image" Target="../media/image41.svg"/><Relationship Id="rId1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2.svg"/><Relationship Id="rId7" Type="http://schemas.openxmlformats.org/officeDocument/2006/relationships/image" Target="../media/image3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106.sv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72.svg"/><Relationship Id="rId7" Type="http://schemas.openxmlformats.org/officeDocument/2006/relationships/image" Target="../media/image7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106.sv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3.svg"/><Relationship Id="rId18" Type="http://schemas.openxmlformats.org/officeDocument/2006/relationships/image" Target="../media/image24.png"/><Relationship Id="rId3" Type="http://schemas.openxmlformats.org/officeDocument/2006/relationships/image" Target="../media/image33.svg"/><Relationship Id="rId21" Type="http://schemas.openxmlformats.org/officeDocument/2006/relationships/image" Target="../media/image27.png"/><Relationship Id="rId7" Type="http://schemas.openxmlformats.org/officeDocument/2006/relationships/image" Target="../media/image37.svg"/><Relationship Id="rId12" Type="http://schemas.openxmlformats.org/officeDocument/2006/relationships/image" Target="../media/image22.png"/><Relationship Id="rId17" Type="http://schemas.openxmlformats.org/officeDocument/2006/relationships/image" Target="../media/image45.svg"/><Relationship Id="rId2" Type="http://schemas.openxmlformats.org/officeDocument/2006/relationships/image" Target="../media/image17.png"/><Relationship Id="rId16" Type="http://schemas.openxmlformats.org/officeDocument/2006/relationships/image" Target="../media/image23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41.svg"/><Relationship Id="rId24" Type="http://schemas.openxmlformats.org/officeDocument/2006/relationships/image" Target="../media/image30.png"/><Relationship Id="rId5" Type="http://schemas.openxmlformats.org/officeDocument/2006/relationships/image" Target="../media/image35.svg"/><Relationship Id="rId15" Type="http://schemas.openxmlformats.org/officeDocument/2006/relationships/image" Target="../media/image2.svg"/><Relationship Id="rId23" Type="http://schemas.openxmlformats.org/officeDocument/2006/relationships/image" Target="../media/image29.png"/><Relationship Id="rId10" Type="http://schemas.openxmlformats.org/officeDocument/2006/relationships/image" Target="../media/image21.png"/><Relationship Id="rId19" Type="http://schemas.openxmlformats.org/officeDocument/2006/relationships/image" Target="../media/image25.png"/><Relationship Id="rId4" Type="http://schemas.openxmlformats.org/officeDocument/2006/relationships/image" Target="../media/image18.png"/><Relationship Id="rId9" Type="http://schemas.openxmlformats.org/officeDocument/2006/relationships/image" Target="../media/image39.svg"/><Relationship Id="rId14" Type="http://schemas.openxmlformats.org/officeDocument/2006/relationships/image" Target="../media/image1.png"/><Relationship Id="rId22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72.svg"/><Relationship Id="rId3" Type="http://schemas.openxmlformats.org/officeDocument/2006/relationships/image" Target="../media/image66.svg"/><Relationship Id="rId7" Type="http://schemas.openxmlformats.org/officeDocument/2006/relationships/image" Target="../media/image68.svg"/><Relationship Id="rId12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3.svg"/><Relationship Id="rId5" Type="http://schemas.openxmlformats.org/officeDocument/2006/relationships/image" Target="../media/image18.svg"/><Relationship Id="rId15" Type="http://schemas.openxmlformats.org/officeDocument/2006/relationships/image" Target="../media/image74.svg"/><Relationship Id="rId10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70.svg"/><Relationship Id="rId1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12.png"/><Relationship Id="rId32" Type="http://schemas.openxmlformats.org/officeDocument/2006/relationships/image" Target="../media/image3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4.pn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31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26.svg"/><Relationship Id="rId30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56.sv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6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4.svg"/><Relationship Id="rId7" Type="http://schemas.openxmlformats.org/officeDocument/2006/relationships/image" Target="../media/image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72.svg"/><Relationship Id="rId3" Type="http://schemas.openxmlformats.org/officeDocument/2006/relationships/image" Target="../media/image66.svg"/><Relationship Id="rId7" Type="http://schemas.openxmlformats.org/officeDocument/2006/relationships/image" Target="../media/image68.svg"/><Relationship Id="rId12" Type="http://schemas.openxmlformats.org/officeDocument/2006/relationships/image" Target="../media/image42.png"/><Relationship Id="rId2" Type="http://schemas.openxmlformats.org/officeDocument/2006/relationships/image" Target="../media/image39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3.svg"/><Relationship Id="rId5" Type="http://schemas.openxmlformats.org/officeDocument/2006/relationships/image" Target="../media/image18.svg"/><Relationship Id="rId15" Type="http://schemas.openxmlformats.org/officeDocument/2006/relationships/image" Target="../media/image74.svg"/><Relationship Id="rId10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70.svg"/><Relationship Id="rId1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77.svg"/><Relationship Id="rId7" Type="http://schemas.openxmlformats.org/officeDocument/2006/relationships/image" Target="../media/image14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6.png"/><Relationship Id="rId5" Type="http://schemas.openxmlformats.org/officeDocument/2006/relationships/image" Target="../media/image6.svg"/><Relationship Id="rId10" Type="http://schemas.openxmlformats.org/officeDocument/2006/relationships/image" Target="../media/image47.png"/><Relationship Id="rId4" Type="http://schemas.openxmlformats.org/officeDocument/2006/relationships/image" Target="../media/image3.png"/><Relationship Id="rId9" Type="http://schemas.openxmlformats.org/officeDocument/2006/relationships/image" Target="../media/image7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2.svg"/><Relationship Id="rId3" Type="http://schemas.openxmlformats.org/officeDocument/2006/relationships/image" Target="../media/image82.svg"/><Relationship Id="rId7" Type="http://schemas.openxmlformats.org/officeDocument/2006/relationships/image" Target="../media/image86.svg"/><Relationship Id="rId12" Type="http://schemas.openxmlformats.org/officeDocument/2006/relationships/image" Target="../media/image1.png"/><Relationship Id="rId17" Type="http://schemas.openxmlformats.org/officeDocument/2006/relationships/image" Target="../media/image55.png"/><Relationship Id="rId2" Type="http://schemas.openxmlformats.org/officeDocument/2006/relationships/image" Target="../media/image48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90.svg"/><Relationship Id="rId5" Type="http://schemas.openxmlformats.org/officeDocument/2006/relationships/image" Target="../media/image84.svg"/><Relationship Id="rId15" Type="http://schemas.openxmlformats.org/officeDocument/2006/relationships/image" Target="../media/image92.svg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image" Target="../media/image88.svg"/><Relationship Id="rId1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3.svg"/><Relationship Id="rId18" Type="http://schemas.openxmlformats.org/officeDocument/2006/relationships/image" Target="../media/image56.png"/><Relationship Id="rId3" Type="http://schemas.openxmlformats.org/officeDocument/2006/relationships/image" Target="../media/image33.svg"/><Relationship Id="rId21" Type="http://schemas.openxmlformats.org/officeDocument/2006/relationships/image" Target="../media/image59.png"/><Relationship Id="rId7" Type="http://schemas.openxmlformats.org/officeDocument/2006/relationships/image" Target="../media/image39.svg"/><Relationship Id="rId12" Type="http://schemas.openxmlformats.org/officeDocument/2006/relationships/image" Target="../media/image22.png"/><Relationship Id="rId17" Type="http://schemas.openxmlformats.org/officeDocument/2006/relationships/image" Target="../media/image45.svg"/><Relationship Id="rId2" Type="http://schemas.openxmlformats.org/officeDocument/2006/relationships/image" Target="../media/image17.png"/><Relationship Id="rId16" Type="http://schemas.openxmlformats.org/officeDocument/2006/relationships/image" Target="../media/image23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41.svg"/><Relationship Id="rId5" Type="http://schemas.openxmlformats.org/officeDocument/2006/relationships/image" Target="../media/image37.svg"/><Relationship Id="rId15" Type="http://schemas.openxmlformats.org/officeDocument/2006/relationships/image" Target="../media/image2.svg"/><Relationship Id="rId10" Type="http://schemas.openxmlformats.org/officeDocument/2006/relationships/image" Target="../media/image21.png"/><Relationship Id="rId19" Type="http://schemas.openxmlformats.org/officeDocument/2006/relationships/image" Target="../media/image57.png"/><Relationship Id="rId4" Type="http://schemas.openxmlformats.org/officeDocument/2006/relationships/image" Target="../media/image19.png"/><Relationship Id="rId9" Type="http://schemas.openxmlformats.org/officeDocument/2006/relationships/image" Target="../media/image35.svg"/><Relationship Id="rId1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56.svg"/><Relationship Id="rId10" Type="http://schemas.openxmlformats.org/officeDocument/2006/relationships/image" Target="../media/image60.png"/><Relationship Id="rId4" Type="http://schemas.openxmlformats.org/officeDocument/2006/relationships/image" Target="../media/image32.png"/><Relationship Id="rId9" Type="http://schemas.openxmlformats.org/officeDocument/2006/relationships/image" Target="../media/image6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37559">
            <a:off x="2514574" y="8661324"/>
            <a:ext cx="4277568" cy="2978743"/>
          </a:xfrm>
          <a:custGeom>
            <a:avLst/>
            <a:gdLst/>
            <a:ahLst/>
            <a:cxnLst/>
            <a:rect l="l" t="t" r="r" b="b"/>
            <a:pathLst>
              <a:path w="4277568" h="2978743">
                <a:moveTo>
                  <a:pt x="0" y="0"/>
                </a:moveTo>
                <a:lnTo>
                  <a:pt x="4277569" y="0"/>
                </a:lnTo>
                <a:lnTo>
                  <a:pt x="4277569" y="2978743"/>
                </a:lnTo>
                <a:lnTo>
                  <a:pt x="0" y="2978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17096905" y="3925196"/>
            <a:ext cx="2854557" cy="2956698"/>
          </a:xfrm>
          <a:custGeom>
            <a:avLst/>
            <a:gdLst/>
            <a:ahLst/>
            <a:cxnLst/>
            <a:rect l="l" t="t" r="r" b="b"/>
            <a:pathLst>
              <a:path w="2854557" h="2956698">
                <a:moveTo>
                  <a:pt x="0" y="0"/>
                </a:moveTo>
                <a:lnTo>
                  <a:pt x="2854557" y="0"/>
                </a:lnTo>
                <a:lnTo>
                  <a:pt x="2854557" y="2956698"/>
                </a:lnTo>
                <a:lnTo>
                  <a:pt x="0" y="29566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1136496" y="8228619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413011" y="7395331"/>
            <a:ext cx="4539051" cy="4810170"/>
          </a:xfrm>
          <a:custGeom>
            <a:avLst/>
            <a:gdLst/>
            <a:ahLst/>
            <a:cxnLst/>
            <a:rect l="l" t="t" r="r" b="b"/>
            <a:pathLst>
              <a:path w="4539051" h="4810170">
                <a:moveTo>
                  <a:pt x="0" y="0"/>
                </a:moveTo>
                <a:lnTo>
                  <a:pt x="4539051" y="0"/>
                </a:lnTo>
                <a:lnTo>
                  <a:pt x="4539051" y="4810170"/>
                </a:lnTo>
                <a:lnTo>
                  <a:pt x="0" y="48101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029695" y="4662240"/>
            <a:ext cx="2058395" cy="3339578"/>
          </a:xfrm>
          <a:custGeom>
            <a:avLst/>
            <a:gdLst/>
            <a:ahLst/>
            <a:cxnLst/>
            <a:rect l="l" t="t" r="r" b="b"/>
            <a:pathLst>
              <a:path w="2058395" h="3339578">
                <a:moveTo>
                  <a:pt x="0" y="0"/>
                </a:moveTo>
                <a:lnTo>
                  <a:pt x="2058395" y="0"/>
                </a:lnTo>
                <a:lnTo>
                  <a:pt x="2058395" y="3339578"/>
                </a:lnTo>
                <a:lnTo>
                  <a:pt x="0" y="3339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7426264" y="8847163"/>
            <a:ext cx="2906489" cy="3358338"/>
          </a:xfrm>
          <a:custGeom>
            <a:avLst/>
            <a:gdLst/>
            <a:ahLst/>
            <a:cxnLst/>
            <a:rect l="l" t="t" r="r" b="b"/>
            <a:pathLst>
              <a:path w="2906489" h="3358338">
                <a:moveTo>
                  <a:pt x="0" y="0"/>
                </a:moveTo>
                <a:lnTo>
                  <a:pt x="2906488" y="0"/>
                </a:lnTo>
                <a:lnTo>
                  <a:pt x="2906488" y="3358338"/>
                </a:lnTo>
                <a:lnTo>
                  <a:pt x="0" y="33583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7096905" y="1028700"/>
            <a:ext cx="2886146" cy="2524065"/>
          </a:xfrm>
          <a:custGeom>
            <a:avLst/>
            <a:gdLst/>
            <a:ahLst/>
            <a:cxnLst/>
            <a:rect l="l" t="t" r="r" b="b"/>
            <a:pathLst>
              <a:path w="2886146" h="2524065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0696671" y="9261214"/>
            <a:ext cx="5352421" cy="2530235"/>
          </a:xfrm>
          <a:custGeom>
            <a:avLst/>
            <a:gdLst/>
            <a:ahLst/>
            <a:cxnLst/>
            <a:rect l="l" t="t" r="r" b="b"/>
            <a:pathLst>
              <a:path w="5352421" h="2530235">
                <a:moveTo>
                  <a:pt x="0" y="0"/>
                </a:moveTo>
                <a:lnTo>
                  <a:pt x="5352421" y="0"/>
                </a:lnTo>
                <a:lnTo>
                  <a:pt x="5352421" y="2530235"/>
                </a:lnTo>
                <a:lnTo>
                  <a:pt x="0" y="25302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417113" y="-1667348"/>
            <a:ext cx="2477977" cy="3577131"/>
          </a:xfrm>
          <a:custGeom>
            <a:avLst/>
            <a:gdLst/>
            <a:ahLst/>
            <a:cxnLst/>
            <a:rect l="l" t="t" r="r" b="b"/>
            <a:pathLst>
              <a:path w="2477977" h="3577131">
                <a:moveTo>
                  <a:pt x="0" y="0"/>
                </a:moveTo>
                <a:lnTo>
                  <a:pt x="2477976" y="0"/>
                </a:lnTo>
                <a:lnTo>
                  <a:pt x="2477976" y="3577131"/>
                </a:lnTo>
                <a:lnTo>
                  <a:pt x="0" y="357713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2060863" y="-1667348"/>
            <a:ext cx="3006706" cy="2766169"/>
          </a:xfrm>
          <a:custGeom>
            <a:avLst/>
            <a:gdLst/>
            <a:ahLst/>
            <a:cxnLst/>
            <a:rect l="l" t="t" r="r" b="b"/>
            <a:pathLst>
              <a:path w="3006706" h="2766169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4182716">
            <a:off x="5683694" y="-2327113"/>
            <a:ext cx="3249068" cy="4006698"/>
          </a:xfrm>
          <a:custGeom>
            <a:avLst/>
            <a:gdLst/>
            <a:ahLst/>
            <a:cxnLst/>
            <a:rect l="l" t="t" r="r" b="b"/>
            <a:pathLst>
              <a:path w="3249068" h="4006698">
                <a:moveTo>
                  <a:pt x="0" y="0"/>
                </a:moveTo>
                <a:lnTo>
                  <a:pt x="3249068" y="0"/>
                </a:lnTo>
                <a:lnTo>
                  <a:pt x="3249068" y="4006699"/>
                </a:lnTo>
                <a:lnTo>
                  <a:pt x="0" y="400669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181395" y="-3285587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00000">
            <a:off x="10684014" y="-1843014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972660" y="2160503"/>
            <a:ext cx="2001360" cy="2251018"/>
          </a:xfrm>
          <a:custGeom>
            <a:avLst/>
            <a:gdLst/>
            <a:ahLst/>
            <a:cxnLst/>
            <a:rect l="l" t="t" r="r" b="b"/>
            <a:pathLst>
              <a:path w="2001360" h="2251018">
                <a:moveTo>
                  <a:pt x="0" y="0"/>
                </a:moveTo>
                <a:lnTo>
                  <a:pt x="2001360" y="0"/>
                </a:lnTo>
                <a:lnTo>
                  <a:pt x="2001360" y="2251018"/>
                </a:lnTo>
                <a:lnTo>
                  <a:pt x="0" y="22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2283861" y="4274629"/>
            <a:ext cx="1018413" cy="2057400"/>
          </a:xfrm>
          <a:custGeom>
            <a:avLst/>
            <a:gdLst/>
            <a:ahLst/>
            <a:cxnLst/>
            <a:rect l="l" t="t" r="r" b="b"/>
            <a:pathLst>
              <a:path w="1018413" h="2057400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0800000">
            <a:off x="14985726" y="4114800"/>
            <a:ext cx="1018413" cy="2057400"/>
          </a:xfrm>
          <a:custGeom>
            <a:avLst/>
            <a:gdLst/>
            <a:ahLst/>
            <a:cxnLst/>
            <a:rect l="l" t="t" r="r" b="b"/>
            <a:pathLst>
              <a:path w="1018413" h="2057400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067932" y="520852"/>
            <a:ext cx="2264821" cy="2597987"/>
          </a:xfrm>
          <a:custGeom>
            <a:avLst/>
            <a:gdLst/>
            <a:ahLst/>
            <a:cxnLst/>
            <a:rect l="l" t="t" r="r" b="b"/>
            <a:pathLst>
              <a:path w="2264821" h="2597987">
                <a:moveTo>
                  <a:pt x="0" y="0"/>
                </a:moveTo>
                <a:lnTo>
                  <a:pt x="2264820" y="0"/>
                </a:lnTo>
                <a:lnTo>
                  <a:pt x="2264820" y="2597986"/>
                </a:lnTo>
                <a:lnTo>
                  <a:pt x="0" y="2597986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3302274" y="3385538"/>
            <a:ext cx="11683452" cy="4302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037"/>
              </a:lnSpc>
            </a:pPr>
            <a:r>
              <a:rPr lang="en-US" sz="11618" spc="-232">
                <a:solidFill>
                  <a:srgbClr val="2B2B2B"/>
                </a:solidFill>
                <a:latin typeface="Lazydog"/>
                <a:ea typeface="Lazydog"/>
                <a:cs typeface="Lazydog"/>
                <a:sym typeface="Lazydog"/>
              </a:rPr>
              <a:t>Welcome to Mayfield primary school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135209" y="7936388"/>
            <a:ext cx="12017582" cy="1639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3"/>
              </a:lnSpc>
            </a:pPr>
            <a:r>
              <a:rPr lang="en-US" sz="4700" spc="-94">
                <a:solidFill>
                  <a:srgbClr val="2B2B2B"/>
                </a:solidFill>
                <a:latin typeface="Chewy"/>
                <a:ea typeface="Chewy"/>
                <a:cs typeface="Chewy"/>
                <a:sym typeface="Chewy"/>
              </a:rPr>
              <a:t>Primary 1 Induction </a:t>
            </a:r>
          </a:p>
          <a:p>
            <a:pPr marL="0" lvl="0" indent="0" algn="ctr">
              <a:lnSpc>
                <a:spcPts val="6533"/>
              </a:lnSpc>
            </a:pPr>
            <a:r>
              <a:rPr lang="en-US" sz="4700" spc="-94">
                <a:solidFill>
                  <a:srgbClr val="2B2B2B"/>
                </a:solidFill>
                <a:latin typeface="Chewy"/>
                <a:ea typeface="Chewy"/>
                <a:cs typeface="Chewy"/>
                <a:sym typeface="Chewy"/>
              </a:rPr>
              <a:t>Friday 6th June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09263" y="1172977"/>
            <a:ext cx="12661754" cy="8978335"/>
          </a:xfrm>
          <a:custGeom>
            <a:avLst/>
            <a:gdLst/>
            <a:ahLst/>
            <a:cxnLst/>
            <a:rect l="l" t="t" r="r" b="b"/>
            <a:pathLst>
              <a:path w="12661754" h="8978335">
                <a:moveTo>
                  <a:pt x="0" y="0"/>
                </a:moveTo>
                <a:lnTo>
                  <a:pt x="12661754" y="0"/>
                </a:lnTo>
                <a:lnTo>
                  <a:pt x="12661754" y="8978334"/>
                </a:lnTo>
                <a:lnTo>
                  <a:pt x="0" y="8978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748704" y="-3236984"/>
            <a:ext cx="3554807" cy="5131612"/>
          </a:xfrm>
          <a:custGeom>
            <a:avLst/>
            <a:gdLst/>
            <a:ahLst/>
            <a:cxnLst/>
            <a:rect l="l" t="t" r="r" b="b"/>
            <a:pathLst>
              <a:path w="3554807" h="5131612">
                <a:moveTo>
                  <a:pt x="0" y="0"/>
                </a:moveTo>
                <a:lnTo>
                  <a:pt x="3554808" y="0"/>
                </a:lnTo>
                <a:lnTo>
                  <a:pt x="3554808" y="5131612"/>
                </a:lnTo>
                <a:lnTo>
                  <a:pt x="0" y="51316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1503353" y="2377331"/>
            <a:ext cx="3006706" cy="2766169"/>
          </a:xfrm>
          <a:custGeom>
            <a:avLst/>
            <a:gdLst/>
            <a:ahLst/>
            <a:cxnLst/>
            <a:rect l="l" t="t" r="r" b="b"/>
            <a:pathLst>
              <a:path w="3006706" h="2766169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4182716">
            <a:off x="16663466" y="7802025"/>
            <a:ext cx="3249068" cy="4006698"/>
          </a:xfrm>
          <a:custGeom>
            <a:avLst/>
            <a:gdLst/>
            <a:ahLst/>
            <a:cxnLst/>
            <a:rect l="l" t="t" r="r" b="b"/>
            <a:pathLst>
              <a:path w="3249068" h="4006698">
                <a:moveTo>
                  <a:pt x="0" y="0"/>
                </a:moveTo>
                <a:lnTo>
                  <a:pt x="3249068" y="0"/>
                </a:lnTo>
                <a:lnTo>
                  <a:pt x="3249068" y="4006698"/>
                </a:lnTo>
                <a:lnTo>
                  <a:pt x="0" y="40066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259300" y="4754150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737559">
            <a:off x="1159713" y="8845184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-748704" y="6946051"/>
            <a:ext cx="2781341" cy="2859323"/>
          </a:xfrm>
          <a:custGeom>
            <a:avLst/>
            <a:gdLst/>
            <a:ahLst/>
            <a:cxnLst/>
            <a:rect l="l" t="t" r="r" b="b"/>
            <a:pathLst>
              <a:path w="2781341" h="2859323">
                <a:moveTo>
                  <a:pt x="0" y="0"/>
                </a:moveTo>
                <a:lnTo>
                  <a:pt x="2781341" y="0"/>
                </a:lnTo>
                <a:lnTo>
                  <a:pt x="2781341" y="2859323"/>
                </a:lnTo>
                <a:lnTo>
                  <a:pt x="0" y="28593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TextBox 9"/>
          <p:cNvSpPr txBox="1"/>
          <p:nvPr/>
        </p:nvSpPr>
        <p:spPr>
          <a:xfrm>
            <a:off x="3136977" y="2006600"/>
            <a:ext cx="12014046" cy="7251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9959" lvl="1" indent="-474979" algn="l">
              <a:lnSpc>
                <a:spcPts val="6379"/>
              </a:lnSpc>
              <a:buFont typeface="Arial"/>
              <a:buChar char="•"/>
            </a:pPr>
            <a:r>
              <a:rPr lang="en-US" sz="4399" spc="-87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Hot or Sandwich options – free for all </a:t>
            </a:r>
          </a:p>
          <a:p>
            <a:pPr algn="l">
              <a:lnSpc>
                <a:spcPts val="6379"/>
              </a:lnSpc>
            </a:pPr>
            <a:r>
              <a:rPr lang="en-US" sz="4399" spc="-87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pupils P1 - P5</a:t>
            </a:r>
          </a:p>
          <a:p>
            <a:pPr marL="949959" lvl="1" indent="-474979" algn="l">
              <a:lnSpc>
                <a:spcPts val="6379"/>
              </a:lnSpc>
              <a:buFont typeface="Arial"/>
              <a:buChar char="•"/>
            </a:pPr>
            <a:r>
              <a:rPr lang="en-US" sz="4399" spc="-87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Menus available online to help with lunch ordering system</a:t>
            </a:r>
          </a:p>
          <a:p>
            <a:pPr marL="949959" lvl="1" indent="-474979" algn="l">
              <a:lnSpc>
                <a:spcPts val="6379"/>
              </a:lnSpc>
              <a:buFont typeface="Arial"/>
              <a:buChar char="•"/>
            </a:pPr>
            <a:r>
              <a:rPr lang="en-US" sz="4399" spc="-87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SLT and Pupil Support Assistants on hand to help</a:t>
            </a:r>
          </a:p>
          <a:p>
            <a:pPr marL="949959" lvl="1" indent="-474979" algn="l">
              <a:lnSpc>
                <a:spcPts val="6379"/>
              </a:lnSpc>
              <a:buFont typeface="Arial"/>
              <a:buChar char="•"/>
            </a:pPr>
            <a:r>
              <a:rPr lang="en-US" sz="4399" spc="-87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All Primary 1 pupils will go into hall 5 minutes earlier than the other children with their buddies</a:t>
            </a:r>
          </a:p>
          <a:p>
            <a:pPr marL="949959" lvl="1" indent="-474979" algn="l">
              <a:lnSpc>
                <a:spcPts val="6379"/>
              </a:lnSpc>
              <a:buFont typeface="Arial"/>
              <a:buChar char="•"/>
            </a:pPr>
            <a:r>
              <a:rPr lang="en-US" sz="4399" spc="-87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Packed lunches eat in the same hall and at the same time as school lunches</a:t>
            </a:r>
          </a:p>
        </p:txBody>
      </p:sp>
      <p:sp>
        <p:nvSpPr>
          <p:cNvPr id="10" name="Freeform 10"/>
          <p:cNvSpPr/>
          <p:nvPr/>
        </p:nvSpPr>
        <p:spPr>
          <a:xfrm>
            <a:off x="13369889" y="0"/>
            <a:ext cx="5020890" cy="3760415"/>
          </a:xfrm>
          <a:custGeom>
            <a:avLst/>
            <a:gdLst/>
            <a:ahLst/>
            <a:cxnLst/>
            <a:rect l="l" t="t" r="r" b="b"/>
            <a:pathLst>
              <a:path w="5020890" h="3760415">
                <a:moveTo>
                  <a:pt x="0" y="0"/>
                </a:moveTo>
                <a:lnTo>
                  <a:pt x="5020890" y="0"/>
                </a:lnTo>
                <a:lnTo>
                  <a:pt x="5020890" y="3760415"/>
                </a:lnTo>
                <a:lnTo>
                  <a:pt x="0" y="376041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803814" y="430968"/>
            <a:ext cx="6680372" cy="1138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28"/>
              </a:lnSpc>
            </a:pPr>
            <a:r>
              <a:rPr lang="en-US" sz="8200" spc="-164">
                <a:solidFill>
                  <a:srgbClr val="2B2B2B"/>
                </a:solidFill>
                <a:latin typeface="Chewy"/>
                <a:ea typeface="Chewy"/>
                <a:cs typeface="Chewy"/>
                <a:sym typeface="Chewy"/>
              </a:rPr>
              <a:t>School Lunches...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37559">
            <a:off x="-973962" y="8243230"/>
            <a:ext cx="4670260" cy="3252199"/>
          </a:xfrm>
          <a:custGeom>
            <a:avLst/>
            <a:gdLst/>
            <a:ahLst/>
            <a:cxnLst/>
            <a:rect l="l" t="t" r="r" b="b"/>
            <a:pathLst>
              <a:path w="4670260" h="3252199">
                <a:moveTo>
                  <a:pt x="0" y="0"/>
                </a:moveTo>
                <a:lnTo>
                  <a:pt x="4670260" y="0"/>
                </a:lnTo>
                <a:lnTo>
                  <a:pt x="4670260" y="3252199"/>
                </a:lnTo>
                <a:lnTo>
                  <a:pt x="0" y="32521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5908749" y="-3521026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61239" y="1170261"/>
            <a:ext cx="6998061" cy="2561528"/>
            <a:chOff x="0" y="0"/>
            <a:chExt cx="2342659" cy="85749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42659" cy="857492"/>
            </a:xfrm>
            <a:custGeom>
              <a:avLst/>
              <a:gdLst/>
              <a:ahLst/>
              <a:cxnLst/>
              <a:rect l="l" t="t" r="r" b="b"/>
              <a:pathLst>
                <a:path w="2342659" h="857492">
                  <a:moveTo>
                    <a:pt x="0" y="0"/>
                  </a:moveTo>
                  <a:lnTo>
                    <a:pt x="2342659" y="0"/>
                  </a:lnTo>
                  <a:lnTo>
                    <a:pt x="2342659" y="857492"/>
                  </a:lnTo>
                  <a:lnTo>
                    <a:pt x="0" y="857492"/>
                  </a:lnTo>
                  <a:close/>
                </a:path>
              </a:pathLst>
            </a:custGeom>
            <a:solidFill>
              <a:srgbClr val="FFDB58"/>
            </a:solidFill>
            <a:ln cap="sq">
              <a:noFill/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85725"/>
              <a:ext cx="2342659" cy="771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61239" y="3862348"/>
            <a:ext cx="6998061" cy="2561528"/>
            <a:chOff x="0" y="0"/>
            <a:chExt cx="2342659" cy="85749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42659" cy="857492"/>
            </a:xfrm>
            <a:custGeom>
              <a:avLst/>
              <a:gdLst/>
              <a:ahLst/>
              <a:cxnLst/>
              <a:rect l="l" t="t" r="r" b="b"/>
              <a:pathLst>
                <a:path w="2342659" h="857492">
                  <a:moveTo>
                    <a:pt x="0" y="0"/>
                  </a:moveTo>
                  <a:lnTo>
                    <a:pt x="2342659" y="0"/>
                  </a:lnTo>
                  <a:lnTo>
                    <a:pt x="2342659" y="857492"/>
                  </a:lnTo>
                  <a:lnTo>
                    <a:pt x="0" y="857492"/>
                  </a:lnTo>
                  <a:close/>
                </a:path>
              </a:pathLst>
            </a:custGeom>
            <a:solidFill>
              <a:srgbClr val="FFDB58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85725"/>
              <a:ext cx="2342659" cy="771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2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61239" y="6557226"/>
            <a:ext cx="6998061" cy="2561528"/>
            <a:chOff x="0" y="0"/>
            <a:chExt cx="2342659" cy="85749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42659" cy="857492"/>
            </a:xfrm>
            <a:custGeom>
              <a:avLst/>
              <a:gdLst/>
              <a:ahLst/>
              <a:cxnLst/>
              <a:rect l="l" t="t" r="r" b="b"/>
              <a:pathLst>
                <a:path w="2342659" h="857492">
                  <a:moveTo>
                    <a:pt x="0" y="0"/>
                  </a:moveTo>
                  <a:lnTo>
                    <a:pt x="2342659" y="0"/>
                  </a:lnTo>
                  <a:lnTo>
                    <a:pt x="2342659" y="857492"/>
                  </a:lnTo>
                  <a:lnTo>
                    <a:pt x="0" y="857492"/>
                  </a:lnTo>
                  <a:close/>
                </a:path>
              </a:pathLst>
            </a:custGeom>
            <a:solidFill>
              <a:srgbClr val="FFDB58"/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85725"/>
              <a:ext cx="2342659" cy="771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2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102093" y="2877366"/>
            <a:ext cx="5839943" cy="5839943"/>
          </a:xfrm>
          <a:custGeom>
            <a:avLst/>
            <a:gdLst/>
            <a:ahLst/>
            <a:cxnLst/>
            <a:rect l="l" t="t" r="r" b="b"/>
            <a:pathLst>
              <a:path w="5839943" h="5839943">
                <a:moveTo>
                  <a:pt x="0" y="0"/>
                </a:moveTo>
                <a:lnTo>
                  <a:pt x="5839943" y="0"/>
                </a:lnTo>
                <a:lnTo>
                  <a:pt x="5839943" y="5839943"/>
                </a:lnTo>
                <a:lnTo>
                  <a:pt x="0" y="58399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361168" y="1345485"/>
            <a:ext cx="7321793" cy="1105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en-US" sz="8000" spc="-160">
                <a:solidFill>
                  <a:srgbClr val="2B2B2B"/>
                </a:solidFill>
                <a:latin typeface="Chewy"/>
                <a:ea typeface="Chewy"/>
                <a:cs typeface="Chewy"/>
                <a:sym typeface="Chewy"/>
              </a:rPr>
              <a:t>First Day Survival!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133388" y="1255637"/>
            <a:ext cx="5253763" cy="2410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24"/>
              </a:lnSpc>
              <a:spcBef>
                <a:spcPct val="0"/>
              </a:spcBef>
            </a:pPr>
            <a:r>
              <a:rPr lang="en-US" sz="3499" spc="209" dirty="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Ch</a:t>
            </a:r>
            <a:r>
              <a:rPr lang="en-US" sz="3499" u="none" spc="209" dirty="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ildren and </a:t>
            </a:r>
            <a:r>
              <a:rPr lang="en-US" sz="3499" u="none" spc="209" dirty="0" smtClean="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Parents </a:t>
            </a:r>
            <a:r>
              <a:rPr lang="en-US" sz="3499" u="none" spc="209" dirty="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should enter the playground between 8:55am and 9:05am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767897" y="3949119"/>
            <a:ext cx="6196094" cy="297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24"/>
              </a:lnSpc>
              <a:spcBef>
                <a:spcPct val="0"/>
              </a:spcBef>
            </a:pPr>
            <a:r>
              <a:rPr lang="en-US" sz="3499" u="none" spc="209" dirty="0" smtClean="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“Welcome </a:t>
            </a:r>
            <a:r>
              <a:rPr lang="en-US" sz="3499" u="none" spc="209" dirty="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New P 1” board will be in playground for parents / </a:t>
            </a:r>
            <a:r>
              <a:rPr lang="en-US" sz="3499" spc="209" dirty="0" err="1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C</a:t>
            </a:r>
            <a:r>
              <a:rPr lang="en-US" sz="3499" u="none" spc="209" dirty="0" err="1" smtClean="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arers</a:t>
            </a:r>
            <a:r>
              <a:rPr lang="en-US" sz="3499" u="none" spc="209" dirty="0" smtClean="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 </a:t>
            </a:r>
            <a:r>
              <a:rPr lang="en-US" sz="3499" u="none" spc="209" dirty="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to take photographs.</a:t>
            </a:r>
          </a:p>
          <a:p>
            <a:pPr marL="0" lvl="0" indent="0" algn="ctr">
              <a:lnSpc>
                <a:spcPts val="4724"/>
              </a:lnSpc>
              <a:spcBef>
                <a:spcPct val="0"/>
              </a:spcBef>
            </a:pPr>
            <a:endParaRPr lang="en-US" sz="3499" u="none" spc="209" dirty="0">
              <a:solidFill>
                <a:srgbClr val="2B2B2B"/>
              </a:solidFill>
              <a:latin typeface="Lulu Font TH"/>
              <a:ea typeface="Lulu Font TH"/>
              <a:cs typeface="Lulu Font TH"/>
              <a:sym typeface="Lulu Font TH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767897" y="6642951"/>
            <a:ext cx="6196094" cy="361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24"/>
              </a:lnSpc>
              <a:spcBef>
                <a:spcPct val="0"/>
              </a:spcBef>
            </a:pPr>
            <a:r>
              <a:rPr lang="en-US" sz="3499" u="none" spc="209" dirty="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Primary </a:t>
            </a:r>
            <a:r>
              <a:rPr lang="en-US" sz="3499" spc="209" dirty="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1</a:t>
            </a:r>
            <a:r>
              <a:rPr lang="en-US" sz="3499" u="none" spc="209" dirty="0" smtClean="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 </a:t>
            </a:r>
            <a:r>
              <a:rPr lang="en-US" sz="3499" u="none" spc="209" dirty="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teachers and buddies will collect children from playground at 9:05am and escort them into class.</a:t>
            </a:r>
          </a:p>
          <a:p>
            <a:pPr marL="0" lvl="0" indent="0" algn="ctr">
              <a:lnSpc>
                <a:spcPts val="4724"/>
              </a:lnSpc>
              <a:spcBef>
                <a:spcPct val="0"/>
              </a:spcBef>
            </a:pPr>
            <a:endParaRPr lang="en-US" sz="3499" u="none" spc="209" dirty="0">
              <a:solidFill>
                <a:srgbClr val="2B2B2B"/>
              </a:solidFill>
              <a:latin typeface="Lulu Font TH"/>
              <a:ea typeface="Lulu Font TH"/>
              <a:cs typeface="Lulu Font TH"/>
              <a:sym typeface="Lulu Font TH"/>
            </a:endParaRPr>
          </a:p>
          <a:p>
            <a:pPr marL="0" lvl="0" indent="0" algn="ctr">
              <a:lnSpc>
                <a:spcPts val="4724"/>
              </a:lnSpc>
              <a:spcBef>
                <a:spcPct val="0"/>
              </a:spcBef>
            </a:pPr>
            <a:endParaRPr lang="en-US" sz="3499" u="none" spc="209" dirty="0">
              <a:solidFill>
                <a:srgbClr val="2B2B2B"/>
              </a:solidFill>
              <a:latin typeface="Lulu Font TH"/>
              <a:ea typeface="Lulu Font TH"/>
              <a:cs typeface="Lulu Font TH"/>
              <a:sym typeface="Lulu Font TH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804324" y="1901884"/>
            <a:ext cx="6483233" cy="6483233"/>
            <a:chOff x="0" y="0"/>
            <a:chExt cx="34823400" cy="34823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823400" cy="34823400"/>
            </a:xfrm>
            <a:custGeom>
              <a:avLst/>
              <a:gdLst/>
              <a:ahLst/>
              <a:cxnLst/>
              <a:rect l="l" t="t" r="r" b="b"/>
              <a:pathLst>
                <a:path w="34823400" h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2"/>
              <a:stretch>
                <a:fillRect l="-18848" r="-18848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4823400" cy="34823400"/>
            </a:xfrm>
            <a:custGeom>
              <a:avLst/>
              <a:gdLst/>
              <a:ahLst/>
              <a:cxnLst/>
              <a:rect l="l" t="t" r="r" b="b"/>
              <a:pathLst>
                <a:path w="34823400" h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1737559">
            <a:off x="-973962" y="8243230"/>
            <a:ext cx="4670260" cy="3252199"/>
          </a:xfrm>
          <a:custGeom>
            <a:avLst/>
            <a:gdLst/>
            <a:ahLst/>
            <a:cxnLst/>
            <a:rect l="l" t="t" r="r" b="b"/>
            <a:pathLst>
              <a:path w="4670260" h="3252199">
                <a:moveTo>
                  <a:pt x="0" y="0"/>
                </a:moveTo>
                <a:lnTo>
                  <a:pt x="4670260" y="0"/>
                </a:lnTo>
                <a:lnTo>
                  <a:pt x="4670260" y="3252199"/>
                </a:lnTo>
                <a:lnTo>
                  <a:pt x="0" y="32521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4437963" y="-3539609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590189" y="1133475"/>
            <a:ext cx="9052316" cy="1138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527"/>
              </a:lnSpc>
            </a:pPr>
            <a:r>
              <a:rPr lang="en-US" sz="8199" spc="-163">
                <a:solidFill>
                  <a:srgbClr val="2B2B2B"/>
                </a:solidFill>
                <a:latin typeface="Chewy"/>
                <a:ea typeface="Chewy"/>
                <a:cs typeface="Chewy"/>
                <a:sym typeface="Chewy"/>
              </a:rPr>
              <a:t>End of the school day...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580199" y="3254930"/>
            <a:ext cx="7321793" cy="599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71"/>
              </a:lnSpc>
            </a:pPr>
            <a:r>
              <a:rPr lang="en-US" sz="4700" spc="-94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Week 1 only = 2:45pm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452338" y="4267581"/>
            <a:ext cx="7328019" cy="4990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8"/>
              </a:lnSpc>
              <a:spcBef>
                <a:spcPct val="0"/>
              </a:spcBef>
            </a:pPr>
            <a:r>
              <a:rPr lang="en-US" sz="4200" spc="-84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At 2:45pm, the P1 teacher will bring your child into the playground and wait with them until they see the adult who is there to collect them.</a:t>
            </a:r>
          </a:p>
          <a:p>
            <a:pPr algn="ctr">
              <a:lnSpc>
                <a:spcPts val="4368"/>
              </a:lnSpc>
              <a:spcBef>
                <a:spcPct val="0"/>
              </a:spcBef>
            </a:pPr>
            <a:endParaRPr lang="en-US" sz="4200" spc="-84">
              <a:solidFill>
                <a:srgbClr val="2B2B2B"/>
              </a:solidFill>
              <a:latin typeface="Lulu Font TH"/>
              <a:ea typeface="Lulu Font TH"/>
              <a:cs typeface="Lulu Font TH"/>
              <a:sym typeface="Lulu Font TH"/>
            </a:endParaRPr>
          </a:p>
          <a:p>
            <a:pPr algn="ctr">
              <a:lnSpc>
                <a:spcPts val="4368"/>
              </a:lnSpc>
              <a:spcBef>
                <a:spcPct val="0"/>
              </a:spcBef>
            </a:pPr>
            <a:endParaRPr lang="en-US" sz="4200" spc="-84">
              <a:solidFill>
                <a:srgbClr val="2B2B2B"/>
              </a:solidFill>
              <a:latin typeface="Lulu Font TH"/>
              <a:ea typeface="Lulu Font TH"/>
              <a:cs typeface="Lulu Font TH"/>
              <a:sym typeface="Lulu Font TH"/>
            </a:endParaRPr>
          </a:p>
          <a:p>
            <a:pPr algn="ctr">
              <a:lnSpc>
                <a:spcPts val="4368"/>
              </a:lnSpc>
              <a:spcBef>
                <a:spcPct val="0"/>
              </a:spcBef>
            </a:pPr>
            <a:r>
              <a:rPr lang="en-US" sz="4200" spc="-84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Please stand in a space to allow your child to spot you waving.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37559">
            <a:off x="2318674" y="8845184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flipH="1">
            <a:off x="-1328922" y="8100335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7259300" y="698230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5400000">
            <a:off x="15561337" y="-1937162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174861" y="1901884"/>
            <a:ext cx="6483233" cy="6483233"/>
            <a:chOff x="0" y="0"/>
            <a:chExt cx="34823400" cy="34823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823400" cy="34823400"/>
            </a:xfrm>
            <a:custGeom>
              <a:avLst/>
              <a:gdLst/>
              <a:ahLst/>
              <a:cxnLst/>
              <a:rect l="l" t="t" r="r" b="b"/>
              <a:pathLst>
                <a:path w="34823400" h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10"/>
              <a:stretch>
                <a:fillRect l="-7142" r="-7142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823400" cy="34823400"/>
            </a:xfrm>
            <a:custGeom>
              <a:avLst/>
              <a:gdLst/>
              <a:ahLst/>
              <a:cxnLst/>
              <a:rect l="l" t="t" r="r" b="b"/>
              <a:pathLst>
                <a:path w="34823400" h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319089" y="1596570"/>
            <a:ext cx="8347288" cy="1105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en-US" sz="8000" spc="-160">
                <a:solidFill>
                  <a:srgbClr val="2B2B2B"/>
                </a:solidFill>
                <a:latin typeface="Chewy"/>
                <a:ea typeface="Chewy"/>
                <a:cs typeface="Chewy"/>
                <a:sym typeface="Chewy"/>
              </a:rPr>
              <a:t>Dates for your diary...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28359" y="3657600"/>
            <a:ext cx="6460001" cy="2158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79"/>
              </a:lnSpc>
            </a:pPr>
            <a:r>
              <a:rPr lang="en-US" sz="5999" spc="-119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Children return... Wednesday 20th August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28359" y="6768464"/>
            <a:ext cx="6460001" cy="2158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79"/>
              </a:lnSpc>
            </a:pPr>
            <a:r>
              <a:rPr lang="en-US" sz="5999" spc="-119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Meet The Teacher Event... </a:t>
            </a:r>
          </a:p>
          <a:p>
            <a:pPr algn="ctr">
              <a:lnSpc>
                <a:spcPts val="5579"/>
              </a:lnSpc>
            </a:pPr>
            <a:r>
              <a:rPr lang="en-US" sz="5999" spc="-119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Friday 22nd August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7014" y="4958614"/>
            <a:ext cx="5676999" cy="3829394"/>
          </a:xfrm>
          <a:custGeom>
            <a:avLst/>
            <a:gdLst/>
            <a:ahLst/>
            <a:cxnLst/>
            <a:rect l="l" t="t" r="r" b="b"/>
            <a:pathLst>
              <a:path w="5676999" h="3829394">
                <a:moveTo>
                  <a:pt x="0" y="0"/>
                </a:moveTo>
                <a:lnTo>
                  <a:pt x="5676999" y="0"/>
                </a:lnTo>
                <a:lnTo>
                  <a:pt x="5676999" y="3829394"/>
                </a:lnTo>
                <a:lnTo>
                  <a:pt x="0" y="3829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12255192" y="4917442"/>
            <a:ext cx="5676999" cy="4025509"/>
          </a:xfrm>
          <a:custGeom>
            <a:avLst/>
            <a:gdLst/>
            <a:ahLst/>
            <a:cxnLst/>
            <a:rect l="l" t="t" r="r" b="b"/>
            <a:pathLst>
              <a:path w="5676999" h="4025509">
                <a:moveTo>
                  <a:pt x="0" y="0"/>
                </a:moveTo>
                <a:lnTo>
                  <a:pt x="5676999" y="0"/>
                </a:lnTo>
                <a:lnTo>
                  <a:pt x="5676999" y="4025509"/>
                </a:lnTo>
                <a:lnTo>
                  <a:pt x="0" y="40255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6395135" y="4958614"/>
            <a:ext cx="5618936" cy="3984337"/>
          </a:xfrm>
          <a:custGeom>
            <a:avLst/>
            <a:gdLst/>
            <a:ahLst/>
            <a:cxnLst/>
            <a:rect l="l" t="t" r="r" b="b"/>
            <a:pathLst>
              <a:path w="5618936" h="3984337">
                <a:moveTo>
                  <a:pt x="0" y="0"/>
                </a:moveTo>
                <a:lnTo>
                  <a:pt x="5618936" y="0"/>
                </a:lnTo>
                <a:lnTo>
                  <a:pt x="5618936" y="3984337"/>
                </a:lnTo>
                <a:lnTo>
                  <a:pt x="0" y="3984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4182716">
            <a:off x="8570472" y="-2234255"/>
            <a:ext cx="2943750" cy="3630186"/>
          </a:xfrm>
          <a:custGeom>
            <a:avLst/>
            <a:gdLst/>
            <a:ahLst/>
            <a:cxnLst/>
            <a:rect l="l" t="t" r="r" b="b"/>
            <a:pathLst>
              <a:path w="2943750" h="3630186">
                <a:moveTo>
                  <a:pt x="0" y="0"/>
                </a:moveTo>
                <a:lnTo>
                  <a:pt x="2943751" y="0"/>
                </a:lnTo>
                <a:lnTo>
                  <a:pt x="2943751" y="3630186"/>
                </a:lnTo>
                <a:lnTo>
                  <a:pt x="0" y="36301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523227" y="6711130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7" y="0"/>
                </a:lnTo>
                <a:lnTo>
                  <a:pt x="2262957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1737559">
            <a:off x="6016825" y="8980873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-2085825" y="1189741"/>
            <a:ext cx="2781341" cy="2859323"/>
          </a:xfrm>
          <a:custGeom>
            <a:avLst/>
            <a:gdLst/>
            <a:ahLst/>
            <a:cxnLst/>
            <a:rect l="l" t="t" r="r" b="b"/>
            <a:pathLst>
              <a:path w="2781341" h="2859323">
                <a:moveTo>
                  <a:pt x="0" y="0"/>
                </a:moveTo>
                <a:lnTo>
                  <a:pt x="2781342" y="0"/>
                </a:lnTo>
                <a:lnTo>
                  <a:pt x="2781342" y="2859323"/>
                </a:lnTo>
                <a:lnTo>
                  <a:pt x="0" y="28593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2961548" y="190855"/>
            <a:ext cx="4970643" cy="3020356"/>
          </a:xfrm>
          <a:custGeom>
            <a:avLst/>
            <a:gdLst/>
            <a:ahLst/>
            <a:cxnLst/>
            <a:rect l="l" t="t" r="r" b="b"/>
            <a:pathLst>
              <a:path w="4970643" h="3020356">
                <a:moveTo>
                  <a:pt x="0" y="0"/>
                </a:moveTo>
                <a:lnTo>
                  <a:pt x="4970643" y="0"/>
                </a:lnTo>
                <a:lnTo>
                  <a:pt x="4970643" y="3020356"/>
                </a:lnTo>
                <a:lnTo>
                  <a:pt x="0" y="30203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30820" y="671295"/>
            <a:ext cx="10756867" cy="1105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en-US" sz="8000" spc="-160">
                <a:solidFill>
                  <a:srgbClr val="2B2B2B"/>
                </a:solidFill>
                <a:latin typeface="Chewy"/>
                <a:ea typeface="Chewy"/>
                <a:cs typeface="Chewy"/>
                <a:sym typeface="Chewy"/>
              </a:rPr>
              <a:t>Mayfield Breakfast Club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9782" y="5676500"/>
            <a:ext cx="5511464" cy="3111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  <a:spcBef>
                <a:spcPct val="0"/>
              </a:spcBef>
            </a:pPr>
            <a:r>
              <a:rPr lang="en-US" sz="4500" spc="-9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Parents / Carers are required to complete a registration / allergies form on first visit.</a:t>
            </a:r>
          </a:p>
          <a:p>
            <a:pPr algn="ctr">
              <a:lnSpc>
                <a:spcPts val="5720"/>
              </a:lnSpc>
              <a:spcBef>
                <a:spcPct val="0"/>
              </a:spcBef>
            </a:pPr>
            <a:endParaRPr lang="en-US" sz="4500" spc="-90">
              <a:solidFill>
                <a:srgbClr val="2B2B2B"/>
              </a:solidFill>
              <a:latin typeface="Lulu Font TH"/>
              <a:ea typeface="Lulu Font TH"/>
              <a:cs typeface="Lulu Font TH"/>
              <a:sym typeface="Lulu Font TH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651638" y="5445827"/>
            <a:ext cx="4884108" cy="3655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20"/>
              </a:lnSpc>
              <a:spcBef>
                <a:spcPct val="0"/>
              </a:spcBef>
            </a:pPr>
            <a:r>
              <a:rPr lang="en-US" sz="5500" spc="-11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Grab ‘n’ Go Bagel</a:t>
            </a:r>
            <a:r>
              <a:rPr lang="en-US" sz="5500" u="none" spc="-11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s</a:t>
            </a:r>
            <a:r>
              <a:rPr lang="en-US" sz="5500" spc="-11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 from 8:45am at school gate. </a:t>
            </a:r>
          </a:p>
          <a:p>
            <a:pPr algn="ctr">
              <a:lnSpc>
                <a:spcPts val="5720"/>
              </a:lnSpc>
              <a:spcBef>
                <a:spcPct val="0"/>
              </a:spcBef>
            </a:pPr>
            <a:endParaRPr lang="en-US" sz="5500" spc="-110">
              <a:solidFill>
                <a:srgbClr val="2B2B2B"/>
              </a:solidFill>
              <a:latin typeface="Lulu Font TH"/>
              <a:ea typeface="Lulu Font TH"/>
              <a:cs typeface="Lulu Font TH"/>
              <a:sym typeface="Lulu Font TH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315514" y="2180098"/>
            <a:ext cx="11968286" cy="2071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2"/>
              </a:lnSpc>
            </a:pPr>
            <a:r>
              <a:rPr lang="en-US" sz="4700" spc="-94" dirty="0">
                <a:solidFill>
                  <a:srgbClr val="2B2B2B"/>
                </a:solidFill>
                <a:latin typeface="Chewy"/>
                <a:ea typeface="Chewy"/>
                <a:cs typeface="Chewy"/>
                <a:sym typeface="Chewy"/>
              </a:rPr>
              <a:t>Available Monday - Friday</a:t>
            </a:r>
          </a:p>
          <a:p>
            <a:pPr algn="ctr">
              <a:lnSpc>
                <a:spcPts val="5452"/>
              </a:lnSpc>
            </a:pPr>
            <a:r>
              <a:rPr lang="en-US" sz="4700" spc="-94" dirty="0">
                <a:solidFill>
                  <a:srgbClr val="2B2B2B"/>
                </a:solidFill>
                <a:latin typeface="Chewy"/>
                <a:ea typeface="Chewy"/>
                <a:cs typeface="Chewy"/>
                <a:sym typeface="Chewy"/>
              </a:rPr>
              <a:t>8-8:30am </a:t>
            </a:r>
          </a:p>
          <a:p>
            <a:pPr algn="ctr">
              <a:lnSpc>
                <a:spcPts val="5452"/>
              </a:lnSpc>
            </a:pPr>
            <a:r>
              <a:rPr lang="en-US" sz="4700" spc="-94" dirty="0">
                <a:solidFill>
                  <a:srgbClr val="2B2B2B"/>
                </a:solidFill>
                <a:latin typeface="Chewy"/>
                <a:ea typeface="Chewy"/>
                <a:cs typeface="Chewy"/>
                <a:sym typeface="Chewy"/>
              </a:rPr>
              <a:t>School Dining Hall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004249" y="5761009"/>
            <a:ext cx="4400708" cy="2931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20"/>
              </a:lnSpc>
              <a:spcBef>
                <a:spcPct val="0"/>
              </a:spcBef>
            </a:pPr>
            <a:r>
              <a:rPr lang="en-US" sz="5500" spc="-110" dirty="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No need to book in, just turn up!</a:t>
            </a:r>
          </a:p>
          <a:p>
            <a:pPr algn="ctr">
              <a:lnSpc>
                <a:spcPts val="5720"/>
              </a:lnSpc>
              <a:spcBef>
                <a:spcPct val="0"/>
              </a:spcBef>
            </a:pPr>
            <a:endParaRPr lang="en-US" sz="5500" spc="-110" dirty="0">
              <a:solidFill>
                <a:srgbClr val="2B2B2B"/>
              </a:solidFill>
              <a:latin typeface="Lulu Font TH"/>
              <a:ea typeface="Lulu Font TH"/>
              <a:cs typeface="Lulu Font TH"/>
              <a:sym typeface="Lulu Font TH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44544" y="1172977"/>
            <a:ext cx="11198912" cy="7941047"/>
          </a:xfrm>
          <a:custGeom>
            <a:avLst/>
            <a:gdLst/>
            <a:ahLst/>
            <a:cxnLst/>
            <a:rect l="l" t="t" r="r" b="b"/>
            <a:pathLst>
              <a:path w="11198912" h="7941047">
                <a:moveTo>
                  <a:pt x="0" y="0"/>
                </a:moveTo>
                <a:lnTo>
                  <a:pt x="11198912" y="0"/>
                </a:lnTo>
                <a:lnTo>
                  <a:pt x="11198912" y="7941046"/>
                </a:lnTo>
                <a:lnTo>
                  <a:pt x="0" y="79410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748704" y="-3236984"/>
            <a:ext cx="3554807" cy="5131612"/>
          </a:xfrm>
          <a:custGeom>
            <a:avLst/>
            <a:gdLst/>
            <a:ahLst/>
            <a:cxnLst/>
            <a:rect l="l" t="t" r="r" b="b"/>
            <a:pathLst>
              <a:path w="3554807" h="5131612">
                <a:moveTo>
                  <a:pt x="0" y="0"/>
                </a:moveTo>
                <a:lnTo>
                  <a:pt x="3554808" y="0"/>
                </a:lnTo>
                <a:lnTo>
                  <a:pt x="3554808" y="5131612"/>
                </a:lnTo>
                <a:lnTo>
                  <a:pt x="0" y="51316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1503353" y="2377331"/>
            <a:ext cx="3006706" cy="2766169"/>
          </a:xfrm>
          <a:custGeom>
            <a:avLst/>
            <a:gdLst/>
            <a:ahLst/>
            <a:cxnLst/>
            <a:rect l="l" t="t" r="r" b="b"/>
            <a:pathLst>
              <a:path w="3006706" h="2766169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4182716">
            <a:off x="16663466" y="7802025"/>
            <a:ext cx="3249068" cy="4006698"/>
          </a:xfrm>
          <a:custGeom>
            <a:avLst/>
            <a:gdLst/>
            <a:ahLst/>
            <a:cxnLst/>
            <a:rect l="l" t="t" r="r" b="b"/>
            <a:pathLst>
              <a:path w="3249068" h="4006698">
                <a:moveTo>
                  <a:pt x="0" y="0"/>
                </a:moveTo>
                <a:lnTo>
                  <a:pt x="3249068" y="0"/>
                </a:lnTo>
                <a:lnTo>
                  <a:pt x="3249068" y="4006698"/>
                </a:lnTo>
                <a:lnTo>
                  <a:pt x="0" y="40066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259300" y="4754150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1737559">
            <a:off x="1159713" y="8845184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6003287" y="-481992"/>
            <a:ext cx="2781341" cy="2859323"/>
          </a:xfrm>
          <a:custGeom>
            <a:avLst/>
            <a:gdLst/>
            <a:ahLst/>
            <a:cxnLst/>
            <a:rect l="l" t="t" r="r" b="b"/>
            <a:pathLst>
              <a:path w="2781341" h="2859323">
                <a:moveTo>
                  <a:pt x="0" y="0"/>
                </a:moveTo>
                <a:lnTo>
                  <a:pt x="2781341" y="0"/>
                </a:lnTo>
                <a:lnTo>
                  <a:pt x="2781341" y="2859323"/>
                </a:lnTo>
                <a:lnTo>
                  <a:pt x="0" y="28593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TextBox 9"/>
          <p:cNvSpPr txBox="1"/>
          <p:nvPr/>
        </p:nvSpPr>
        <p:spPr>
          <a:xfrm>
            <a:off x="3432205" y="1970828"/>
            <a:ext cx="11423591" cy="8168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  <a:spcBef>
                <a:spcPct val="0"/>
              </a:spcBef>
            </a:pPr>
            <a:r>
              <a:rPr lang="en-US" sz="5000" spc="-10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Hosted in Mayfield PS but privately owned  -cost involved!</a:t>
            </a:r>
          </a:p>
          <a:p>
            <a:pPr algn="ctr">
              <a:lnSpc>
                <a:spcPts val="5200"/>
              </a:lnSpc>
              <a:spcBef>
                <a:spcPct val="0"/>
              </a:spcBef>
            </a:pPr>
            <a:endParaRPr lang="en-US" sz="5000" spc="-100">
              <a:solidFill>
                <a:srgbClr val="2B2B2B"/>
              </a:solidFill>
              <a:latin typeface="Lulu Font TH"/>
              <a:ea typeface="Lulu Font TH"/>
              <a:cs typeface="Lulu Font TH"/>
              <a:sym typeface="Lulu Font TH"/>
            </a:endParaRPr>
          </a:p>
          <a:p>
            <a:pPr algn="ctr">
              <a:lnSpc>
                <a:spcPts val="5200"/>
              </a:lnSpc>
              <a:spcBef>
                <a:spcPct val="0"/>
              </a:spcBef>
            </a:pPr>
            <a:r>
              <a:rPr lang="en-US" sz="5000" spc="-10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Accommodated in dining hall run by Margaret and Nicole.</a:t>
            </a:r>
          </a:p>
          <a:p>
            <a:pPr algn="ctr">
              <a:lnSpc>
                <a:spcPts val="5200"/>
              </a:lnSpc>
              <a:spcBef>
                <a:spcPct val="0"/>
              </a:spcBef>
            </a:pPr>
            <a:endParaRPr lang="en-US" sz="5000" spc="-100">
              <a:solidFill>
                <a:srgbClr val="2B2B2B"/>
              </a:solidFill>
              <a:latin typeface="Lulu Font TH"/>
              <a:ea typeface="Lulu Font TH"/>
              <a:cs typeface="Lulu Font TH"/>
              <a:sym typeface="Lulu Font TH"/>
            </a:endParaRPr>
          </a:p>
          <a:p>
            <a:pPr algn="ctr">
              <a:lnSpc>
                <a:spcPts val="5200"/>
              </a:lnSpc>
              <a:spcBef>
                <a:spcPct val="0"/>
              </a:spcBef>
            </a:pPr>
            <a:r>
              <a:rPr lang="en-US" sz="5000" spc="-10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Children walk from their class, through school to access at the end of the school day.</a:t>
            </a:r>
          </a:p>
          <a:p>
            <a:pPr algn="l">
              <a:lnSpc>
                <a:spcPts val="5200"/>
              </a:lnSpc>
              <a:spcBef>
                <a:spcPct val="0"/>
              </a:spcBef>
            </a:pPr>
            <a:endParaRPr lang="en-US" sz="5000" spc="-100">
              <a:solidFill>
                <a:srgbClr val="2B2B2B"/>
              </a:solidFill>
              <a:latin typeface="Lulu Font TH"/>
              <a:ea typeface="Lulu Font TH"/>
              <a:cs typeface="Lulu Font TH"/>
              <a:sym typeface="Lulu Font TH"/>
            </a:endParaRPr>
          </a:p>
          <a:p>
            <a:pPr algn="ctr">
              <a:lnSpc>
                <a:spcPts val="5200"/>
              </a:lnSpc>
              <a:spcBef>
                <a:spcPct val="0"/>
              </a:spcBef>
            </a:pPr>
            <a:r>
              <a:rPr lang="en-US" sz="5000" spc="-10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For more information, call:-</a:t>
            </a:r>
          </a:p>
          <a:p>
            <a:pPr algn="ctr">
              <a:lnSpc>
                <a:spcPts val="7071"/>
              </a:lnSpc>
              <a:spcBef>
                <a:spcPct val="0"/>
              </a:spcBef>
            </a:pPr>
            <a:r>
              <a:rPr lang="en-US" sz="6799" spc="-135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07766 133 816</a:t>
            </a:r>
          </a:p>
        </p:txBody>
      </p:sp>
      <p:sp>
        <p:nvSpPr>
          <p:cNvPr id="10" name="Freeform 10"/>
          <p:cNvSpPr/>
          <p:nvPr/>
        </p:nvSpPr>
        <p:spPr>
          <a:xfrm>
            <a:off x="-35177" y="7586983"/>
            <a:ext cx="4085761" cy="2717506"/>
          </a:xfrm>
          <a:custGeom>
            <a:avLst/>
            <a:gdLst/>
            <a:ahLst/>
            <a:cxnLst/>
            <a:rect l="l" t="t" r="r" b="b"/>
            <a:pathLst>
              <a:path w="4085761" h="2717506">
                <a:moveTo>
                  <a:pt x="0" y="0"/>
                </a:moveTo>
                <a:lnTo>
                  <a:pt x="4085761" y="0"/>
                </a:lnTo>
                <a:lnTo>
                  <a:pt x="4085761" y="2717506"/>
                </a:lnTo>
                <a:lnTo>
                  <a:pt x="0" y="271750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089131" y="471419"/>
            <a:ext cx="10109738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00"/>
              </a:lnSpc>
            </a:pPr>
            <a:r>
              <a:rPr lang="en-US" sz="7500" spc="-150">
                <a:solidFill>
                  <a:srgbClr val="2B2B2B"/>
                </a:solidFill>
                <a:latin typeface="Chewy"/>
                <a:ea typeface="Chewy"/>
                <a:cs typeface="Chewy"/>
                <a:sym typeface="Chewy"/>
              </a:rPr>
              <a:t>Mayfield Out of School Club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3533" y="3779279"/>
            <a:ext cx="5676999" cy="3829394"/>
          </a:xfrm>
          <a:custGeom>
            <a:avLst/>
            <a:gdLst/>
            <a:ahLst/>
            <a:cxnLst/>
            <a:rect l="l" t="t" r="r" b="b"/>
            <a:pathLst>
              <a:path w="5676999" h="3829394">
                <a:moveTo>
                  <a:pt x="0" y="0"/>
                </a:moveTo>
                <a:lnTo>
                  <a:pt x="5676999" y="0"/>
                </a:lnTo>
                <a:lnTo>
                  <a:pt x="5676999" y="3829394"/>
                </a:lnTo>
                <a:lnTo>
                  <a:pt x="0" y="3829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813979" y="610481"/>
            <a:ext cx="5676999" cy="3168798"/>
          </a:xfrm>
          <a:custGeom>
            <a:avLst/>
            <a:gdLst/>
            <a:ahLst/>
            <a:cxnLst/>
            <a:rect l="l" t="t" r="r" b="b"/>
            <a:pathLst>
              <a:path w="5676999" h="3168798">
                <a:moveTo>
                  <a:pt x="0" y="0"/>
                </a:moveTo>
                <a:lnTo>
                  <a:pt x="5676999" y="0"/>
                </a:lnTo>
                <a:lnTo>
                  <a:pt x="5676999" y="3168798"/>
                </a:lnTo>
                <a:lnTo>
                  <a:pt x="0" y="31687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833533" y="7515557"/>
            <a:ext cx="5676999" cy="4025509"/>
          </a:xfrm>
          <a:custGeom>
            <a:avLst/>
            <a:gdLst/>
            <a:ahLst/>
            <a:cxnLst/>
            <a:rect l="l" t="t" r="r" b="b"/>
            <a:pathLst>
              <a:path w="5676999" h="4025509">
                <a:moveTo>
                  <a:pt x="0" y="0"/>
                </a:moveTo>
                <a:lnTo>
                  <a:pt x="5676999" y="0"/>
                </a:lnTo>
                <a:lnTo>
                  <a:pt x="5676999" y="4025509"/>
                </a:lnTo>
                <a:lnTo>
                  <a:pt x="0" y="40255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2720511" y="1709640"/>
            <a:ext cx="5618936" cy="3984337"/>
          </a:xfrm>
          <a:custGeom>
            <a:avLst/>
            <a:gdLst/>
            <a:ahLst/>
            <a:cxnLst/>
            <a:rect l="l" t="t" r="r" b="b"/>
            <a:pathLst>
              <a:path w="5618936" h="3984337">
                <a:moveTo>
                  <a:pt x="0" y="0"/>
                </a:moveTo>
                <a:lnTo>
                  <a:pt x="5618937" y="0"/>
                </a:lnTo>
                <a:lnTo>
                  <a:pt x="5618937" y="3984336"/>
                </a:lnTo>
                <a:lnTo>
                  <a:pt x="0" y="39843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2683817" y="5693976"/>
            <a:ext cx="6081907" cy="3394810"/>
          </a:xfrm>
          <a:custGeom>
            <a:avLst/>
            <a:gdLst/>
            <a:ahLst/>
            <a:cxnLst/>
            <a:rect l="l" t="t" r="r" b="b"/>
            <a:pathLst>
              <a:path w="6081907" h="3394810">
                <a:moveTo>
                  <a:pt x="0" y="0"/>
                </a:moveTo>
                <a:lnTo>
                  <a:pt x="6081907" y="0"/>
                </a:lnTo>
                <a:lnTo>
                  <a:pt x="6081907" y="3394810"/>
                </a:lnTo>
                <a:lnTo>
                  <a:pt x="0" y="33948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4182716">
            <a:off x="8570472" y="-2234255"/>
            <a:ext cx="2943750" cy="3630186"/>
          </a:xfrm>
          <a:custGeom>
            <a:avLst/>
            <a:gdLst/>
            <a:ahLst/>
            <a:cxnLst/>
            <a:rect l="l" t="t" r="r" b="b"/>
            <a:pathLst>
              <a:path w="2943750" h="3630186">
                <a:moveTo>
                  <a:pt x="0" y="0"/>
                </a:moveTo>
                <a:lnTo>
                  <a:pt x="2943751" y="0"/>
                </a:lnTo>
                <a:lnTo>
                  <a:pt x="2943751" y="3630186"/>
                </a:lnTo>
                <a:lnTo>
                  <a:pt x="0" y="36301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850246" y="7395086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7" y="0"/>
                </a:lnTo>
                <a:lnTo>
                  <a:pt x="2262957" y="3726428"/>
                </a:lnTo>
                <a:lnTo>
                  <a:pt x="0" y="37264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1737559">
            <a:off x="6016825" y="8980873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-2085825" y="1189741"/>
            <a:ext cx="2781341" cy="2859323"/>
          </a:xfrm>
          <a:custGeom>
            <a:avLst/>
            <a:gdLst/>
            <a:ahLst/>
            <a:cxnLst/>
            <a:rect l="l" t="t" r="r" b="b"/>
            <a:pathLst>
              <a:path w="2781341" h="2859323">
                <a:moveTo>
                  <a:pt x="0" y="0"/>
                </a:moveTo>
                <a:lnTo>
                  <a:pt x="2781342" y="0"/>
                </a:lnTo>
                <a:lnTo>
                  <a:pt x="2781342" y="2859323"/>
                </a:lnTo>
                <a:lnTo>
                  <a:pt x="0" y="285932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6681914" y="4561314"/>
            <a:ext cx="5562348" cy="3047359"/>
          </a:xfrm>
          <a:custGeom>
            <a:avLst/>
            <a:gdLst/>
            <a:ahLst/>
            <a:cxnLst/>
            <a:rect l="l" t="t" r="r" b="b"/>
            <a:pathLst>
              <a:path w="5562348" h="3047359">
                <a:moveTo>
                  <a:pt x="0" y="0"/>
                </a:moveTo>
                <a:lnTo>
                  <a:pt x="5562347" y="0"/>
                </a:lnTo>
                <a:lnTo>
                  <a:pt x="5562347" y="3047359"/>
                </a:lnTo>
                <a:lnTo>
                  <a:pt x="0" y="304735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652478" y="109268"/>
            <a:ext cx="1913385" cy="1518452"/>
          </a:xfrm>
          <a:custGeom>
            <a:avLst/>
            <a:gdLst/>
            <a:ahLst/>
            <a:cxnLst/>
            <a:rect l="l" t="t" r="r" b="b"/>
            <a:pathLst>
              <a:path w="1913385" h="1518452">
                <a:moveTo>
                  <a:pt x="0" y="0"/>
                </a:moveTo>
                <a:lnTo>
                  <a:pt x="1913385" y="0"/>
                </a:lnTo>
                <a:lnTo>
                  <a:pt x="1913385" y="1518451"/>
                </a:lnTo>
                <a:lnTo>
                  <a:pt x="0" y="151845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482619" y="3768512"/>
            <a:ext cx="2221257" cy="1766460"/>
          </a:xfrm>
          <a:custGeom>
            <a:avLst/>
            <a:gdLst/>
            <a:ahLst/>
            <a:cxnLst/>
            <a:rect l="l" t="t" r="r" b="b"/>
            <a:pathLst>
              <a:path w="2221257" h="1766460">
                <a:moveTo>
                  <a:pt x="0" y="0"/>
                </a:moveTo>
                <a:lnTo>
                  <a:pt x="2221257" y="0"/>
                </a:lnTo>
                <a:lnTo>
                  <a:pt x="2221257" y="1766459"/>
                </a:lnTo>
                <a:lnTo>
                  <a:pt x="0" y="176645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64211" y="7922998"/>
            <a:ext cx="2431575" cy="1817622"/>
          </a:xfrm>
          <a:custGeom>
            <a:avLst/>
            <a:gdLst/>
            <a:ahLst/>
            <a:cxnLst/>
            <a:rect l="l" t="t" r="r" b="b"/>
            <a:pathLst>
              <a:path w="2431575" h="1817622">
                <a:moveTo>
                  <a:pt x="0" y="0"/>
                </a:moveTo>
                <a:lnTo>
                  <a:pt x="2431575" y="0"/>
                </a:lnTo>
                <a:lnTo>
                  <a:pt x="2431575" y="1817622"/>
                </a:lnTo>
                <a:lnTo>
                  <a:pt x="0" y="1817622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108473" y="8068267"/>
            <a:ext cx="2724890" cy="2041037"/>
          </a:xfrm>
          <a:custGeom>
            <a:avLst/>
            <a:gdLst/>
            <a:ahLst/>
            <a:cxnLst/>
            <a:rect l="l" t="t" r="r" b="b"/>
            <a:pathLst>
              <a:path w="2724890" h="2041037">
                <a:moveTo>
                  <a:pt x="0" y="0"/>
                </a:moveTo>
                <a:lnTo>
                  <a:pt x="2724890" y="0"/>
                </a:lnTo>
                <a:lnTo>
                  <a:pt x="2724890" y="2041038"/>
                </a:lnTo>
                <a:lnTo>
                  <a:pt x="0" y="2041038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011147" y="3145126"/>
            <a:ext cx="4903880" cy="948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103"/>
              </a:lnSpc>
            </a:pPr>
            <a:r>
              <a:rPr lang="en-US" sz="6764" spc="-135">
                <a:solidFill>
                  <a:srgbClr val="2B2B2B"/>
                </a:solidFill>
                <a:latin typeface="Chewy"/>
                <a:ea typeface="Chewy"/>
                <a:cs typeface="Chewy"/>
                <a:sym typeface="Chewy"/>
              </a:rPr>
              <a:t>Communication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57035" y="1666965"/>
            <a:ext cx="5829994" cy="1786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  <a:spcBef>
                <a:spcPct val="0"/>
              </a:spcBef>
            </a:pPr>
            <a:r>
              <a:rPr lang="en-US" sz="4500" spc="-89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Inform school before 9.15am on the first day of absence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68386" y="5425001"/>
            <a:ext cx="4968185" cy="1786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  <a:spcBef>
                <a:spcPct val="0"/>
              </a:spcBef>
            </a:pPr>
            <a:r>
              <a:rPr lang="en-US" sz="4500" spc="-89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Inform school by letter/email. This will be unauthorised.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845805" y="7999198"/>
            <a:ext cx="3526731" cy="1786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  <a:spcBef>
                <a:spcPct val="0"/>
              </a:spcBef>
            </a:pPr>
            <a:r>
              <a:rPr lang="en-US" sz="4500" spc="-89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* Inform school</a:t>
            </a:r>
          </a:p>
          <a:p>
            <a:pPr algn="l">
              <a:lnSpc>
                <a:spcPts val="4680"/>
              </a:lnSpc>
              <a:spcBef>
                <a:spcPct val="0"/>
              </a:spcBef>
            </a:pPr>
            <a:r>
              <a:rPr lang="en-US" sz="4500" spc="-89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* Collect child</a:t>
            </a:r>
          </a:p>
          <a:p>
            <a:pPr algn="ctr">
              <a:lnSpc>
                <a:spcPts val="4680"/>
              </a:lnSpc>
              <a:spcBef>
                <a:spcPct val="0"/>
              </a:spcBef>
            </a:pPr>
            <a:r>
              <a:rPr lang="en-US" sz="4500" spc="-89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* Sign child out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15056" y="345674"/>
            <a:ext cx="4903880" cy="948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7103"/>
              </a:lnSpc>
            </a:pPr>
            <a:r>
              <a:rPr lang="en-US" sz="6764" spc="-135">
                <a:solidFill>
                  <a:srgbClr val="2B2B2B"/>
                </a:solidFill>
                <a:latin typeface="Chewy"/>
                <a:ea typeface="Chewy"/>
                <a:cs typeface="Chewy"/>
                <a:sym typeface="Chewy"/>
              </a:rPr>
              <a:t>Absence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720511" y="432583"/>
            <a:ext cx="4903880" cy="948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7103"/>
              </a:lnSpc>
            </a:pPr>
            <a:r>
              <a:rPr lang="en-US" sz="6764" spc="-135">
                <a:solidFill>
                  <a:srgbClr val="2B2B2B"/>
                </a:solidFill>
                <a:latin typeface="Chewy"/>
                <a:ea typeface="Chewy"/>
                <a:cs typeface="Chewy"/>
                <a:sym typeface="Chewy"/>
              </a:rPr>
              <a:t>Lateness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720511" y="2551188"/>
            <a:ext cx="5500814" cy="2377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  <a:spcBef>
                <a:spcPct val="0"/>
              </a:spcBef>
            </a:pPr>
            <a:r>
              <a:rPr lang="en-US" sz="4500" spc="-89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Pupils should enter by the main office door if running late to allow staff to sign them in.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720511" y="6412333"/>
            <a:ext cx="5500814" cy="1196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  <a:spcBef>
                <a:spcPct val="0"/>
              </a:spcBef>
            </a:pPr>
            <a:r>
              <a:rPr lang="en-US" sz="4500" spc="-89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Being on time is important!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8925" y="3810319"/>
            <a:ext cx="6961797" cy="3885949"/>
          </a:xfrm>
          <a:custGeom>
            <a:avLst/>
            <a:gdLst/>
            <a:ahLst/>
            <a:cxnLst/>
            <a:rect l="l" t="t" r="r" b="b"/>
            <a:pathLst>
              <a:path w="6961797" h="3885949">
                <a:moveTo>
                  <a:pt x="0" y="0"/>
                </a:moveTo>
                <a:lnTo>
                  <a:pt x="6961798" y="0"/>
                </a:lnTo>
                <a:lnTo>
                  <a:pt x="6961798" y="3885949"/>
                </a:lnTo>
                <a:lnTo>
                  <a:pt x="0" y="38859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6578193" y="3810319"/>
            <a:ext cx="5676999" cy="4025509"/>
          </a:xfrm>
          <a:custGeom>
            <a:avLst/>
            <a:gdLst/>
            <a:ahLst/>
            <a:cxnLst/>
            <a:rect l="l" t="t" r="r" b="b"/>
            <a:pathLst>
              <a:path w="5676999" h="4025509">
                <a:moveTo>
                  <a:pt x="0" y="0"/>
                </a:moveTo>
                <a:lnTo>
                  <a:pt x="5676999" y="0"/>
                </a:lnTo>
                <a:lnTo>
                  <a:pt x="5676999" y="4025508"/>
                </a:lnTo>
                <a:lnTo>
                  <a:pt x="0" y="40255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2255192" y="3816618"/>
            <a:ext cx="5726532" cy="4060632"/>
          </a:xfrm>
          <a:custGeom>
            <a:avLst/>
            <a:gdLst/>
            <a:ahLst/>
            <a:cxnLst/>
            <a:rect l="l" t="t" r="r" b="b"/>
            <a:pathLst>
              <a:path w="5726532" h="4060632">
                <a:moveTo>
                  <a:pt x="0" y="0"/>
                </a:moveTo>
                <a:lnTo>
                  <a:pt x="5726532" y="0"/>
                </a:lnTo>
                <a:lnTo>
                  <a:pt x="5726532" y="4060632"/>
                </a:lnTo>
                <a:lnTo>
                  <a:pt x="0" y="40606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4182716">
            <a:off x="8570472" y="-2234255"/>
            <a:ext cx="2943750" cy="3630186"/>
          </a:xfrm>
          <a:custGeom>
            <a:avLst/>
            <a:gdLst/>
            <a:ahLst/>
            <a:cxnLst/>
            <a:rect l="l" t="t" r="r" b="b"/>
            <a:pathLst>
              <a:path w="2943750" h="3630186">
                <a:moveTo>
                  <a:pt x="0" y="0"/>
                </a:moveTo>
                <a:lnTo>
                  <a:pt x="2943751" y="0"/>
                </a:lnTo>
                <a:lnTo>
                  <a:pt x="2943751" y="3630186"/>
                </a:lnTo>
                <a:lnTo>
                  <a:pt x="0" y="36301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50246" y="7395086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7" y="0"/>
                </a:lnTo>
                <a:lnTo>
                  <a:pt x="2262957" y="3726428"/>
                </a:lnTo>
                <a:lnTo>
                  <a:pt x="0" y="37264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1737559">
            <a:off x="6016825" y="8980873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-2085825" y="1189741"/>
            <a:ext cx="2781341" cy="2859323"/>
          </a:xfrm>
          <a:custGeom>
            <a:avLst/>
            <a:gdLst/>
            <a:ahLst/>
            <a:cxnLst/>
            <a:rect l="l" t="t" r="r" b="b"/>
            <a:pathLst>
              <a:path w="2781341" h="2859323">
                <a:moveTo>
                  <a:pt x="0" y="0"/>
                </a:moveTo>
                <a:lnTo>
                  <a:pt x="2781342" y="0"/>
                </a:lnTo>
                <a:lnTo>
                  <a:pt x="2781342" y="2859323"/>
                </a:lnTo>
                <a:lnTo>
                  <a:pt x="0" y="28593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3585639" y="210986"/>
            <a:ext cx="4396085" cy="2408416"/>
          </a:xfrm>
          <a:custGeom>
            <a:avLst/>
            <a:gdLst/>
            <a:ahLst/>
            <a:cxnLst/>
            <a:rect l="l" t="t" r="r" b="b"/>
            <a:pathLst>
              <a:path w="4396085" h="2408416">
                <a:moveTo>
                  <a:pt x="0" y="0"/>
                </a:moveTo>
                <a:lnTo>
                  <a:pt x="4396085" y="0"/>
                </a:lnTo>
                <a:lnTo>
                  <a:pt x="4396085" y="2408416"/>
                </a:lnTo>
                <a:lnTo>
                  <a:pt x="0" y="240841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86687" y="5915911"/>
            <a:ext cx="4333736" cy="3922677"/>
          </a:xfrm>
          <a:custGeom>
            <a:avLst/>
            <a:gdLst/>
            <a:ahLst/>
            <a:cxnLst/>
            <a:rect l="l" t="t" r="r" b="b"/>
            <a:pathLst>
              <a:path w="4333736" h="3922677">
                <a:moveTo>
                  <a:pt x="0" y="0"/>
                </a:moveTo>
                <a:lnTo>
                  <a:pt x="4333737" y="0"/>
                </a:lnTo>
                <a:lnTo>
                  <a:pt x="4333737" y="3922677"/>
                </a:lnTo>
                <a:lnTo>
                  <a:pt x="0" y="392267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450991" y="5143500"/>
            <a:ext cx="5386018" cy="5386018"/>
          </a:xfrm>
          <a:custGeom>
            <a:avLst/>
            <a:gdLst/>
            <a:ahLst/>
            <a:cxnLst/>
            <a:rect l="l" t="t" r="r" b="b"/>
            <a:pathLst>
              <a:path w="5386018" h="5386018">
                <a:moveTo>
                  <a:pt x="0" y="0"/>
                </a:moveTo>
                <a:lnTo>
                  <a:pt x="5386018" y="0"/>
                </a:lnTo>
                <a:lnTo>
                  <a:pt x="5386018" y="5386018"/>
                </a:lnTo>
                <a:lnTo>
                  <a:pt x="0" y="538601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680918" y="5916227"/>
            <a:ext cx="2875081" cy="3922361"/>
          </a:xfrm>
          <a:custGeom>
            <a:avLst/>
            <a:gdLst/>
            <a:ahLst/>
            <a:cxnLst/>
            <a:rect l="l" t="t" r="r" b="b"/>
            <a:pathLst>
              <a:path w="2875081" h="3922361">
                <a:moveTo>
                  <a:pt x="0" y="0"/>
                </a:moveTo>
                <a:lnTo>
                  <a:pt x="2875081" y="0"/>
                </a:lnTo>
                <a:lnTo>
                  <a:pt x="2875081" y="3922361"/>
                </a:lnTo>
                <a:lnTo>
                  <a:pt x="0" y="392236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101615" y="592561"/>
            <a:ext cx="4903880" cy="948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103"/>
              </a:lnSpc>
            </a:pPr>
            <a:r>
              <a:rPr lang="en-US" sz="6764" spc="-135">
                <a:solidFill>
                  <a:srgbClr val="2B2B2B"/>
                </a:solidFill>
                <a:latin typeface="Chewy"/>
                <a:ea typeface="Chewy"/>
                <a:cs typeface="Chewy"/>
                <a:sym typeface="Chewy"/>
              </a:rPr>
              <a:t>Communication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46410" y="4125264"/>
            <a:ext cx="3814292" cy="948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103"/>
              </a:lnSpc>
            </a:pPr>
            <a:r>
              <a:rPr lang="en-US" sz="6764" spc="-135">
                <a:solidFill>
                  <a:srgbClr val="2B2B2B"/>
                </a:solidFill>
                <a:latin typeface="Chewy"/>
                <a:ea typeface="Chewy"/>
                <a:cs typeface="Chewy"/>
                <a:sym typeface="Chewy"/>
              </a:rPr>
              <a:t>Illness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913999" y="2070554"/>
            <a:ext cx="6460001" cy="1052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5"/>
              </a:lnSpc>
            </a:pPr>
            <a:r>
              <a:rPr lang="en-US" sz="8199" spc="-163">
                <a:solidFill>
                  <a:srgbClr val="2B2B2B"/>
                </a:solidFill>
                <a:latin typeface="Chewy"/>
                <a:ea typeface="Chewy"/>
                <a:cs typeface="Chewy"/>
                <a:sym typeface="Chewy"/>
              </a:rPr>
              <a:t>Health &amp; Safety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236854" y="4125264"/>
            <a:ext cx="3814292" cy="948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103"/>
              </a:lnSpc>
            </a:pPr>
            <a:r>
              <a:rPr lang="en-US" sz="6764" spc="-135">
                <a:solidFill>
                  <a:srgbClr val="2B2B2B"/>
                </a:solidFill>
                <a:latin typeface="Chewy"/>
                <a:ea typeface="Chewy"/>
                <a:cs typeface="Chewy"/>
                <a:sym typeface="Chewy"/>
              </a:rPr>
              <a:t>Accident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211312" y="4125264"/>
            <a:ext cx="3814292" cy="948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103"/>
              </a:lnSpc>
            </a:pPr>
            <a:r>
              <a:rPr lang="en-US" sz="6764" spc="-135">
                <a:solidFill>
                  <a:srgbClr val="2B2B2B"/>
                </a:solidFill>
                <a:latin typeface="Chewy"/>
                <a:ea typeface="Chewy"/>
                <a:cs typeface="Chewy"/>
                <a:sym typeface="Chewy"/>
              </a:rPr>
              <a:t>Medication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37559">
            <a:off x="-973962" y="8243230"/>
            <a:ext cx="4670260" cy="3252199"/>
          </a:xfrm>
          <a:custGeom>
            <a:avLst/>
            <a:gdLst/>
            <a:ahLst/>
            <a:cxnLst/>
            <a:rect l="l" t="t" r="r" b="b"/>
            <a:pathLst>
              <a:path w="4670260" h="3252199">
                <a:moveTo>
                  <a:pt x="0" y="0"/>
                </a:moveTo>
                <a:lnTo>
                  <a:pt x="4670260" y="0"/>
                </a:lnTo>
                <a:lnTo>
                  <a:pt x="4670260" y="3252199"/>
                </a:lnTo>
                <a:lnTo>
                  <a:pt x="0" y="32521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11811003" y="-3150248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9" y="0"/>
                </a:lnTo>
                <a:lnTo>
                  <a:pt x="4859149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617842" y="621136"/>
            <a:ext cx="9052316" cy="1138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27"/>
              </a:lnSpc>
            </a:pPr>
            <a:r>
              <a:rPr lang="en-US" sz="8199" spc="-163">
                <a:solidFill>
                  <a:srgbClr val="2B2B2B"/>
                </a:solidFill>
                <a:latin typeface="Chewy"/>
                <a:ea typeface="Chewy"/>
                <a:cs typeface="Chewy"/>
                <a:sym typeface="Chewy"/>
              </a:rPr>
              <a:t>Seesaw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01615" y="592561"/>
            <a:ext cx="4903880" cy="948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103"/>
              </a:lnSpc>
            </a:pPr>
            <a:r>
              <a:rPr lang="en-US" sz="6764" spc="-135">
                <a:solidFill>
                  <a:srgbClr val="2B2B2B"/>
                </a:solidFill>
                <a:latin typeface="Chewy"/>
                <a:ea typeface="Chewy"/>
                <a:cs typeface="Chewy"/>
                <a:sym typeface="Chewy"/>
              </a:rPr>
              <a:t>Communication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5492642" y="-359454"/>
            <a:ext cx="2795358" cy="2795358"/>
            <a:chOff x="0" y="0"/>
            <a:chExt cx="34823400" cy="34823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823400" cy="34823400"/>
            </a:xfrm>
            <a:custGeom>
              <a:avLst/>
              <a:gdLst/>
              <a:ahLst/>
              <a:cxnLst/>
              <a:rect l="l" t="t" r="r" b="b"/>
              <a:pathLst>
                <a:path w="34823400" h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6"/>
              <a:stretch>
                <a:fillRect l="-9380" r="-9380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823400" cy="34823400"/>
            </a:xfrm>
            <a:custGeom>
              <a:avLst/>
              <a:gdLst/>
              <a:ahLst/>
              <a:cxnLst/>
              <a:rect l="l" t="t" r="r" b="b"/>
              <a:pathLst>
                <a:path w="34823400" h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399947" y="2435904"/>
            <a:ext cx="17488106" cy="7755575"/>
          </a:xfrm>
          <a:custGeom>
            <a:avLst/>
            <a:gdLst/>
            <a:ahLst/>
            <a:cxnLst/>
            <a:rect l="l" t="t" r="r" b="b"/>
            <a:pathLst>
              <a:path w="17488106" h="7755575">
                <a:moveTo>
                  <a:pt x="0" y="0"/>
                </a:moveTo>
                <a:lnTo>
                  <a:pt x="17488106" y="0"/>
                </a:lnTo>
                <a:lnTo>
                  <a:pt x="17488106" y="7755575"/>
                </a:lnTo>
                <a:lnTo>
                  <a:pt x="0" y="77555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13309"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37559">
            <a:off x="-973962" y="8243230"/>
            <a:ext cx="4670260" cy="3252199"/>
          </a:xfrm>
          <a:custGeom>
            <a:avLst/>
            <a:gdLst/>
            <a:ahLst/>
            <a:cxnLst/>
            <a:rect l="l" t="t" r="r" b="b"/>
            <a:pathLst>
              <a:path w="4670260" h="3252199">
                <a:moveTo>
                  <a:pt x="0" y="0"/>
                </a:moveTo>
                <a:lnTo>
                  <a:pt x="4670260" y="0"/>
                </a:lnTo>
                <a:lnTo>
                  <a:pt x="4670260" y="3252199"/>
                </a:lnTo>
                <a:lnTo>
                  <a:pt x="0" y="32521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11811003" y="-3150248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9" y="0"/>
                </a:lnTo>
                <a:lnTo>
                  <a:pt x="4859149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578220" y="2049256"/>
            <a:ext cx="15469941" cy="8237744"/>
          </a:xfrm>
          <a:custGeom>
            <a:avLst/>
            <a:gdLst/>
            <a:ahLst/>
            <a:cxnLst/>
            <a:rect l="l" t="t" r="r" b="b"/>
            <a:pathLst>
              <a:path w="15469941" h="8237744">
                <a:moveTo>
                  <a:pt x="0" y="0"/>
                </a:moveTo>
                <a:lnTo>
                  <a:pt x="15469941" y="0"/>
                </a:lnTo>
                <a:lnTo>
                  <a:pt x="15469941" y="8237744"/>
                </a:lnTo>
                <a:lnTo>
                  <a:pt x="0" y="82377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617842" y="621136"/>
            <a:ext cx="9052316" cy="1138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27"/>
              </a:lnSpc>
            </a:pPr>
            <a:r>
              <a:rPr lang="en-US" sz="8199" spc="-163">
                <a:solidFill>
                  <a:srgbClr val="2B2B2B"/>
                </a:solidFill>
                <a:latin typeface="Chewy"/>
                <a:ea typeface="Chewy"/>
                <a:cs typeface="Chewy"/>
                <a:sym typeface="Chewy"/>
              </a:rPr>
              <a:t>Seesaw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01615" y="592561"/>
            <a:ext cx="4903880" cy="948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103"/>
              </a:lnSpc>
            </a:pPr>
            <a:r>
              <a:rPr lang="en-US" sz="6764" spc="-135">
                <a:solidFill>
                  <a:srgbClr val="2B2B2B"/>
                </a:solidFill>
                <a:latin typeface="Chewy"/>
                <a:ea typeface="Chewy"/>
                <a:cs typeface="Chewy"/>
                <a:sym typeface="Chewy"/>
              </a:rPr>
              <a:t>Communication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5492642" y="-359454"/>
            <a:ext cx="2795358" cy="2795358"/>
            <a:chOff x="0" y="0"/>
            <a:chExt cx="34823400" cy="34823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4823400" cy="34823400"/>
            </a:xfrm>
            <a:custGeom>
              <a:avLst/>
              <a:gdLst/>
              <a:ahLst/>
              <a:cxnLst/>
              <a:rect l="l" t="t" r="r" b="b"/>
              <a:pathLst>
                <a:path w="34823400" h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7"/>
              <a:stretch>
                <a:fillRect l="-9380" r="-9380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34823400" cy="34823400"/>
            </a:xfrm>
            <a:custGeom>
              <a:avLst/>
              <a:gdLst/>
              <a:ahLst/>
              <a:cxnLst/>
              <a:rect l="l" t="t" r="r" b="b"/>
              <a:pathLst>
                <a:path w="34823400" h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416087" y="4638117"/>
            <a:ext cx="3775574" cy="2677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1"/>
              </a:lnSpc>
            </a:pPr>
            <a:r>
              <a:rPr lang="en-US" sz="5592" spc="-111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Invite will be sent home in August to let you sign up.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3533" y="3290364"/>
            <a:ext cx="5676999" cy="3829394"/>
          </a:xfrm>
          <a:custGeom>
            <a:avLst/>
            <a:gdLst/>
            <a:ahLst/>
            <a:cxnLst/>
            <a:rect l="l" t="t" r="r" b="b"/>
            <a:pathLst>
              <a:path w="5676999" h="3829394">
                <a:moveTo>
                  <a:pt x="0" y="0"/>
                </a:moveTo>
                <a:lnTo>
                  <a:pt x="5676999" y="0"/>
                </a:lnTo>
                <a:lnTo>
                  <a:pt x="5676999" y="3829394"/>
                </a:lnTo>
                <a:lnTo>
                  <a:pt x="0" y="3829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833533" y="0"/>
            <a:ext cx="5676999" cy="3168798"/>
          </a:xfrm>
          <a:custGeom>
            <a:avLst/>
            <a:gdLst/>
            <a:ahLst/>
            <a:cxnLst/>
            <a:rect l="l" t="t" r="r" b="b"/>
            <a:pathLst>
              <a:path w="5676999" h="3168798">
                <a:moveTo>
                  <a:pt x="0" y="0"/>
                </a:moveTo>
                <a:lnTo>
                  <a:pt x="5676999" y="0"/>
                </a:lnTo>
                <a:lnTo>
                  <a:pt x="5676999" y="3168798"/>
                </a:lnTo>
                <a:lnTo>
                  <a:pt x="0" y="31687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833533" y="7028504"/>
            <a:ext cx="5676999" cy="4025509"/>
          </a:xfrm>
          <a:custGeom>
            <a:avLst/>
            <a:gdLst/>
            <a:ahLst/>
            <a:cxnLst/>
            <a:rect l="l" t="t" r="r" b="b"/>
            <a:pathLst>
              <a:path w="5676999" h="4025509">
                <a:moveTo>
                  <a:pt x="0" y="0"/>
                </a:moveTo>
                <a:lnTo>
                  <a:pt x="5676999" y="0"/>
                </a:lnTo>
                <a:lnTo>
                  <a:pt x="5676999" y="4025508"/>
                </a:lnTo>
                <a:lnTo>
                  <a:pt x="0" y="40255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2669064" y="109268"/>
            <a:ext cx="5618936" cy="3984337"/>
          </a:xfrm>
          <a:custGeom>
            <a:avLst/>
            <a:gdLst/>
            <a:ahLst/>
            <a:cxnLst/>
            <a:rect l="l" t="t" r="r" b="b"/>
            <a:pathLst>
              <a:path w="5618936" h="3984337">
                <a:moveTo>
                  <a:pt x="0" y="0"/>
                </a:moveTo>
                <a:lnTo>
                  <a:pt x="5618936" y="0"/>
                </a:lnTo>
                <a:lnTo>
                  <a:pt x="5618936" y="3984336"/>
                </a:lnTo>
                <a:lnTo>
                  <a:pt x="0" y="39843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2206093" y="3651397"/>
            <a:ext cx="6081907" cy="3394810"/>
          </a:xfrm>
          <a:custGeom>
            <a:avLst/>
            <a:gdLst/>
            <a:ahLst/>
            <a:cxnLst/>
            <a:rect l="l" t="t" r="r" b="b"/>
            <a:pathLst>
              <a:path w="6081907" h="3394810">
                <a:moveTo>
                  <a:pt x="0" y="0"/>
                </a:moveTo>
                <a:lnTo>
                  <a:pt x="6081907" y="0"/>
                </a:lnTo>
                <a:lnTo>
                  <a:pt x="6081907" y="3394809"/>
                </a:lnTo>
                <a:lnTo>
                  <a:pt x="0" y="3394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2669064" y="6711130"/>
            <a:ext cx="5618936" cy="3790228"/>
          </a:xfrm>
          <a:custGeom>
            <a:avLst/>
            <a:gdLst/>
            <a:ahLst/>
            <a:cxnLst/>
            <a:rect l="l" t="t" r="r" b="b"/>
            <a:pathLst>
              <a:path w="5618936" h="3790228">
                <a:moveTo>
                  <a:pt x="0" y="0"/>
                </a:moveTo>
                <a:lnTo>
                  <a:pt x="5618936" y="0"/>
                </a:lnTo>
                <a:lnTo>
                  <a:pt x="5618936" y="3790227"/>
                </a:lnTo>
                <a:lnTo>
                  <a:pt x="0" y="37902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4182716">
            <a:off x="8570472" y="-2234255"/>
            <a:ext cx="2943750" cy="3630186"/>
          </a:xfrm>
          <a:custGeom>
            <a:avLst/>
            <a:gdLst/>
            <a:ahLst/>
            <a:cxnLst/>
            <a:rect l="l" t="t" r="r" b="b"/>
            <a:pathLst>
              <a:path w="2943750" h="3630186">
                <a:moveTo>
                  <a:pt x="0" y="0"/>
                </a:moveTo>
                <a:lnTo>
                  <a:pt x="2943751" y="0"/>
                </a:lnTo>
                <a:lnTo>
                  <a:pt x="2943751" y="3630186"/>
                </a:lnTo>
                <a:lnTo>
                  <a:pt x="0" y="36301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459133" y="5801884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8"/>
                </a:lnTo>
                <a:lnTo>
                  <a:pt x="0" y="37264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1737559">
            <a:off x="6016825" y="8980873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-2085825" y="1189741"/>
            <a:ext cx="2781341" cy="2859323"/>
          </a:xfrm>
          <a:custGeom>
            <a:avLst/>
            <a:gdLst/>
            <a:ahLst/>
            <a:cxnLst/>
            <a:rect l="l" t="t" r="r" b="b"/>
            <a:pathLst>
              <a:path w="2781341" h="2859323">
                <a:moveTo>
                  <a:pt x="0" y="0"/>
                </a:moveTo>
                <a:lnTo>
                  <a:pt x="2781342" y="0"/>
                </a:lnTo>
                <a:lnTo>
                  <a:pt x="2781342" y="2859323"/>
                </a:lnTo>
                <a:lnTo>
                  <a:pt x="0" y="285932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7982647" y="759645"/>
            <a:ext cx="2751331" cy="3156065"/>
          </a:xfrm>
          <a:custGeom>
            <a:avLst/>
            <a:gdLst/>
            <a:ahLst/>
            <a:cxnLst/>
            <a:rect l="l" t="t" r="r" b="b"/>
            <a:pathLst>
              <a:path w="2751331" h="3156065">
                <a:moveTo>
                  <a:pt x="0" y="0"/>
                </a:moveTo>
                <a:lnTo>
                  <a:pt x="2751331" y="0"/>
                </a:lnTo>
                <a:lnTo>
                  <a:pt x="2751331" y="3156066"/>
                </a:lnTo>
                <a:lnTo>
                  <a:pt x="0" y="315606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710197" y="109268"/>
            <a:ext cx="4542807" cy="2962995"/>
          </a:xfrm>
          <a:custGeom>
            <a:avLst/>
            <a:gdLst/>
            <a:ahLst/>
            <a:cxnLst/>
            <a:rect l="l" t="t" r="r" b="b"/>
            <a:pathLst>
              <a:path w="4542807" h="2962995">
                <a:moveTo>
                  <a:pt x="0" y="0"/>
                </a:moveTo>
                <a:lnTo>
                  <a:pt x="4542807" y="0"/>
                </a:lnTo>
                <a:lnTo>
                  <a:pt x="4542807" y="2962995"/>
                </a:lnTo>
                <a:lnTo>
                  <a:pt x="0" y="296299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188642" y="109268"/>
            <a:ext cx="4738054" cy="3542129"/>
          </a:xfrm>
          <a:custGeom>
            <a:avLst/>
            <a:gdLst/>
            <a:ahLst/>
            <a:cxnLst/>
            <a:rect l="l" t="t" r="r" b="b"/>
            <a:pathLst>
              <a:path w="4738054" h="3542129">
                <a:moveTo>
                  <a:pt x="0" y="0"/>
                </a:moveTo>
                <a:lnTo>
                  <a:pt x="4738054" y="0"/>
                </a:lnTo>
                <a:lnTo>
                  <a:pt x="4738054" y="3542129"/>
                </a:lnTo>
                <a:lnTo>
                  <a:pt x="0" y="35421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75825" y="3506053"/>
            <a:ext cx="5211561" cy="3084393"/>
          </a:xfrm>
          <a:custGeom>
            <a:avLst/>
            <a:gdLst/>
            <a:ahLst/>
            <a:cxnLst/>
            <a:rect l="l" t="t" r="r" b="b"/>
            <a:pathLst>
              <a:path w="5211561" h="3084393">
                <a:moveTo>
                  <a:pt x="0" y="0"/>
                </a:moveTo>
                <a:lnTo>
                  <a:pt x="5211561" y="0"/>
                </a:lnTo>
                <a:lnTo>
                  <a:pt x="5211561" y="3084394"/>
                </a:lnTo>
                <a:lnTo>
                  <a:pt x="0" y="308439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876561" y="3915711"/>
            <a:ext cx="5203941" cy="3130496"/>
          </a:xfrm>
          <a:custGeom>
            <a:avLst/>
            <a:gdLst/>
            <a:ahLst/>
            <a:cxnLst/>
            <a:rect l="l" t="t" r="r" b="b"/>
            <a:pathLst>
              <a:path w="5203941" h="3130496">
                <a:moveTo>
                  <a:pt x="0" y="0"/>
                </a:moveTo>
                <a:lnTo>
                  <a:pt x="5203942" y="0"/>
                </a:lnTo>
                <a:lnTo>
                  <a:pt x="5203942" y="3130495"/>
                </a:lnTo>
                <a:lnTo>
                  <a:pt x="0" y="3130495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98325" y="6711130"/>
            <a:ext cx="4347414" cy="3727638"/>
          </a:xfrm>
          <a:custGeom>
            <a:avLst/>
            <a:gdLst/>
            <a:ahLst/>
            <a:cxnLst/>
            <a:rect l="l" t="t" r="r" b="b"/>
            <a:pathLst>
              <a:path w="4347414" h="3727638">
                <a:moveTo>
                  <a:pt x="0" y="0"/>
                </a:moveTo>
                <a:lnTo>
                  <a:pt x="4347415" y="0"/>
                </a:lnTo>
                <a:lnTo>
                  <a:pt x="4347415" y="3727638"/>
                </a:lnTo>
                <a:lnTo>
                  <a:pt x="0" y="3727638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012968" y="7109359"/>
            <a:ext cx="4931129" cy="3177641"/>
          </a:xfrm>
          <a:custGeom>
            <a:avLst/>
            <a:gdLst/>
            <a:ahLst/>
            <a:cxnLst/>
            <a:rect l="l" t="t" r="r" b="b"/>
            <a:pathLst>
              <a:path w="4931129" h="3177641">
                <a:moveTo>
                  <a:pt x="0" y="0"/>
                </a:moveTo>
                <a:lnTo>
                  <a:pt x="4931128" y="0"/>
                </a:lnTo>
                <a:lnTo>
                  <a:pt x="4931128" y="3177641"/>
                </a:lnTo>
                <a:lnTo>
                  <a:pt x="0" y="3177641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6724844" y="5200650"/>
            <a:ext cx="5266936" cy="4167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355"/>
              </a:lnSpc>
            </a:pPr>
            <a:r>
              <a:rPr lang="en-US" sz="5100" spc="-102" dirty="0">
                <a:solidFill>
                  <a:srgbClr val="2B2B2B"/>
                </a:solidFill>
                <a:latin typeface="Chewy"/>
                <a:ea typeface="Chewy"/>
                <a:cs typeface="Chewy"/>
                <a:sym typeface="Chewy"/>
              </a:rPr>
              <a:t>Our projected roll next session will be </a:t>
            </a:r>
            <a:r>
              <a:rPr lang="en-US" sz="5100" spc="-102" dirty="0" smtClean="0">
                <a:solidFill>
                  <a:srgbClr val="2B2B2B"/>
                </a:solidFill>
                <a:latin typeface="Chewy"/>
                <a:ea typeface="Chewy"/>
                <a:cs typeface="Chewy"/>
                <a:sym typeface="Chewy"/>
              </a:rPr>
              <a:t>198</a:t>
            </a:r>
            <a:r>
              <a:rPr lang="en-US" sz="5100" spc="-102" dirty="0" smtClean="0">
                <a:solidFill>
                  <a:srgbClr val="2B2B2B"/>
                </a:solidFill>
                <a:latin typeface="Chewy"/>
                <a:ea typeface="Chewy"/>
                <a:cs typeface="Chewy"/>
                <a:sym typeface="Chewy"/>
              </a:rPr>
              <a:t> </a:t>
            </a:r>
            <a:r>
              <a:rPr lang="en-US" sz="5100" spc="-102" dirty="0">
                <a:solidFill>
                  <a:srgbClr val="2B2B2B"/>
                </a:solidFill>
                <a:latin typeface="Chewy"/>
                <a:ea typeface="Chewy"/>
                <a:cs typeface="Chewy"/>
                <a:sym typeface="Chewy"/>
              </a:rPr>
              <a:t>pupils </a:t>
            </a:r>
            <a:endParaRPr lang="en-US" sz="5100" spc="-102" dirty="0" smtClean="0">
              <a:solidFill>
                <a:srgbClr val="2B2B2B"/>
              </a:solidFill>
              <a:latin typeface="Chewy"/>
              <a:ea typeface="Chewy"/>
              <a:cs typeface="Chewy"/>
              <a:sym typeface="Chewy"/>
            </a:endParaRPr>
          </a:p>
          <a:p>
            <a:pPr marL="0" lvl="1" indent="0" algn="ctr">
              <a:lnSpc>
                <a:spcPts val="5355"/>
              </a:lnSpc>
            </a:pPr>
            <a:r>
              <a:rPr lang="en-US" sz="5100" spc="-102" dirty="0" smtClean="0">
                <a:solidFill>
                  <a:srgbClr val="2B2B2B"/>
                </a:solidFill>
                <a:latin typeface="Chewy"/>
                <a:ea typeface="Chewy"/>
                <a:cs typeface="Chewy"/>
                <a:sym typeface="Chewy"/>
              </a:rPr>
              <a:t>+ </a:t>
            </a:r>
            <a:r>
              <a:rPr lang="en-US" sz="5100" spc="-102" dirty="0">
                <a:solidFill>
                  <a:srgbClr val="2B2B2B"/>
                </a:solidFill>
                <a:latin typeface="Chewy"/>
                <a:ea typeface="Chewy"/>
                <a:cs typeface="Chewy"/>
                <a:sym typeface="Chewy"/>
              </a:rPr>
              <a:t>24 children </a:t>
            </a:r>
            <a:endParaRPr lang="en-US" sz="5100" spc="-102" dirty="0" smtClean="0">
              <a:solidFill>
                <a:srgbClr val="2B2B2B"/>
              </a:solidFill>
              <a:latin typeface="Chewy"/>
              <a:ea typeface="Chewy"/>
              <a:cs typeface="Chewy"/>
              <a:sym typeface="Chewy"/>
            </a:endParaRPr>
          </a:p>
          <a:p>
            <a:pPr marL="0" lvl="1" indent="0" algn="ctr">
              <a:lnSpc>
                <a:spcPts val="5355"/>
              </a:lnSpc>
            </a:pPr>
            <a:r>
              <a:rPr lang="en-US" sz="5100" spc="-102" dirty="0" smtClean="0">
                <a:solidFill>
                  <a:srgbClr val="2B2B2B"/>
                </a:solidFill>
                <a:latin typeface="Chewy"/>
                <a:ea typeface="Chewy"/>
                <a:cs typeface="Chewy"/>
                <a:sym typeface="Chewy"/>
              </a:rPr>
              <a:t>in </a:t>
            </a:r>
            <a:r>
              <a:rPr lang="en-US" sz="5100" spc="-102" dirty="0">
                <a:solidFill>
                  <a:srgbClr val="2B2B2B"/>
                </a:solidFill>
                <a:latin typeface="Chewy"/>
                <a:ea typeface="Chewy"/>
                <a:cs typeface="Chewy"/>
                <a:sym typeface="Chewy"/>
              </a:rPr>
              <a:t>the Early Years Class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09263" y="1172977"/>
            <a:ext cx="12661754" cy="8978335"/>
          </a:xfrm>
          <a:custGeom>
            <a:avLst/>
            <a:gdLst/>
            <a:ahLst/>
            <a:cxnLst/>
            <a:rect l="l" t="t" r="r" b="b"/>
            <a:pathLst>
              <a:path w="12661754" h="8978335">
                <a:moveTo>
                  <a:pt x="0" y="0"/>
                </a:moveTo>
                <a:lnTo>
                  <a:pt x="12661754" y="0"/>
                </a:lnTo>
                <a:lnTo>
                  <a:pt x="12661754" y="8978334"/>
                </a:lnTo>
                <a:lnTo>
                  <a:pt x="0" y="8978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748704" y="-3236984"/>
            <a:ext cx="3554807" cy="5131612"/>
          </a:xfrm>
          <a:custGeom>
            <a:avLst/>
            <a:gdLst/>
            <a:ahLst/>
            <a:cxnLst/>
            <a:rect l="l" t="t" r="r" b="b"/>
            <a:pathLst>
              <a:path w="3554807" h="5131612">
                <a:moveTo>
                  <a:pt x="0" y="0"/>
                </a:moveTo>
                <a:lnTo>
                  <a:pt x="3554808" y="0"/>
                </a:lnTo>
                <a:lnTo>
                  <a:pt x="3554808" y="5131612"/>
                </a:lnTo>
                <a:lnTo>
                  <a:pt x="0" y="51316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1503353" y="2377331"/>
            <a:ext cx="3006706" cy="2766169"/>
          </a:xfrm>
          <a:custGeom>
            <a:avLst/>
            <a:gdLst/>
            <a:ahLst/>
            <a:cxnLst/>
            <a:rect l="l" t="t" r="r" b="b"/>
            <a:pathLst>
              <a:path w="3006706" h="2766169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4182716">
            <a:off x="16663466" y="7802025"/>
            <a:ext cx="3249068" cy="4006698"/>
          </a:xfrm>
          <a:custGeom>
            <a:avLst/>
            <a:gdLst/>
            <a:ahLst/>
            <a:cxnLst/>
            <a:rect l="l" t="t" r="r" b="b"/>
            <a:pathLst>
              <a:path w="3249068" h="4006698">
                <a:moveTo>
                  <a:pt x="0" y="0"/>
                </a:moveTo>
                <a:lnTo>
                  <a:pt x="3249068" y="0"/>
                </a:lnTo>
                <a:lnTo>
                  <a:pt x="3249068" y="4006698"/>
                </a:lnTo>
                <a:lnTo>
                  <a:pt x="0" y="40066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259300" y="4754150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737559">
            <a:off x="1159713" y="8845184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6003287" y="-481992"/>
            <a:ext cx="2781341" cy="2859323"/>
          </a:xfrm>
          <a:custGeom>
            <a:avLst/>
            <a:gdLst/>
            <a:ahLst/>
            <a:cxnLst/>
            <a:rect l="l" t="t" r="r" b="b"/>
            <a:pathLst>
              <a:path w="2781341" h="2859323">
                <a:moveTo>
                  <a:pt x="0" y="0"/>
                </a:moveTo>
                <a:lnTo>
                  <a:pt x="2781341" y="0"/>
                </a:lnTo>
                <a:lnTo>
                  <a:pt x="2781341" y="2859323"/>
                </a:lnTo>
                <a:lnTo>
                  <a:pt x="0" y="28593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TextBox 9"/>
          <p:cNvSpPr txBox="1"/>
          <p:nvPr/>
        </p:nvSpPr>
        <p:spPr>
          <a:xfrm>
            <a:off x="3057139" y="1808903"/>
            <a:ext cx="12173723" cy="9012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4"/>
              </a:lnSpc>
            </a:pPr>
            <a:r>
              <a:rPr lang="en-US" sz="3699" spc="-73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It’s good to talk!! We are available to chat informally and answer any questions at the beginning and end of the day.</a:t>
            </a:r>
          </a:p>
          <a:p>
            <a:pPr algn="ctr">
              <a:lnSpc>
                <a:spcPts val="5364"/>
              </a:lnSpc>
            </a:pPr>
            <a:endParaRPr lang="en-US" sz="3699" spc="-73">
              <a:solidFill>
                <a:srgbClr val="2B2B2B"/>
              </a:solidFill>
              <a:latin typeface="Lulu Font TH"/>
              <a:ea typeface="Lulu Font TH"/>
              <a:cs typeface="Lulu Font TH"/>
              <a:sym typeface="Lulu Font TH"/>
            </a:endParaRPr>
          </a:p>
          <a:p>
            <a:pPr algn="ctr">
              <a:lnSpc>
                <a:spcPts val="5364"/>
              </a:lnSpc>
            </a:pPr>
            <a:r>
              <a:rPr lang="en-US" sz="3699" spc="-73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If you have a concern about your child or their education, please make an appointment at the school office to speak to the class teacher or a member of the leadership team.</a:t>
            </a:r>
          </a:p>
          <a:p>
            <a:pPr algn="ctr">
              <a:lnSpc>
                <a:spcPts val="5364"/>
              </a:lnSpc>
            </a:pPr>
            <a:r>
              <a:rPr lang="en-US" sz="3699" spc="-73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     </a:t>
            </a:r>
          </a:p>
          <a:p>
            <a:pPr algn="ctr">
              <a:lnSpc>
                <a:spcPts val="5364"/>
              </a:lnSpc>
            </a:pPr>
            <a:r>
              <a:rPr lang="en-US" sz="3699" u="sng" spc="-73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IMPORTANT</a:t>
            </a:r>
          </a:p>
          <a:p>
            <a:pPr algn="ctr">
              <a:lnSpc>
                <a:spcPts val="5364"/>
              </a:lnSpc>
            </a:pPr>
            <a:r>
              <a:rPr lang="en-US" sz="3699" spc="-73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For Health and Safety reasons, you must enter through the main door at the front of the school.</a:t>
            </a:r>
          </a:p>
          <a:p>
            <a:pPr algn="ctr">
              <a:lnSpc>
                <a:spcPts val="5364"/>
              </a:lnSpc>
            </a:pPr>
            <a:r>
              <a:rPr lang="en-US" sz="3699" spc="-73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Parents should not enter the school building by the playground doors. </a:t>
            </a:r>
          </a:p>
          <a:p>
            <a:pPr algn="ctr">
              <a:lnSpc>
                <a:spcPts val="7540"/>
              </a:lnSpc>
            </a:pPr>
            <a:endParaRPr lang="en-US" sz="3699" spc="-73">
              <a:solidFill>
                <a:srgbClr val="2B2B2B"/>
              </a:solidFill>
              <a:latin typeface="Lulu Font TH"/>
              <a:ea typeface="Lulu Font TH"/>
              <a:cs typeface="Lulu Font TH"/>
              <a:sym typeface="Lulu Font TH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275043" y="430968"/>
            <a:ext cx="7737914" cy="1138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28"/>
              </a:lnSpc>
            </a:pPr>
            <a:r>
              <a:rPr lang="en-US" sz="8200" spc="-164">
                <a:solidFill>
                  <a:srgbClr val="2B2B2B"/>
                </a:solidFill>
                <a:latin typeface="Chewy"/>
                <a:ea typeface="Chewy"/>
                <a:cs typeface="Chewy"/>
                <a:sym typeface="Chewy"/>
              </a:rPr>
              <a:t>Working Together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37559">
            <a:off x="2514574" y="8661324"/>
            <a:ext cx="4277568" cy="2978743"/>
          </a:xfrm>
          <a:custGeom>
            <a:avLst/>
            <a:gdLst/>
            <a:ahLst/>
            <a:cxnLst/>
            <a:rect l="l" t="t" r="r" b="b"/>
            <a:pathLst>
              <a:path w="4277568" h="2978743">
                <a:moveTo>
                  <a:pt x="0" y="0"/>
                </a:moveTo>
                <a:lnTo>
                  <a:pt x="4277569" y="0"/>
                </a:lnTo>
                <a:lnTo>
                  <a:pt x="4277569" y="2978743"/>
                </a:lnTo>
                <a:lnTo>
                  <a:pt x="0" y="2978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17096905" y="3925196"/>
            <a:ext cx="2854557" cy="2956698"/>
          </a:xfrm>
          <a:custGeom>
            <a:avLst/>
            <a:gdLst/>
            <a:ahLst/>
            <a:cxnLst/>
            <a:rect l="l" t="t" r="r" b="b"/>
            <a:pathLst>
              <a:path w="2854557" h="2956698">
                <a:moveTo>
                  <a:pt x="0" y="0"/>
                </a:moveTo>
                <a:lnTo>
                  <a:pt x="2854557" y="0"/>
                </a:lnTo>
                <a:lnTo>
                  <a:pt x="2854557" y="2956698"/>
                </a:lnTo>
                <a:lnTo>
                  <a:pt x="0" y="29566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1136496" y="8228619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413011" y="7395331"/>
            <a:ext cx="4539051" cy="4810170"/>
          </a:xfrm>
          <a:custGeom>
            <a:avLst/>
            <a:gdLst/>
            <a:ahLst/>
            <a:cxnLst/>
            <a:rect l="l" t="t" r="r" b="b"/>
            <a:pathLst>
              <a:path w="4539051" h="4810170">
                <a:moveTo>
                  <a:pt x="0" y="0"/>
                </a:moveTo>
                <a:lnTo>
                  <a:pt x="4539051" y="0"/>
                </a:lnTo>
                <a:lnTo>
                  <a:pt x="4539051" y="4810170"/>
                </a:lnTo>
                <a:lnTo>
                  <a:pt x="0" y="48101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029695" y="4662240"/>
            <a:ext cx="2058395" cy="3339578"/>
          </a:xfrm>
          <a:custGeom>
            <a:avLst/>
            <a:gdLst/>
            <a:ahLst/>
            <a:cxnLst/>
            <a:rect l="l" t="t" r="r" b="b"/>
            <a:pathLst>
              <a:path w="2058395" h="3339578">
                <a:moveTo>
                  <a:pt x="0" y="0"/>
                </a:moveTo>
                <a:lnTo>
                  <a:pt x="2058395" y="0"/>
                </a:lnTo>
                <a:lnTo>
                  <a:pt x="2058395" y="3339578"/>
                </a:lnTo>
                <a:lnTo>
                  <a:pt x="0" y="3339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7426264" y="8847163"/>
            <a:ext cx="2906489" cy="3358338"/>
          </a:xfrm>
          <a:custGeom>
            <a:avLst/>
            <a:gdLst/>
            <a:ahLst/>
            <a:cxnLst/>
            <a:rect l="l" t="t" r="r" b="b"/>
            <a:pathLst>
              <a:path w="2906489" h="3358338">
                <a:moveTo>
                  <a:pt x="0" y="0"/>
                </a:moveTo>
                <a:lnTo>
                  <a:pt x="2906488" y="0"/>
                </a:lnTo>
                <a:lnTo>
                  <a:pt x="2906488" y="3358338"/>
                </a:lnTo>
                <a:lnTo>
                  <a:pt x="0" y="33583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7096905" y="1028700"/>
            <a:ext cx="2886146" cy="2524065"/>
          </a:xfrm>
          <a:custGeom>
            <a:avLst/>
            <a:gdLst/>
            <a:ahLst/>
            <a:cxnLst/>
            <a:rect l="l" t="t" r="r" b="b"/>
            <a:pathLst>
              <a:path w="2886146" h="2524065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0696671" y="9261214"/>
            <a:ext cx="5352421" cy="2530235"/>
          </a:xfrm>
          <a:custGeom>
            <a:avLst/>
            <a:gdLst/>
            <a:ahLst/>
            <a:cxnLst/>
            <a:rect l="l" t="t" r="r" b="b"/>
            <a:pathLst>
              <a:path w="5352421" h="2530235">
                <a:moveTo>
                  <a:pt x="0" y="0"/>
                </a:moveTo>
                <a:lnTo>
                  <a:pt x="5352421" y="0"/>
                </a:lnTo>
                <a:lnTo>
                  <a:pt x="5352421" y="2530235"/>
                </a:lnTo>
                <a:lnTo>
                  <a:pt x="0" y="25302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417113" y="-1667348"/>
            <a:ext cx="2477977" cy="3577131"/>
          </a:xfrm>
          <a:custGeom>
            <a:avLst/>
            <a:gdLst/>
            <a:ahLst/>
            <a:cxnLst/>
            <a:rect l="l" t="t" r="r" b="b"/>
            <a:pathLst>
              <a:path w="2477977" h="3577131">
                <a:moveTo>
                  <a:pt x="0" y="0"/>
                </a:moveTo>
                <a:lnTo>
                  <a:pt x="2477976" y="0"/>
                </a:lnTo>
                <a:lnTo>
                  <a:pt x="2477976" y="3577131"/>
                </a:lnTo>
                <a:lnTo>
                  <a:pt x="0" y="357713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2060863" y="-1667348"/>
            <a:ext cx="3006706" cy="2766169"/>
          </a:xfrm>
          <a:custGeom>
            <a:avLst/>
            <a:gdLst/>
            <a:ahLst/>
            <a:cxnLst/>
            <a:rect l="l" t="t" r="r" b="b"/>
            <a:pathLst>
              <a:path w="3006706" h="2766169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4182716">
            <a:off x="5683694" y="-2327113"/>
            <a:ext cx="3249068" cy="4006698"/>
          </a:xfrm>
          <a:custGeom>
            <a:avLst/>
            <a:gdLst/>
            <a:ahLst/>
            <a:cxnLst/>
            <a:rect l="l" t="t" r="r" b="b"/>
            <a:pathLst>
              <a:path w="3249068" h="4006698">
                <a:moveTo>
                  <a:pt x="0" y="0"/>
                </a:moveTo>
                <a:lnTo>
                  <a:pt x="3249068" y="0"/>
                </a:lnTo>
                <a:lnTo>
                  <a:pt x="3249068" y="4006699"/>
                </a:lnTo>
                <a:lnTo>
                  <a:pt x="0" y="400669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181395" y="-3285587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00000">
            <a:off x="10684014" y="-1843014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972660" y="2160503"/>
            <a:ext cx="2001360" cy="2251018"/>
          </a:xfrm>
          <a:custGeom>
            <a:avLst/>
            <a:gdLst/>
            <a:ahLst/>
            <a:cxnLst/>
            <a:rect l="l" t="t" r="r" b="b"/>
            <a:pathLst>
              <a:path w="2001360" h="2251018">
                <a:moveTo>
                  <a:pt x="0" y="0"/>
                </a:moveTo>
                <a:lnTo>
                  <a:pt x="2001360" y="0"/>
                </a:lnTo>
                <a:lnTo>
                  <a:pt x="2001360" y="2251018"/>
                </a:lnTo>
                <a:lnTo>
                  <a:pt x="0" y="22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843790" y="1714506"/>
            <a:ext cx="9156613" cy="6857987"/>
          </a:xfrm>
          <a:custGeom>
            <a:avLst/>
            <a:gdLst/>
            <a:ahLst/>
            <a:cxnLst/>
            <a:rect l="l" t="t" r="r" b="b"/>
            <a:pathLst>
              <a:path w="9156613" h="6857987">
                <a:moveTo>
                  <a:pt x="0" y="0"/>
                </a:moveTo>
                <a:lnTo>
                  <a:pt x="9156613" y="0"/>
                </a:lnTo>
                <a:lnTo>
                  <a:pt x="9156613" y="6857988"/>
                </a:lnTo>
                <a:lnTo>
                  <a:pt x="0" y="6857988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1815493" y="2698842"/>
            <a:ext cx="5078810" cy="5278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59"/>
              </a:lnSpc>
            </a:pPr>
            <a:r>
              <a:rPr lang="en-US" sz="6000" spc="-120">
                <a:solidFill>
                  <a:srgbClr val="2B2B2B"/>
                </a:solidFill>
                <a:latin typeface="Chewy"/>
                <a:ea typeface="Chewy"/>
                <a:cs typeface="Chewy"/>
                <a:sym typeface="Chewy"/>
              </a:rPr>
              <a:t>Thank you for attending today and for choosing to send your child to Mayfield Primary School </a:t>
            </a:r>
          </a:p>
        </p:txBody>
      </p:sp>
      <p:sp>
        <p:nvSpPr>
          <p:cNvPr id="18" name="Freeform 18"/>
          <p:cNvSpPr/>
          <p:nvPr/>
        </p:nvSpPr>
        <p:spPr>
          <a:xfrm rot="-3119538">
            <a:off x="11671283" y="7541037"/>
            <a:ext cx="1018413" cy="2057400"/>
          </a:xfrm>
          <a:custGeom>
            <a:avLst/>
            <a:gdLst/>
            <a:ahLst/>
            <a:cxnLst/>
            <a:rect l="l" t="t" r="r" b="b"/>
            <a:pathLst>
              <a:path w="1018413" h="2057400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6876592">
            <a:off x="15440388" y="961463"/>
            <a:ext cx="1018413" cy="2057400"/>
          </a:xfrm>
          <a:custGeom>
            <a:avLst/>
            <a:gdLst/>
            <a:ahLst/>
            <a:cxnLst/>
            <a:rect l="l" t="t" r="r" b="b"/>
            <a:pathLst>
              <a:path w="1018413" h="2057400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37559">
            <a:off x="4994833" y="8512765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flipH="1">
            <a:off x="-1328922" y="8100335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7259300" y="698230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5400000">
            <a:off x="15561337" y="-1937162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776067" y="1901884"/>
            <a:ext cx="6483233" cy="6483233"/>
            <a:chOff x="0" y="0"/>
            <a:chExt cx="34823400" cy="34823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823400" cy="34823400"/>
            </a:xfrm>
            <a:custGeom>
              <a:avLst/>
              <a:gdLst/>
              <a:ahLst/>
              <a:cxnLst/>
              <a:rect l="l" t="t" r="r" b="b"/>
              <a:pathLst>
                <a:path w="34823400" h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10"/>
              <a:stretch>
                <a:fillRect l="-75000" r="-75000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823400" cy="34823400"/>
            </a:xfrm>
            <a:custGeom>
              <a:avLst/>
              <a:gdLst/>
              <a:ahLst/>
              <a:cxnLst/>
              <a:rect l="l" t="t" r="r" b="b"/>
              <a:pathLst>
                <a:path w="34823400" h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028700" y="511998"/>
            <a:ext cx="6680372" cy="1138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528"/>
              </a:lnSpc>
            </a:pPr>
            <a:r>
              <a:rPr lang="en-US" sz="8200" spc="-164">
                <a:solidFill>
                  <a:srgbClr val="2B2B2B"/>
                </a:solidFill>
                <a:latin typeface="Chewy"/>
                <a:ea typeface="Chewy"/>
                <a:cs typeface="Chewy"/>
                <a:sym typeface="Chewy"/>
              </a:rPr>
              <a:t>Staffing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45850" y="1787584"/>
            <a:ext cx="9729010" cy="822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1007" lvl="1" indent="-450504" algn="l">
              <a:lnSpc>
                <a:spcPts val="5425"/>
              </a:lnSpc>
              <a:buFont typeface="Arial"/>
              <a:buChar char="•"/>
            </a:pPr>
            <a:r>
              <a:rPr lang="en-US" sz="4173" spc="-83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Head Teacher – Mr Faulds</a:t>
            </a:r>
          </a:p>
          <a:p>
            <a:pPr marL="901007" lvl="1" indent="-450504" algn="l">
              <a:lnSpc>
                <a:spcPts val="5425"/>
              </a:lnSpc>
              <a:buFont typeface="Arial"/>
              <a:buChar char="•"/>
            </a:pPr>
            <a:r>
              <a:rPr lang="en-US" sz="4173" spc="-83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Depute Head Teacher – Mrs Hall</a:t>
            </a:r>
          </a:p>
          <a:p>
            <a:pPr marL="901007" lvl="1" indent="-450504" algn="l">
              <a:lnSpc>
                <a:spcPts val="5425"/>
              </a:lnSpc>
              <a:buFont typeface="Arial"/>
              <a:buChar char="•"/>
            </a:pPr>
            <a:r>
              <a:rPr lang="en-US" sz="4173" spc="-83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Class teachers – 8 classes</a:t>
            </a:r>
          </a:p>
          <a:p>
            <a:pPr marL="901007" lvl="1" indent="-450504" algn="l">
              <a:lnSpc>
                <a:spcPts val="5425"/>
              </a:lnSpc>
              <a:buFont typeface="Arial"/>
              <a:buChar char="•"/>
            </a:pPr>
            <a:r>
              <a:rPr lang="en-US" sz="4173" spc="-83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Additional teacher to support P1 cohort</a:t>
            </a:r>
          </a:p>
          <a:p>
            <a:pPr marL="901007" lvl="1" indent="-450504" algn="l">
              <a:lnSpc>
                <a:spcPts val="5425"/>
              </a:lnSpc>
              <a:buFont typeface="Arial"/>
              <a:buChar char="•"/>
            </a:pPr>
            <a:r>
              <a:rPr lang="en-US" sz="4173" spc="-83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Targeted support teachers</a:t>
            </a:r>
          </a:p>
          <a:p>
            <a:pPr marL="901007" lvl="1" indent="-450504" algn="l">
              <a:lnSpc>
                <a:spcPts val="5425"/>
              </a:lnSpc>
              <a:buFont typeface="Arial"/>
              <a:buChar char="•"/>
            </a:pPr>
            <a:r>
              <a:rPr lang="en-US" sz="4173" spc="-83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School counsellor – Julie Cassidy</a:t>
            </a:r>
          </a:p>
          <a:p>
            <a:pPr marL="901007" lvl="1" indent="-450504" algn="l">
              <a:lnSpc>
                <a:spcPts val="5425"/>
              </a:lnSpc>
              <a:buFont typeface="Arial"/>
              <a:buChar char="•"/>
            </a:pPr>
            <a:r>
              <a:rPr lang="en-US" sz="4173" spc="-83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Early Years Practitioners</a:t>
            </a:r>
          </a:p>
          <a:p>
            <a:pPr marL="901007" lvl="1" indent="-450504" algn="l">
              <a:lnSpc>
                <a:spcPts val="5425"/>
              </a:lnSpc>
              <a:buFont typeface="Arial"/>
              <a:buChar char="•"/>
            </a:pPr>
            <a:r>
              <a:rPr lang="en-US" sz="4173" spc="-83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Pupil Support Assistants</a:t>
            </a:r>
          </a:p>
          <a:p>
            <a:pPr marL="901007" lvl="1" indent="-450504" algn="l">
              <a:lnSpc>
                <a:spcPts val="5425"/>
              </a:lnSpc>
              <a:buFont typeface="Arial"/>
              <a:buChar char="•"/>
            </a:pPr>
            <a:r>
              <a:rPr lang="en-US" sz="4173" spc="-83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Clerical Staff – Mrs Hyslop and *vacancy</a:t>
            </a:r>
          </a:p>
          <a:p>
            <a:pPr marL="901007" lvl="1" indent="-450504" algn="l">
              <a:lnSpc>
                <a:spcPts val="5425"/>
              </a:lnSpc>
              <a:buFont typeface="Arial"/>
              <a:buChar char="•"/>
            </a:pPr>
            <a:r>
              <a:rPr lang="en-US" sz="4173" spc="-83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Janitor – Mr McMillan</a:t>
            </a:r>
          </a:p>
          <a:p>
            <a:pPr marL="901007" lvl="1" indent="-450504" algn="l">
              <a:lnSpc>
                <a:spcPts val="5425"/>
              </a:lnSpc>
              <a:buFont typeface="Arial"/>
              <a:buChar char="•"/>
            </a:pPr>
            <a:r>
              <a:rPr lang="en-US" sz="4173" spc="-83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Kitchen staff</a:t>
            </a:r>
          </a:p>
          <a:p>
            <a:pPr marL="901007" lvl="1" indent="-450504" algn="l">
              <a:lnSpc>
                <a:spcPts val="5425"/>
              </a:lnSpc>
              <a:buFont typeface="Arial"/>
              <a:buChar char="•"/>
            </a:pPr>
            <a:r>
              <a:rPr lang="en-US" sz="4173" spc="-83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Cleaning staff</a:t>
            </a:r>
          </a:p>
        </p:txBody>
      </p:sp>
      <p:sp>
        <p:nvSpPr>
          <p:cNvPr id="11" name="Freeform 11"/>
          <p:cNvSpPr/>
          <p:nvPr/>
        </p:nvSpPr>
        <p:spPr>
          <a:xfrm rot="1737559">
            <a:off x="10608547" y="-614558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3"/>
                </a:lnTo>
                <a:lnTo>
                  <a:pt x="0" y="26122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flipH="1">
            <a:off x="16224852" y="8385116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0" y="0"/>
                </a:moveTo>
                <a:lnTo>
                  <a:pt x="0" y="0"/>
                </a:lnTo>
                <a:lnTo>
                  <a:pt x="0" y="2751553"/>
                </a:lnTo>
                <a:lnTo>
                  <a:pt x="3057280" y="2751553"/>
                </a:lnTo>
                <a:lnTo>
                  <a:pt x="305728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1736" y="-1695462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9" y="0"/>
                </a:lnTo>
                <a:lnTo>
                  <a:pt x="4859149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605492" y="650182"/>
            <a:ext cx="4384172" cy="4384172"/>
            <a:chOff x="0" y="0"/>
            <a:chExt cx="34823400" cy="34823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823400" cy="34823400"/>
            </a:xfrm>
            <a:custGeom>
              <a:avLst/>
              <a:gdLst/>
              <a:ahLst/>
              <a:cxnLst/>
              <a:rect l="l" t="t" r="r" b="b"/>
              <a:pathLst>
                <a:path w="34823400" h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4"/>
              <a:stretch>
                <a:fillRect t="-1322" b="-1322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823400" cy="34823400"/>
            </a:xfrm>
            <a:custGeom>
              <a:avLst/>
              <a:gdLst/>
              <a:ahLst/>
              <a:cxnLst/>
              <a:rect l="l" t="t" r="r" b="b"/>
              <a:pathLst>
                <a:path w="34823400" h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1737559">
            <a:off x="-973962" y="8243230"/>
            <a:ext cx="4670260" cy="3252199"/>
          </a:xfrm>
          <a:custGeom>
            <a:avLst/>
            <a:gdLst/>
            <a:ahLst/>
            <a:cxnLst/>
            <a:rect l="l" t="t" r="r" b="b"/>
            <a:pathLst>
              <a:path w="4670260" h="3252199">
                <a:moveTo>
                  <a:pt x="0" y="0"/>
                </a:moveTo>
                <a:lnTo>
                  <a:pt x="4670260" y="0"/>
                </a:lnTo>
                <a:lnTo>
                  <a:pt x="4670260" y="3252199"/>
                </a:lnTo>
                <a:lnTo>
                  <a:pt x="0" y="32521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4437963" y="-3539609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2605492" y="5345870"/>
            <a:ext cx="4384172" cy="4384172"/>
            <a:chOff x="0" y="0"/>
            <a:chExt cx="34823400" cy="34823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823400" cy="34823400"/>
            </a:xfrm>
            <a:custGeom>
              <a:avLst/>
              <a:gdLst/>
              <a:ahLst/>
              <a:cxnLst/>
              <a:rect l="l" t="t" r="r" b="b"/>
              <a:pathLst>
                <a:path w="34823400" h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8"/>
              <a:stretch>
                <a:fillRect l="-5943" r="-5943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34823400" cy="34823400"/>
            </a:xfrm>
            <a:custGeom>
              <a:avLst/>
              <a:gdLst/>
              <a:ahLst/>
              <a:cxnLst/>
              <a:rect l="l" t="t" r="r" b="b"/>
              <a:pathLst>
                <a:path w="34823400" h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9458564" y="2691325"/>
            <a:ext cx="7321793" cy="1105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en-US" sz="8000" spc="-160">
                <a:solidFill>
                  <a:srgbClr val="2B2B2B"/>
                </a:solidFill>
                <a:latin typeface="Chewy"/>
                <a:ea typeface="Chewy"/>
                <a:cs typeface="Chewy"/>
                <a:sym typeface="Chewy"/>
              </a:rPr>
              <a:t>Primary 1 Teachers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486853" y="1275503"/>
            <a:ext cx="2258410" cy="589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71"/>
              </a:lnSpc>
            </a:pPr>
            <a:r>
              <a:rPr lang="en-US" sz="4700" spc="-94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Mrs Muir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33881" y="5942149"/>
            <a:ext cx="3362175" cy="589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71"/>
              </a:lnSpc>
            </a:pPr>
            <a:r>
              <a:rPr lang="en-US" sz="4700" spc="-94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Mrs Anderson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387508" y="4669909"/>
            <a:ext cx="7392848" cy="4378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20"/>
              </a:lnSpc>
              <a:spcBef>
                <a:spcPct val="0"/>
              </a:spcBef>
            </a:pPr>
            <a:r>
              <a:rPr lang="en-US" sz="5500" spc="-110" dirty="0" err="1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Mrs</a:t>
            </a:r>
            <a:r>
              <a:rPr lang="en-US" sz="5500" spc="-110" dirty="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 Muir works... </a:t>
            </a:r>
          </a:p>
          <a:p>
            <a:pPr algn="ctr">
              <a:lnSpc>
                <a:spcPts val="5720"/>
              </a:lnSpc>
              <a:spcBef>
                <a:spcPct val="0"/>
              </a:spcBef>
            </a:pPr>
            <a:r>
              <a:rPr lang="en-US" sz="5500" u="sng" spc="-110" dirty="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Monday – Wednesday</a:t>
            </a:r>
          </a:p>
          <a:p>
            <a:pPr algn="ctr">
              <a:lnSpc>
                <a:spcPts val="5720"/>
              </a:lnSpc>
              <a:spcBef>
                <a:spcPct val="0"/>
              </a:spcBef>
            </a:pPr>
            <a:endParaRPr lang="en-US" sz="5500" spc="-110" dirty="0">
              <a:solidFill>
                <a:srgbClr val="2B2B2B"/>
              </a:solidFill>
              <a:latin typeface="Lulu Font TH"/>
              <a:ea typeface="Lulu Font TH"/>
              <a:cs typeface="Lulu Font TH"/>
              <a:sym typeface="Lulu Font TH"/>
            </a:endParaRPr>
          </a:p>
          <a:p>
            <a:pPr algn="ctr">
              <a:lnSpc>
                <a:spcPts val="5720"/>
              </a:lnSpc>
              <a:spcBef>
                <a:spcPct val="0"/>
              </a:spcBef>
            </a:pPr>
            <a:endParaRPr lang="en-US" sz="5500" spc="-110" dirty="0">
              <a:solidFill>
                <a:srgbClr val="2B2B2B"/>
              </a:solidFill>
              <a:latin typeface="Lulu Font TH"/>
              <a:ea typeface="Lulu Font TH"/>
              <a:cs typeface="Lulu Font TH"/>
              <a:sym typeface="Lulu Font TH"/>
            </a:endParaRPr>
          </a:p>
          <a:p>
            <a:pPr algn="ctr">
              <a:lnSpc>
                <a:spcPts val="5720"/>
              </a:lnSpc>
              <a:spcBef>
                <a:spcPct val="0"/>
              </a:spcBef>
            </a:pPr>
            <a:r>
              <a:rPr lang="en-US" sz="5500" spc="-110" dirty="0" err="1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Mrs</a:t>
            </a:r>
            <a:r>
              <a:rPr lang="en-US" sz="5500" spc="-110" dirty="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 Anderson works... </a:t>
            </a:r>
            <a:r>
              <a:rPr lang="en-US" sz="5500" u="sng" spc="-110" dirty="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Wednesday – Friday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09263" y="1172977"/>
            <a:ext cx="12661754" cy="8978335"/>
          </a:xfrm>
          <a:custGeom>
            <a:avLst/>
            <a:gdLst/>
            <a:ahLst/>
            <a:cxnLst/>
            <a:rect l="l" t="t" r="r" b="b"/>
            <a:pathLst>
              <a:path w="12661754" h="8978335">
                <a:moveTo>
                  <a:pt x="0" y="0"/>
                </a:moveTo>
                <a:lnTo>
                  <a:pt x="12661754" y="0"/>
                </a:lnTo>
                <a:lnTo>
                  <a:pt x="12661754" y="8978334"/>
                </a:lnTo>
                <a:lnTo>
                  <a:pt x="0" y="8978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748704" y="-3236984"/>
            <a:ext cx="3554807" cy="5131612"/>
          </a:xfrm>
          <a:custGeom>
            <a:avLst/>
            <a:gdLst/>
            <a:ahLst/>
            <a:cxnLst/>
            <a:rect l="l" t="t" r="r" b="b"/>
            <a:pathLst>
              <a:path w="3554807" h="5131612">
                <a:moveTo>
                  <a:pt x="0" y="0"/>
                </a:moveTo>
                <a:lnTo>
                  <a:pt x="3554808" y="0"/>
                </a:lnTo>
                <a:lnTo>
                  <a:pt x="3554808" y="5131612"/>
                </a:lnTo>
                <a:lnTo>
                  <a:pt x="0" y="51316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1503353" y="2377331"/>
            <a:ext cx="3006706" cy="2766169"/>
          </a:xfrm>
          <a:custGeom>
            <a:avLst/>
            <a:gdLst/>
            <a:ahLst/>
            <a:cxnLst/>
            <a:rect l="l" t="t" r="r" b="b"/>
            <a:pathLst>
              <a:path w="3006706" h="2766169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4182716">
            <a:off x="16663466" y="7802025"/>
            <a:ext cx="3249068" cy="4006698"/>
          </a:xfrm>
          <a:custGeom>
            <a:avLst/>
            <a:gdLst/>
            <a:ahLst/>
            <a:cxnLst/>
            <a:rect l="l" t="t" r="r" b="b"/>
            <a:pathLst>
              <a:path w="3249068" h="4006698">
                <a:moveTo>
                  <a:pt x="0" y="0"/>
                </a:moveTo>
                <a:lnTo>
                  <a:pt x="3249068" y="0"/>
                </a:lnTo>
                <a:lnTo>
                  <a:pt x="3249068" y="4006698"/>
                </a:lnTo>
                <a:lnTo>
                  <a:pt x="0" y="40066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259300" y="4754150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737559">
            <a:off x="1159713" y="8845184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6003287" y="-481992"/>
            <a:ext cx="2781341" cy="2859323"/>
          </a:xfrm>
          <a:custGeom>
            <a:avLst/>
            <a:gdLst/>
            <a:ahLst/>
            <a:cxnLst/>
            <a:rect l="l" t="t" r="r" b="b"/>
            <a:pathLst>
              <a:path w="2781341" h="2859323">
                <a:moveTo>
                  <a:pt x="0" y="0"/>
                </a:moveTo>
                <a:lnTo>
                  <a:pt x="2781341" y="0"/>
                </a:lnTo>
                <a:lnTo>
                  <a:pt x="2781341" y="2859323"/>
                </a:lnTo>
                <a:lnTo>
                  <a:pt x="0" y="28593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TextBox 9"/>
          <p:cNvSpPr txBox="1"/>
          <p:nvPr/>
        </p:nvSpPr>
        <p:spPr>
          <a:xfrm>
            <a:off x="3200913" y="1502901"/>
            <a:ext cx="12173723" cy="8425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50"/>
              </a:lnSpc>
            </a:pPr>
            <a:r>
              <a:rPr lang="en-US" sz="5000" u="sng" spc="-100" dirty="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Full time from Day 1</a:t>
            </a:r>
          </a:p>
          <a:p>
            <a:pPr marL="1079594" lvl="1" indent="-539797" algn="l">
              <a:lnSpc>
                <a:spcPts val="7250"/>
              </a:lnSpc>
              <a:buFont typeface="Arial"/>
              <a:buChar char="•"/>
            </a:pPr>
            <a:r>
              <a:rPr lang="en-US" sz="5000" spc="-100" dirty="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Wednesday 20th August </a:t>
            </a:r>
          </a:p>
          <a:p>
            <a:pPr marL="1079594" lvl="1" indent="-539797" algn="l">
              <a:lnSpc>
                <a:spcPts val="7250"/>
              </a:lnSpc>
              <a:buFont typeface="Arial"/>
              <a:buChar char="•"/>
            </a:pPr>
            <a:r>
              <a:rPr lang="en-US" sz="5000" spc="-100" dirty="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 9:05am on first day ONLY</a:t>
            </a:r>
          </a:p>
          <a:p>
            <a:pPr marL="1079594" lvl="1" indent="-539797" algn="l">
              <a:lnSpc>
                <a:spcPts val="7250"/>
              </a:lnSpc>
              <a:buFont typeface="Arial"/>
              <a:buChar char="•"/>
            </a:pPr>
            <a:r>
              <a:rPr lang="en-US" sz="5000" spc="-100" dirty="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 </a:t>
            </a:r>
            <a:r>
              <a:rPr lang="en-US" sz="4500" spc="-100" dirty="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2:45pm pick up for 20th, 21st and </a:t>
            </a:r>
            <a:r>
              <a:rPr lang="en-US" sz="4500" spc="-100" dirty="0" smtClean="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22</a:t>
            </a:r>
            <a:r>
              <a:rPr lang="en-US" sz="4500" spc="-100" baseline="30000" dirty="0" smtClean="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nd</a:t>
            </a:r>
            <a:r>
              <a:rPr lang="en-US" sz="4500" spc="-100" dirty="0" smtClean="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 August.</a:t>
            </a:r>
            <a:endParaRPr lang="en-US" sz="4500" spc="-100" dirty="0">
              <a:solidFill>
                <a:srgbClr val="2B2B2B"/>
              </a:solidFill>
              <a:latin typeface="Lulu Font TH"/>
              <a:ea typeface="Lulu Font TH"/>
              <a:cs typeface="Lulu Font TH"/>
              <a:sym typeface="Lulu Font TH"/>
            </a:endParaRPr>
          </a:p>
          <a:p>
            <a:pPr algn="ctr">
              <a:lnSpc>
                <a:spcPts val="7250"/>
              </a:lnSpc>
            </a:pPr>
            <a:r>
              <a:rPr lang="en-US" sz="5000" u="sng" spc="-100" dirty="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Normal school times 9.00am – 3pm</a:t>
            </a:r>
          </a:p>
          <a:p>
            <a:pPr marL="1079594" lvl="1" indent="-539797" algn="l">
              <a:lnSpc>
                <a:spcPts val="7250"/>
              </a:lnSpc>
              <a:buFont typeface="Arial"/>
              <a:buChar char="•"/>
            </a:pPr>
            <a:r>
              <a:rPr lang="en-US" sz="5000" spc="-100" dirty="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Informal entry from 8:50am</a:t>
            </a:r>
          </a:p>
          <a:p>
            <a:pPr marL="1079594" lvl="1" indent="-539797" algn="l">
              <a:lnSpc>
                <a:spcPts val="7250"/>
              </a:lnSpc>
              <a:buFont typeface="Arial"/>
              <a:buChar char="•"/>
            </a:pPr>
            <a:r>
              <a:rPr lang="en-US" sz="5000" spc="-100" dirty="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Break 10.45am – 11am</a:t>
            </a:r>
          </a:p>
          <a:p>
            <a:pPr marL="1079594" lvl="1" indent="-539797" algn="l">
              <a:lnSpc>
                <a:spcPts val="7250"/>
              </a:lnSpc>
              <a:buFont typeface="Arial"/>
              <a:buChar char="•"/>
            </a:pPr>
            <a:r>
              <a:rPr lang="en-US" sz="5000" spc="-100" dirty="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Lunch 12.30pm - 1.15pm</a:t>
            </a:r>
          </a:p>
          <a:p>
            <a:pPr marL="1079594" lvl="1" indent="-539797" algn="l">
              <a:lnSpc>
                <a:spcPts val="7250"/>
              </a:lnSpc>
              <a:buFont typeface="Arial"/>
              <a:buChar char="•"/>
            </a:pPr>
            <a:r>
              <a:rPr lang="en-US" sz="5000" spc="-100" dirty="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Finish 3pm</a:t>
            </a:r>
          </a:p>
        </p:txBody>
      </p:sp>
      <p:sp>
        <p:nvSpPr>
          <p:cNvPr id="10" name="Freeform 10"/>
          <p:cNvSpPr/>
          <p:nvPr/>
        </p:nvSpPr>
        <p:spPr>
          <a:xfrm>
            <a:off x="12704972" y="615274"/>
            <a:ext cx="4500229" cy="3145142"/>
          </a:xfrm>
          <a:custGeom>
            <a:avLst/>
            <a:gdLst/>
            <a:ahLst/>
            <a:cxnLst/>
            <a:rect l="l" t="t" r="r" b="b"/>
            <a:pathLst>
              <a:path w="4500229" h="3145142">
                <a:moveTo>
                  <a:pt x="0" y="0"/>
                </a:moveTo>
                <a:lnTo>
                  <a:pt x="4500229" y="0"/>
                </a:lnTo>
                <a:lnTo>
                  <a:pt x="4500229" y="3145141"/>
                </a:lnTo>
                <a:lnTo>
                  <a:pt x="0" y="314514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803814" y="430968"/>
            <a:ext cx="6680372" cy="1138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28"/>
              </a:lnSpc>
            </a:pPr>
            <a:r>
              <a:rPr lang="en-US" sz="8200" spc="-164">
                <a:solidFill>
                  <a:srgbClr val="2B2B2B"/>
                </a:solidFill>
                <a:latin typeface="Chewy"/>
                <a:ea typeface="Chewy"/>
                <a:cs typeface="Chewy"/>
                <a:sym typeface="Chewy"/>
              </a:rPr>
              <a:t>The School Day...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37559">
            <a:off x="2318674" y="8845184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flipH="1">
            <a:off x="-1328922" y="8100335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7259300" y="698230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5400000">
            <a:off x="15561337" y="-1937162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174861" y="1901884"/>
            <a:ext cx="6483233" cy="6483233"/>
            <a:chOff x="0" y="0"/>
            <a:chExt cx="34823400" cy="34823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823400" cy="34823400"/>
            </a:xfrm>
            <a:custGeom>
              <a:avLst/>
              <a:gdLst/>
              <a:ahLst/>
              <a:cxnLst/>
              <a:rect l="l" t="t" r="r" b="b"/>
              <a:pathLst>
                <a:path w="34823400" h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10"/>
              <a:stretch>
                <a:fillRect l="-14527" r="-14527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823400" cy="34823400"/>
            </a:xfrm>
            <a:custGeom>
              <a:avLst/>
              <a:gdLst/>
              <a:ahLst/>
              <a:cxnLst/>
              <a:rect l="l" t="t" r="r" b="b"/>
              <a:pathLst>
                <a:path w="34823400" h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3188236" y="528317"/>
            <a:ext cx="11911527" cy="1105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en-US" sz="8000" spc="-160">
                <a:solidFill>
                  <a:srgbClr val="2B2B2B"/>
                </a:solidFill>
                <a:latin typeface="Chewy"/>
                <a:ea typeface="Chewy"/>
                <a:cs typeface="Chewy"/>
                <a:sym typeface="Chewy"/>
              </a:rPr>
              <a:t>Bringing / Collecting your child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365361" y="9042341"/>
            <a:ext cx="7321793" cy="599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71"/>
              </a:lnSpc>
            </a:pPr>
            <a:r>
              <a:rPr lang="en-US" sz="4700" spc="-94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9-3pm (8:50am soft start)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75321" y="2284935"/>
            <a:ext cx="9599540" cy="7191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36"/>
              </a:lnSpc>
            </a:pPr>
            <a:r>
              <a:rPr lang="en-US" sz="4083" spc="-81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Children can be escorted into the playground through the gates from 8:50am and will enter the school through the cloakroom. </a:t>
            </a:r>
          </a:p>
          <a:p>
            <a:pPr algn="l">
              <a:lnSpc>
                <a:spcPts val="4736"/>
              </a:lnSpc>
            </a:pPr>
            <a:endParaRPr lang="en-US" sz="4083" spc="-81">
              <a:solidFill>
                <a:srgbClr val="2B2B2B"/>
              </a:solidFill>
              <a:latin typeface="Lulu Font TH"/>
              <a:ea typeface="Lulu Font TH"/>
              <a:cs typeface="Lulu Font TH"/>
              <a:sym typeface="Lulu Font TH"/>
            </a:endParaRPr>
          </a:p>
          <a:p>
            <a:pPr algn="l">
              <a:lnSpc>
                <a:spcPts val="4736"/>
              </a:lnSpc>
            </a:pPr>
            <a:r>
              <a:rPr lang="en-US" sz="4083" spc="-81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Pupil Support Assistants will be in the playground, cloakroom and class areas to supervise from 8:50am.</a:t>
            </a:r>
          </a:p>
          <a:p>
            <a:pPr algn="ctr">
              <a:lnSpc>
                <a:spcPts val="4736"/>
              </a:lnSpc>
            </a:pPr>
            <a:endParaRPr lang="en-US" sz="4083" spc="-81">
              <a:solidFill>
                <a:srgbClr val="2B2B2B"/>
              </a:solidFill>
              <a:latin typeface="Lulu Font TH"/>
              <a:ea typeface="Lulu Font TH"/>
              <a:cs typeface="Lulu Font TH"/>
              <a:sym typeface="Lulu Font TH"/>
            </a:endParaRPr>
          </a:p>
          <a:p>
            <a:pPr algn="l">
              <a:lnSpc>
                <a:spcPts val="4736"/>
              </a:lnSpc>
            </a:pPr>
            <a:r>
              <a:rPr lang="en-US" sz="4083" spc="-81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At the end of the day, your child’s teacher will bring them into the playground and wait with them until they see the adult who is there to collect them.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44544" y="1172977"/>
            <a:ext cx="11198912" cy="7941047"/>
          </a:xfrm>
          <a:custGeom>
            <a:avLst/>
            <a:gdLst/>
            <a:ahLst/>
            <a:cxnLst/>
            <a:rect l="l" t="t" r="r" b="b"/>
            <a:pathLst>
              <a:path w="11198912" h="7941047">
                <a:moveTo>
                  <a:pt x="0" y="0"/>
                </a:moveTo>
                <a:lnTo>
                  <a:pt x="11198912" y="0"/>
                </a:lnTo>
                <a:lnTo>
                  <a:pt x="11198912" y="7941046"/>
                </a:lnTo>
                <a:lnTo>
                  <a:pt x="0" y="79410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748704" y="-3236984"/>
            <a:ext cx="3554807" cy="5131612"/>
          </a:xfrm>
          <a:custGeom>
            <a:avLst/>
            <a:gdLst/>
            <a:ahLst/>
            <a:cxnLst/>
            <a:rect l="l" t="t" r="r" b="b"/>
            <a:pathLst>
              <a:path w="3554807" h="5131612">
                <a:moveTo>
                  <a:pt x="0" y="0"/>
                </a:moveTo>
                <a:lnTo>
                  <a:pt x="3554808" y="0"/>
                </a:lnTo>
                <a:lnTo>
                  <a:pt x="3554808" y="5131612"/>
                </a:lnTo>
                <a:lnTo>
                  <a:pt x="0" y="51316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1503353" y="2377331"/>
            <a:ext cx="3006706" cy="2766169"/>
          </a:xfrm>
          <a:custGeom>
            <a:avLst/>
            <a:gdLst/>
            <a:ahLst/>
            <a:cxnLst/>
            <a:rect l="l" t="t" r="r" b="b"/>
            <a:pathLst>
              <a:path w="3006706" h="2766169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4182716">
            <a:off x="16663466" y="7802025"/>
            <a:ext cx="3249068" cy="4006698"/>
          </a:xfrm>
          <a:custGeom>
            <a:avLst/>
            <a:gdLst/>
            <a:ahLst/>
            <a:cxnLst/>
            <a:rect l="l" t="t" r="r" b="b"/>
            <a:pathLst>
              <a:path w="3249068" h="4006698">
                <a:moveTo>
                  <a:pt x="0" y="0"/>
                </a:moveTo>
                <a:lnTo>
                  <a:pt x="3249068" y="0"/>
                </a:lnTo>
                <a:lnTo>
                  <a:pt x="3249068" y="4006698"/>
                </a:lnTo>
                <a:lnTo>
                  <a:pt x="0" y="40066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259300" y="4754150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1737559">
            <a:off x="1159713" y="8845184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6003287" y="-481992"/>
            <a:ext cx="2781341" cy="2859323"/>
          </a:xfrm>
          <a:custGeom>
            <a:avLst/>
            <a:gdLst/>
            <a:ahLst/>
            <a:cxnLst/>
            <a:rect l="l" t="t" r="r" b="b"/>
            <a:pathLst>
              <a:path w="2781341" h="2859323">
                <a:moveTo>
                  <a:pt x="0" y="0"/>
                </a:moveTo>
                <a:lnTo>
                  <a:pt x="2781341" y="0"/>
                </a:lnTo>
                <a:lnTo>
                  <a:pt x="2781341" y="2859323"/>
                </a:lnTo>
                <a:lnTo>
                  <a:pt x="0" y="28593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799745" y="2551926"/>
            <a:ext cx="7640647" cy="5214742"/>
          </a:xfrm>
          <a:custGeom>
            <a:avLst/>
            <a:gdLst/>
            <a:ahLst/>
            <a:cxnLst/>
            <a:rect l="l" t="t" r="r" b="b"/>
            <a:pathLst>
              <a:path w="7640647" h="5214742">
                <a:moveTo>
                  <a:pt x="0" y="0"/>
                </a:moveTo>
                <a:lnTo>
                  <a:pt x="7640647" y="0"/>
                </a:lnTo>
                <a:lnTo>
                  <a:pt x="7640647" y="5214742"/>
                </a:lnTo>
                <a:lnTo>
                  <a:pt x="0" y="521474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736785" y="2551926"/>
            <a:ext cx="6967474" cy="5214742"/>
          </a:xfrm>
          <a:custGeom>
            <a:avLst/>
            <a:gdLst/>
            <a:ahLst/>
            <a:cxnLst/>
            <a:rect l="l" t="t" r="r" b="b"/>
            <a:pathLst>
              <a:path w="6967474" h="5214742">
                <a:moveTo>
                  <a:pt x="0" y="0"/>
                </a:moveTo>
                <a:lnTo>
                  <a:pt x="6967474" y="0"/>
                </a:lnTo>
                <a:lnTo>
                  <a:pt x="6967474" y="5214742"/>
                </a:lnTo>
                <a:lnTo>
                  <a:pt x="0" y="521474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547019" y="8382503"/>
            <a:ext cx="9193961" cy="1405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69"/>
              </a:lnSpc>
              <a:spcBef>
                <a:spcPct val="0"/>
              </a:spcBef>
            </a:pPr>
            <a:r>
              <a:rPr lang="en-US" sz="4199" spc="13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Your child will eat their snack at Playtime and play in the playground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633718" y="552450"/>
            <a:ext cx="9020563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00"/>
              </a:lnSpc>
            </a:pPr>
            <a:r>
              <a:rPr lang="en-US" sz="7500" spc="-150">
                <a:solidFill>
                  <a:srgbClr val="2B2B2B"/>
                </a:solidFill>
                <a:latin typeface="Chewy"/>
                <a:ea typeface="Chewy"/>
                <a:cs typeface="Chewy"/>
                <a:sym typeface="Chewy"/>
              </a:rPr>
              <a:t>Playground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881735"/>
            <a:ext cx="5676999" cy="3829394"/>
          </a:xfrm>
          <a:custGeom>
            <a:avLst/>
            <a:gdLst/>
            <a:ahLst/>
            <a:cxnLst/>
            <a:rect l="l" t="t" r="r" b="b"/>
            <a:pathLst>
              <a:path w="5676999" h="3829394">
                <a:moveTo>
                  <a:pt x="0" y="0"/>
                </a:moveTo>
                <a:lnTo>
                  <a:pt x="5676999" y="0"/>
                </a:lnTo>
                <a:lnTo>
                  <a:pt x="5676999" y="3829395"/>
                </a:lnTo>
                <a:lnTo>
                  <a:pt x="0" y="38293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1028700" y="6873055"/>
            <a:ext cx="5676999" cy="4025509"/>
          </a:xfrm>
          <a:custGeom>
            <a:avLst/>
            <a:gdLst/>
            <a:ahLst/>
            <a:cxnLst/>
            <a:rect l="l" t="t" r="r" b="b"/>
            <a:pathLst>
              <a:path w="5676999" h="4025509">
                <a:moveTo>
                  <a:pt x="0" y="0"/>
                </a:moveTo>
                <a:lnTo>
                  <a:pt x="5676999" y="0"/>
                </a:lnTo>
                <a:lnTo>
                  <a:pt x="5676999" y="4025508"/>
                </a:lnTo>
                <a:lnTo>
                  <a:pt x="0" y="40255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6877913" y="2888718"/>
            <a:ext cx="5618936" cy="3984337"/>
          </a:xfrm>
          <a:custGeom>
            <a:avLst/>
            <a:gdLst/>
            <a:ahLst/>
            <a:cxnLst/>
            <a:rect l="l" t="t" r="r" b="b"/>
            <a:pathLst>
              <a:path w="5618936" h="3984337">
                <a:moveTo>
                  <a:pt x="0" y="0"/>
                </a:moveTo>
                <a:lnTo>
                  <a:pt x="5618937" y="0"/>
                </a:lnTo>
                <a:lnTo>
                  <a:pt x="5618937" y="3984337"/>
                </a:lnTo>
                <a:lnTo>
                  <a:pt x="0" y="3984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2125861" y="783580"/>
            <a:ext cx="6449363" cy="3599917"/>
          </a:xfrm>
          <a:custGeom>
            <a:avLst/>
            <a:gdLst/>
            <a:ahLst/>
            <a:cxnLst/>
            <a:rect l="l" t="t" r="r" b="b"/>
            <a:pathLst>
              <a:path w="6449363" h="3599917">
                <a:moveTo>
                  <a:pt x="0" y="0"/>
                </a:moveTo>
                <a:lnTo>
                  <a:pt x="6449363" y="0"/>
                </a:lnTo>
                <a:lnTo>
                  <a:pt x="6449363" y="3599917"/>
                </a:lnTo>
                <a:lnTo>
                  <a:pt x="0" y="35999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2668300" y="6496772"/>
            <a:ext cx="5618936" cy="3790228"/>
          </a:xfrm>
          <a:custGeom>
            <a:avLst/>
            <a:gdLst/>
            <a:ahLst/>
            <a:cxnLst/>
            <a:rect l="l" t="t" r="r" b="b"/>
            <a:pathLst>
              <a:path w="5618936" h="3790228">
                <a:moveTo>
                  <a:pt x="0" y="0"/>
                </a:moveTo>
                <a:lnTo>
                  <a:pt x="5618936" y="0"/>
                </a:lnTo>
                <a:lnTo>
                  <a:pt x="5618936" y="3790228"/>
                </a:lnTo>
                <a:lnTo>
                  <a:pt x="0" y="37902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4182716">
            <a:off x="8570472" y="-2234255"/>
            <a:ext cx="2943750" cy="3630186"/>
          </a:xfrm>
          <a:custGeom>
            <a:avLst/>
            <a:gdLst/>
            <a:ahLst/>
            <a:cxnLst/>
            <a:rect l="l" t="t" r="r" b="b"/>
            <a:pathLst>
              <a:path w="2943750" h="3630186">
                <a:moveTo>
                  <a:pt x="0" y="0"/>
                </a:moveTo>
                <a:lnTo>
                  <a:pt x="2943751" y="0"/>
                </a:lnTo>
                <a:lnTo>
                  <a:pt x="2943751" y="3630186"/>
                </a:lnTo>
                <a:lnTo>
                  <a:pt x="0" y="36301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59133" y="5801884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8"/>
                </a:lnTo>
                <a:lnTo>
                  <a:pt x="0" y="37264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1737559">
            <a:off x="6016825" y="8980873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-2085825" y="1189741"/>
            <a:ext cx="2781341" cy="2859323"/>
          </a:xfrm>
          <a:custGeom>
            <a:avLst/>
            <a:gdLst/>
            <a:ahLst/>
            <a:cxnLst/>
            <a:rect l="l" t="t" r="r" b="b"/>
            <a:pathLst>
              <a:path w="2781341" h="2859323">
                <a:moveTo>
                  <a:pt x="0" y="0"/>
                </a:moveTo>
                <a:lnTo>
                  <a:pt x="2781342" y="0"/>
                </a:lnTo>
                <a:lnTo>
                  <a:pt x="2781342" y="2859323"/>
                </a:lnTo>
                <a:lnTo>
                  <a:pt x="0" y="285932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695517" y="4631551"/>
            <a:ext cx="2083234" cy="1865222"/>
          </a:xfrm>
          <a:custGeom>
            <a:avLst/>
            <a:gdLst/>
            <a:ahLst/>
            <a:cxnLst/>
            <a:rect l="l" t="t" r="r" b="b"/>
            <a:pathLst>
              <a:path w="2083234" h="1865222">
                <a:moveTo>
                  <a:pt x="0" y="0"/>
                </a:moveTo>
                <a:lnTo>
                  <a:pt x="2083234" y="0"/>
                </a:lnTo>
                <a:lnTo>
                  <a:pt x="2083234" y="1865221"/>
                </a:lnTo>
                <a:lnTo>
                  <a:pt x="0" y="186522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3848" y="6911155"/>
            <a:ext cx="2257795" cy="1829393"/>
          </a:xfrm>
          <a:custGeom>
            <a:avLst/>
            <a:gdLst/>
            <a:ahLst/>
            <a:cxnLst/>
            <a:rect l="l" t="t" r="r" b="b"/>
            <a:pathLst>
              <a:path w="2257795" h="1829393">
                <a:moveTo>
                  <a:pt x="0" y="0"/>
                </a:moveTo>
                <a:lnTo>
                  <a:pt x="2257795" y="0"/>
                </a:lnTo>
                <a:lnTo>
                  <a:pt x="2257795" y="1829393"/>
                </a:lnTo>
                <a:lnTo>
                  <a:pt x="0" y="182939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137768" y="5903647"/>
            <a:ext cx="2693009" cy="2693009"/>
          </a:xfrm>
          <a:custGeom>
            <a:avLst/>
            <a:gdLst/>
            <a:ahLst/>
            <a:cxnLst/>
            <a:rect l="l" t="t" r="r" b="b"/>
            <a:pathLst>
              <a:path w="2693009" h="2693009">
                <a:moveTo>
                  <a:pt x="0" y="0"/>
                </a:moveTo>
                <a:lnTo>
                  <a:pt x="2693009" y="0"/>
                </a:lnTo>
                <a:lnTo>
                  <a:pt x="2693009" y="2693009"/>
                </a:lnTo>
                <a:lnTo>
                  <a:pt x="0" y="269300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004698" y="4796433"/>
            <a:ext cx="2148595" cy="2570282"/>
          </a:xfrm>
          <a:custGeom>
            <a:avLst/>
            <a:gdLst/>
            <a:ahLst/>
            <a:cxnLst/>
            <a:rect l="l" t="t" r="r" b="b"/>
            <a:pathLst>
              <a:path w="2148595" h="2570282">
                <a:moveTo>
                  <a:pt x="0" y="0"/>
                </a:moveTo>
                <a:lnTo>
                  <a:pt x="2148595" y="0"/>
                </a:lnTo>
                <a:lnTo>
                  <a:pt x="2148595" y="2570282"/>
                </a:lnTo>
                <a:lnTo>
                  <a:pt x="0" y="2570282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30820" y="671295"/>
            <a:ext cx="10756867" cy="1105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en-US" sz="8000" spc="-160">
                <a:solidFill>
                  <a:srgbClr val="2B2B2B"/>
                </a:solidFill>
                <a:latin typeface="Chewy"/>
                <a:ea typeface="Chewy"/>
                <a:cs typeface="Chewy"/>
                <a:sym typeface="Chewy"/>
              </a:rPr>
              <a:t>What your child will need…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84449" y="3730898"/>
            <a:ext cx="4165501" cy="2207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20"/>
              </a:lnSpc>
              <a:spcBef>
                <a:spcPct val="0"/>
              </a:spcBef>
            </a:pPr>
            <a:r>
              <a:rPr lang="en-US" sz="5500" spc="-11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Water bottle filled with water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25146" y="7122406"/>
            <a:ext cx="4884108" cy="2931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20"/>
              </a:lnSpc>
              <a:spcBef>
                <a:spcPct val="0"/>
              </a:spcBef>
            </a:pPr>
            <a:r>
              <a:rPr lang="en-US" sz="5500" spc="-11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Snack for playtime – </a:t>
            </a:r>
            <a:r>
              <a:rPr lang="en-US" sz="5500" i="1" u="sng" spc="-110">
                <a:solidFill>
                  <a:srgbClr val="2B2B2B"/>
                </a:solidFill>
                <a:latin typeface="Lulu Font TH Italics"/>
                <a:ea typeface="Lulu Font TH Italics"/>
                <a:cs typeface="Lulu Font TH Italics"/>
                <a:sym typeface="Lulu Font TH Italics"/>
              </a:rPr>
              <a:t>separate</a:t>
            </a:r>
            <a:r>
              <a:rPr lang="en-US" sz="5500" spc="-11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 from packed lunch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25146" y="2086779"/>
            <a:ext cx="6712622" cy="599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71"/>
              </a:lnSpc>
            </a:pPr>
            <a:r>
              <a:rPr lang="en-US" sz="4700" spc="-94">
                <a:solidFill>
                  <a:srgbClr val="2B2B2B"/>
                </a:solidFill>
                <a:latin typeface="Chewy"/>
                <a:ea typeface="Chewy"/>
                <a:cs typeface="Chewy"/>
                <a:sym typeface="Chewy"/>
              </a:rPr>
              <a:t>From Day 1...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487027" y="3730898"/>
            <a:ext cx="4400708" cy="2207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20"/>
              </a:lnSpc>
              <a:spcBef>
                <a:spcPct val="0"/>
              </a:spcBef>
            </a:pPr>
            <a:r>
              <a:rPr lang="en-US" sz="5500" spc="-11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Packed lunch, if not having school lunch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512796" y="1104900"/>
            <a:ext cx="5656444" cy="2931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20"/>
              </a:lnSpc>
            </a:pPr>
            <a:r>
              <a:rPr lang="en-US" sz="5500" spc="-11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FYI: </a:t>
            </a:r>
          </a:p>
          <a:p>
            <a:pPr algn="ctr">
              <a:lnSpc>
                <a:spcPts val="5720"/>
              </a:lnSpc>
              <a:spcBef>
                <a:spcPct val="0"/>
              </a:spcBef>
            </a:pPr>
            <a:r>
              <a:rPr lang="en-US" sz="5500" spc="-11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ALL children will be gifted a Mayfield PS bookbag!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668300" y="5906659"/>
            <a:ext cx="3356311" cy="599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71"/>
              </a:lnSpc>
            </a:pPr>
            <a:r>
              <a:rPr lang="en-US" sz="4700" spc="-94">
                <a:solidFill>
                  <a:srgbClr val="2B2B2B"/>
                </a:solidFill>
                <a:latin typeface="Chewy"/>
                <a:ea typeface="Chewy"/>
                <a:cs typeface="Chewy"/>
                <a:sym typeface="Chewy"/>
              </a:rPr>
              <a:t>Eventually...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142031" y="7326352"/>
            <a:ext cx="4784479" cy="2207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20"/>
              </a:lnSpc>
              <a:spcBef>
                <a:spcPct val="0"/>
              </a:spcBef>
            </a:pPr>
            <a:r>
              <a:rPr lang="en-US" sz="5500" spc="-110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Gym shoes and shorts (to be kept in school)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37559">
            <a:off x="4994833" y="8512765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flipH="1">
            <a:off x="-1328922" y="8100335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7259300" y="698230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5400000">
            <a:off x="15561337" y="-1937162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776067" y="1901884"/>
            <a:ext cx="6483233" cy="6483233"/>
            <a:chOff x="0" y="0"/>
            <a:chExt cx="34823400" cy="34823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823400" cy="34823400"/>
            </a:xfrm>
            <a:custGeom>
              <a:avLst/>
              <a:gdLst/>
              <a:ahLst/>
              <a:cxnLst/>
              <a:rect l="l" t="t" r="r" b="b"/>
              <a:pathLst>
                <a:path w="34823400" h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10"/>
              <a:stretch>
                <a:fillRect t="-16715" b="-16715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823400" cy="34823400"/>
            </a:xfrm>
            <a:custGeom>
              <a:avLst/>
              <a:gdLst/>
              <a:ahLst/>
              <a:cxnLst/>
              <a:rect l="l" t="t" r="r" b="b"/>
              <a:pathLst>
                <a:path w="34823400" h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1737559">
            <a:off x="10608547" y="-614558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3"/>
                </a:lnTo>
                <a:lnTo>
                  <a:pt x="0" y="26122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flipH="1">
            <a:off x="16224852" y="8385116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0" y="0"/>
                </a:moveTo>
                <a:lnTo>
                  <a:pt x="0" y="0"/>
                </a:lnTo>
                <a:lnTo>
                  <a:pt x="0" y="2751553"/>
                </a:lnTo>
                <a:lnTo>
                  <a:pt x="3057280" y="2751553"/>
                </a:lnTo>
                <a:lnTo>
                  <a:pt x="305728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TextBox 11"/>
          <p:cNvSpPr txBox="1"/>
          <p:nvPr/>
        </p:nvSpPr>
        <p:spPr>
          <a:xfrm>
            <a:off x="1028700" y="511998"/>
            <a:ext cx="6680372" cy="1138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528"/>
              </a:lnSpc>
            </a:pPr>
            <a:r>
              <a:rPr lang="en-US" sz="8200" spc="-164">
                <a:solidFill>
                  <a:srgbClr val="2B2B2B"/>
                </a:solidFill>
                <a:latin typeface="Chewy"/>
                <a:ea typeface="Chewy"/>
                <a:cs typeface="Chewy"/>
                <a:sym typeface="Chewy"/>
              </a:rPr>
              <a:t>Uniform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45850" y="1612077"/>
            <a:ext cx="9985384" cy="854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2597" lvl="1" indent="-461298" algn="l">
              <a:lnSpc>
                <a:spcPts val="5555"/>
              </a:lnSpc>
              <a:buFont typeface="Arial"/>
              <a:buChar char="•"/>
            </a:pPr>
            <a:r>
              <a:rPr lang="en-US" sz="4273" spc="-85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Green sweatshirt or cardigan with school badge</a:t>
            </a:r>
          </a:p>
          <a:p>
            <a:pPr marL="922597" lvl="1" indent="-461298" algn="l">
              <a:lnSpc>
                <a:spcPts val="5555"/>
              </a:lnSpc>
              <a:buFont typeface="Arial"/>
              <a:buChar char="•"/>
            </a:pPr>
            <a:r>
              <a:rPr lang="en-US" sz="4273" spc="-85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White/yellow polo shirt or shirt with school tie</a:t>
            </a:r>
          </a:p>
          <a:p>
            <a:pPr marL="922597" lvl="1" indent="-461298" algn="l">
              <a:lnSpc>
                <a:spcPts val="5555"/>
              </a:lnSpc>
              <a:buFont typeface="Arial"/>
              <a:buChar char="•"/>
            </a:pPr>
            <a:r>
              <a:rPr lang="en-US" sz="4273" spc="-85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Grey/black skirt or trousers</a:t>
            </a:r>
          </a:p>
          <a:p>
            <a:pPr marL="922597" lvl="1" indent="-461298" algn="l">
              <a:lnSpc>
                <a:spcPts val="5555"/>
              </a:lnSpc>
              <a:buFont typeface="Arial"/>
              <a:buChar char="•"/>
            </a:pPr>
            <a:r>
              <a:rPr lang="en-US" sz="4273" spc="-85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Black shoes</a:t>
            </a:r>
          </a:p>
          <a:p>
            <a:pPr marL="922597" lvl="1" indent="-461298" algn="l">
              <a:lnSpc>
                <a:spcPts val="5555"/>
              </a:lnSpc>
              <a:buFont typeface="Arial"/>
              <a:buChar char="•"/>
            </a:pPr>
            <a:r>
              <a:rPr lang="en-US" sz="4273" spc="-85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Shorts and gym shoes (to stay at school)</a:t>
            </a:r>
          </a:p>
          <a:p>
            <a:pPr algn="l">
              <a:lnSpc>
                <a:spcPts val="5555"/>
              </a:lnSpc>
            </a:pPr>
            <a:endParaRPr lang="en-US" sz="4273" spc="-85">
              <a:solidFill>
                <a:srgbClr val="2B2B2B"/>
              </a:solidFill>
              <a:latin typeface="Lulu Font TH"/>
              <a:ea typeface="Lulu Font TH"/>
              <a:cs typeface="Lulu Font TH"/>
              <a:sym typeface="Lulu Font TH"/>
            </a:endParaRPr>
          </a:p>
          <a:p>
            <a:pPr marL="922597" lvl="1" indent="-461298" algn="l">
              <a:lnSpc>
                <a:spcPts val="5555"/>
              </a:lnSpc>
              <a:buFont typeface="Arial"/>
              <a:buChar char="•"/>
            </a:pPr>
            <a:r>
              <a:rPr lang="en-US" sz="4273" spc="-85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Discourage jewellery – not allowed at PE</a:t>
            </a:r>
          </a:p>
          <a:p>
            <a:pPr marL="922597" lvl="1" indent="-461298" algn="l">
              <a:lnSpc>
                <a:spcPts val="5555"/>
              </a:lnSpc>
              <a:buFont typeface="Arial"/>
              <a:buChar char="•"/>
            </a:pPr>
            <a:r>
              <a:rPr lang="en-US" sz="4273" spc="-85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No football tops or colours</a:t>
            </a:r>
          </a:p>
          <a:p>
            <a:pPr algn="l">
              <a:lnSpc>
                <a:spcPts val="5425"/>
              </a:lnSpc>
            </a:pPr>
            <a:endParaRPr lang="en-US" sz="4273" spc="-85">
              <a:solidFill>
                <a:srgbClr val="2B2B2B"/>
              </a:solidFill>
              <a:latin typeface="Lulu Font TH"/>
              <a:ea typeface="Lulu Font TH"/>
              <a:cs typeface="Lulu Font TH"/>
              <a:sym typeface="Lulu Font TH"/>
            </a:endParaRPr>
          </a:p>
          <a:p>
            <a:pPr algn="ctr">
              <a:lnSpc>
                <a:spcPts val="6595"/>
              </a:lnSpc>
            </a:pPr>
            <a:r>
              <a:rPr lang="en-US" sz="5073" u="sng" spc="-101">
                <a:solidFill>
                  <a:srgbClr val="2B2B2B"/>
                </a:solidFill>
                <a:latin typeface="Lulu Font TH"/>
                <a:ea typeface="Lulu Font TH"/>
                <a:cs typeface="Lulu Font TH"/>
                <a:sym typeface="Lulu Font TH"/>
              </a:rPr>
              <a:t>LABEL EVERYTHING!!!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837</Words>
  <Application>Microsoft Office PowerPoint</Application>
  <PresentationFormat>Custom</PresentationFormat>
  <Paragraphs>132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Lazydog</vt:lpstr>
      <vt:lpstr>Lulu Font TH Italics</vt:lpstr>
      <vt:lpstr>Arial</vt:lpstr>
      <vt:lpstr>Lulu Font TH</vt:lpstr>
      <vt:lpstr>Calibri</vt:lpstr>
      <vt:lpstr>Fibre</vt:lpstr>
      <vt:lpstr>Chewy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Organic Child Psychology Presentation</dc:title>
  <dc:creator>Rachel Patrick ( Depute Head Teacher / Mayfield Primary School )</dc:creator>
  <cp:lastModifiedBy>Rachel Patrick</cp:lastModifiedBy>
  <cp:revision>3</cp:revision>
  <dcterms:created xsi:type="dcterms:W3CDTF">2006-08-16T00:00:00Z</dcterms:created>
  <dcterms:modified xsi:type="dcterms:W3CDTF">2025-06-03T11:50:53Z</dcterms:modified>
  <dc:identifier>DAGorPD87bs</dc:identifier>
</cp:coreProperties>
</file>