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636F6A-668D-2FE7-FBCC-BFD06B1ED7F8}" v="116" dt="2020-03-27T17:31:38.085"/>
    <p1510:client id="{0D431F4E-E033-ABFD-B7A2-00D268730D02}" v="336" dt="2020-03-31T11:44:41.960"/>
    <p1510:client id="{23DDBE5D-208F-53D2-A00E-31BE0E680787}" v="1" dt="2020-03-27T12:48:23.753"/>
    <p1510:client id="{269B9F5A-6376-30EC-40DF-30EE3AA28A8D}" v="2" dt="2020-03-30T09:41:43.521"/>
    <p1510:client id="{28BE130C-2AC8-5F0B-1E2F-A08DD059C81F}" v="2" dt="2020-04-01T09:17:16.288"/>
    <p1510:client id="{2B7251D6-6E1A-831F-EFBF-D76534F06988}" v="4" dt="2020-03-31T11:32:48.363"/>
    <p1510:client id="{3D5CBF4A-6249-E89E-6CDA-2B453D6911D0}" v="1129" dt="2020-03-27T12:52:19.275"/>
    <p1510:client id="{6CC51258-5F24-1B2A-5B26-3D6059E1C4CD}" v="32" dt="2020-03-31T10:49:21.576"/>
    <p1510:client id="{740D8BC5-823B-0183-F2A0-A8A03E8C2BC7}" v="739" dt="2020-03-27T16:59:16.334"/>
    <p1510:client id="{748915D3-382E-AAAF-D4FE-B0962F34AD70}" v="51" dt="2020-04-02T10:52:10.256"/>
    <p1510:client id="{95247198-DA3B-CE09-DA7C-B6CF0C784273}" v="91" dt="2020-03-27T12:43:10.304"/>
    <p1510:client id="{9901BCE3-84ED-6DE2-AE81-BB17EF881EB2}" v="2" dt="2020-03-31T11:07:11.242"/>
    <p1510:client id="{9FD1313A-5ACD-6A89-427E-6429A8273FBC}" v="3" dt="2020-03-31T07:50:33.463"/>
    <p1510:client id="{A5EA57E8-1E5A-F36A-1C01-F2B470E49BC2}" v="47" dt="2020-03-27T19:13:17.321"/>
    <p1510:client id="{AE144EFB-F21A-6BCB-0553-8B44C71C2F26}" v="564" dt="2020-03-31T10:58:54.084"/>
    <p1510:client id="{BFEE14DB-64E0-857A-0A5A-339F09ED1FB2}" v="12" dt="2020-03-27T11:27:06.571"/>
    <p1510:client id="{C553A8A1-67A7-C9F2-29F6-7451C143107F}" v="89" dt="2020-03-26T11:33:30.782"/>
    <p1510:client id="{DA2532D6-72CF-0D09-876D-FF2B8A5D2359}" v="719" dt="2020-03-31T11:30:44.646"/>
    <p1510:client id="{F83F8A60-4C80-254B-1076-4197BFEE3771}" v="2" dt="2020-03-31T11:09:38.844"/>
    <p1510:client id="{FE15A665-DF20-78A0-0EEF-DA263B00EF4E}" v="15" dt="2020-04-01T09:27:08.0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4/2/2020</a:t>
            </a:fld>
            <a:endParaRPr lang="en-US"/>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315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4/2/2020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51076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4/2/2020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53310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4/2/2020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6007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4/2/2020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18713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4/2/2020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386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4/2/2020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086908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4/2/2020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89594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4/2/2020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602006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4/2/2020</a:t>
            </a:fld>
            <a:endParaRPr lang="en-US"/>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53828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4/2/2020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09146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4/2/2020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45973421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74" r:id="rId7"/>
    <p:sldLayoutId id="2147483675" r:id="rId8"/>
    <p:sldLayoutId id="2147483676" r:id="rId9"/>
    <p:sldLayoutId id="2147483677" r:id="rId10"/>
    <p:sldLayoutId id="21474836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D1BF30E-B0B2-4DC5-8D5B-E28F3FE679C9}"/>
              </a:ext>
            </a:extLst>
          </p:cNvPr>
          <p:cNvPicPr>
            <a:picLocks noChangeAspect="1"/>
          </p:cNvPicPr>
          <p:nvPr/>
        </p:nvPicPr>
        <p:blipFill rotWithShape="1">
          <a:blip r:embed="rId2"/>
          <a:srcRect t="2399" r="30767" b="6692"/>
          <a:stretch/>
        </p:blipFill>
        <p:spPr>
          <a:xfrm>
            <a:off x="3523488" y="10"/>
            <a:ext cx="8668512" cy="6857990"/>
          </a:xfrm>
          <a:prstGeom prst="rect">
            <a:avLst/>
          </a:prstGeom>
        </p:spPr>
      </p:pic>
      <p:sp>
        <p:nvSpPr>
          <p:cNvPr id="18" name="Rectangle 21">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7981" y="2123595"/>
            <a:ext cx="4023360" cy="2202902"/>
          </a:xfrm>
        </p:spPr>
        <p:txBody>
          <a:bodyPr anchor="b">
            <a:normAutofit/>
          </a:bodyPr>
          <a:lstStyle/>
          <a:p>
            <a:r>
              <a:rPr lang="en-US" sz="4800">
                <a:cs typeface="Calibri Light"/>
              </a:rPr>
              <a:t>How To Stay Safe On The Internet</a:t>
            </a:r>
            <a:endParaRPr lang="en-US" sz="4800"/>
          </a:p>
        </p:txBody>
      </p:sp>
      <p:sp>
        <p:nvSpPr>
          <p:cNvPr id="3" name="Subtitle 2"/>
          <p:cNvSpPr>
            <a:spLocks noGrp="1"/>
          </p:cNvSpPr>
          <p:nvPr>
            <p:ph type="subTitle" idx="1"/>
          </p:nvPr>
        </p:nvSpPr>
        <p:spPr>
          <a:xfrm>
            <a:off x="477980" y="4872922"/>
            <a:ext cx="3411987" cy="481583"/>
          </a:xfrm>
        </p:spPr>
        <p:txBody>
          <a:bodyPr vert="horz" lIns="91440" tIns="45720" rIns="91440" bIns="45720" rtlCol="0" anchor="t">
            <a:normAutofit/>
          </a:bodyPr>
          <a:lstStyle/>
          <a:p>
            <a:r>
              <a:rPr lang="en-US" sz="2000" dirty="0"/>
              <a:t>The Digital Leaders </a:t>
            </a:r>
          </a:p>
        </p:txBody>
      </p:sp>
      <p:sp>
        <p:nvSpPr>
          <p:cNvPr id="19" name="Rectangle 2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2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fltVal val="0"/>
                                          </p:val>
                                        </p:tav>
                                        <p:tav tm="100000">
                                          <p:val>
                                            <p:strVal val="#ppt_w"/>
                                          </p:val>
                                        </p:tav>
                                      </p:tavLst>
                                    </p:anim>
                                    <p:anim calcmode="lin" valueType="num">
                                      <p:cBhvr>
                                        <p:cTn id="13" dur="1000" fill="hold"/>
                                        <p:tgtEl>
                                          <p:spTgt spid="3"/>
                                        </p:tgtEl>
                                        <p:attrNameLst>
                                          <p:attrName>ppt_h</p:attrName>
                                        </p:attrNameLst>
                                      </p:cBhvr>
                                      <p:tavLst>
                                        <p:tav tm="0">
                                          <p:val>
                                            <p:fltVal val="0"/>
                                          </p:val>
                                        </p:tav>
                                        <p:tav tm="100000">
                                          <p:val>
                                            <p:strVal val="#ppt_h"/>
                                          </p:val>
                                        </p:tav>
                                      </p:tavLst>
                                    </p:anim>
                                    <p:anim calcmode="lin" valueType="num">
                                      <p:cBhvr>
                                        <p:cTn id="14" dur="1000" fill="hold"/>
                                        <p:tgtEl>
                                          <p:spTgt spid="3"/>
                                        </p:tgtEl>
                                        <p:attrNameLst>
                                          <p:attrName>style.rotation</p:attrName>
                                        </p:attrNameLst>
                                      </p:cBhvr>
                                      <p:tavLst>
                                        <p:tav tm="0">
                                          <p:val>
                                            <p:fltVal val="90"/>
                                          </p:val>
                                        </p:tav>
                                        <p:tav tm="100000">
                                          <p:val>
                                            <p:fltVal val="0"/>
                                          </p:val>
                                        </p:tav>
                                      </p:tavLst>
                                    </p:anim>
                                    <p:animEffect transition="in" filter="fade">
                                      <p:cBhvr>
                                        <p:cTn id="15"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F002F-778E-4976-8C2F-4071C3BB0D6A}"/>
              </a:ext>
            </a:extLst>
          </p:cNvPr>
          <p:cNvSpPr>
            <a:spLocks noGrp="1"/>
          </p:cNvSpPr>
          <p:nvPr>
            <p:ph type="title"/>
          </p:nvPr>
        </p:nvSpPr>
        <p:spPr/>
        <p:txBody>
          <a:bodyPr>
            <a:normAutofit/>
          </a:bodyPr>
          <a:lstStyle/>
          <a:p>
            <a:r>
              <a:rPr lang="en-US" sz="3600"/>
              <a:t>S-SAFE</a:t>
            </a:r>
          </a:p>
        </p:txBody>
      </p:sp>
      <p:sp>
        <p:nvSpPr>
          <p:cNvPr id="5" name="Picture Placeholder 4">
            <a:extLst>
              <a:ext uri="{FF2B5EF4-FFF2-40B4-BE49-F238E27FC236}">
                <a16:creationId xmlns:a16="http://schemas.microsoft.com/office/drawing/2014/main" id="{A5A04600-6486-4A5E-9214-2D1AB38539C9}"/>
              </a:ext>
            </a:extLst>
          </p:cNvPr>
          <p:cNvSpPr>
            <a:spLocks noGrp="1"/>
          </p:cNvSpPr>
          <p:nvPr>
            <p:ph idx="1"/>
          </p:nvPr>
        </p:nvSpPr>
        <p:spPr/>
        <p:txBody>
          <a:bodyPr/>
          <a:lstStyle/>
          <a:p>
            <a:endParaRPr lang="en-US"/>
          </a:p>
        </p:txBody>
      </p:sp>
      <p:sp>
        <p:nvSpPr>
          <p:cNvPr id="3" name="Content Placeholder 2">
            <a:extLst>
              <a:ext uri="{FF2B5EF4-FFF2-40B4-BE49-F238E27FC236}">
                <a16:creationId xmlns:a16="http://schemas.microsoft.com/office/drawing/2014/main" id="{468B1D97-E368-48BD-B37C-CE07F40A11A3}"/>
              </a:ext>
            </a:extLst>
          </p:cNvPr>
          <p:cNvSpPr>
            <a:spLocks noGrp="1"/>
          </p:cNvSpPr>
          <p:nvPr>
            <p:ph type="body" sz="half" idx="4294967295"/>
          </p:nvPr>
        </p:nvSpPr>
        <p:spPr>
          <a:xfrm>
            <a:off x="7868092" y="2703107"/>
            <a:ext cx="3100388" cy="2828260"/>
          </a:xfrm>
        </p:spPr>
        <p:txBody>
          <a:bodyPr vert="horz" lIns="91440" tIns="45720" rIns="91440" bIns="45720" rtlCol="0" anchor="ctr">
            <a:noAutofit/>
          </a:bodyPr>
          <a:lstStyle/>
          <a:p>
            <a:pPr marL="0" indent="0">
              <a:buNone/>
            </a:pPr>
            <a:r>
              <a:rPr lang="en-US" sz="2000" dirty="0">
                <a:ea typeface="+mn-lt"/>
                <a:cs typeface="+mn-lt"/>
              </a:rPr>
              <a:t>Keep your personal information safe. When chatting or posting online don’t give away things like your full name, password or home address. Remember personal information can be seen in images and videos you share too. Keep them safe to keep yourself safe.</a:t>
            </a:r>
          </a:p>
          <a:p>
            <a:pPr marL="0" indent="0">
              <a:buNone/>
            </a:pPr>
            <a:endParaRPr lang="en-US" sz="1700"/>
          </a:p>
          <a:p>
            <a:pPr marL="0" indent="0">
              <a:buNone/>
            </a:pPr>
            <a:endParaRPr lang="en-US" sz="1700"/>
          </a:p>
        </p:txBody>
      </p:sp>
      <p:pic>
        <p:nvPicPr>
          <p:cNvPr id="4" name="Picture 4" descr="A close up of a computer keyboard&#10;&#10;Description generated with very high confidence">
            <a:extLst>
              <a:ext uri="{FF2B5EF4-FFF2-40B4-BE49-F238E27FC236}">
                <a16:creationId xmlns:a16="http://schemas.microsoft.com/office/drawing/2014/main" id="{F52E1C4A-74FE-41D6-B103-0933AB55AF15}"/>
              </a:ext>
            </a:extLst>
          </p:cNvPr>
          <p:cNvPicPr>
            <a:picLocks noChangeAspect="1"/>
          </p:cNvPicPr>
          <p:nvPr/>
        </p:nvPicPr>
        <p:blipFill rotWithShape="1">
          <a:blip r:embed="rId2"/>
          <a:srcRect l="117" r="1496" b="-2"/>
          <a:stretch/>
        </p:blipFill>
        <p:spPr>
          <a:xfrm>
            <a:off x="68176" y="1901973"/>
            <a:ext cx="7228996" cy="4951879"/>
          </a:xfrm>
          <a:prstGeom prst="rect">
            <a:avLst/>
          </a:prstGeom>
        </p:spPr>
      </p:pic>
    </p:spTree>
    <p:extLst>
      <p:ext uri="{BB962C8B-B14F-4D97-AF65-F5344CB8AC3E}">
        <p14:creationId xmlns:p14="http://schemas.microsoft.com/office/powerpoint/2010/main" val="1467169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1E4AB-C268-417D-83C7-FA37E1D6E9BA}"/>
              </a:ext>
            </a:extLst>
          </p:cNvPr>
          <p:cNvSpPr>
            <a:spLocks noGrp="1"/>
          </p:cNvSpPr>
          <p:nvPr>
            <p:ph type="title"/>
          </p:nvPr>
        </p:nvSpPr>
        <p:spPr>
          <a:xfrm>
            <a:off x="930703" y="850463"/>
            <a:ext cx="3099816" cy="1709928"/>
          </a:xfrm>
        </p:spPr>
        <p:txBody>
          <a:bodyPr vert="horz" lIns="91440" tIns="45720" rIns="91440" bIns="45720" rtlCol="0" anchor="ctr">
            <a:normAutofit/>
          </a:bodyPr>
          <a:lstStyle/>
          <a:p>
            <a:pPr>
              <a:lnSpc>
                <a:spcPct val="90000"/>
              </a:lnSpc>
            </a:pPr>
            <a:r>
              <a:rPr lang="en-US" sz="4000"/>
              <a:t>M-Meet</a:t>
            </a:r>
          </a:p>
        </p:txBody>
      </p:sp>
      <p:pic>
        <p:nvPicPr>
          <p:cNvPr id="5" name="Picture 5" descr="A person using a computer&#10;&#10;Description generated with high confidence">
            <a:extLst>
              <a:ext uri="{FF2B5EF4-FFF2-40B4-BE49-F238E27FC236}">
                <a16:creationId xmlns:a16="http://schemas.microsoft.com/office/drawing/2014/main" id="{F04ACB2E-3A01-46D4-B3AB-913A1096C10B}"/>
              </a:ext>
            </a:extLst>
          </p:cNvPr>
          <p:cNvPicPr>
            <a:picLocks noGrp="1" noChangeAspect="1"/>
          </p:cNvPicPr>
          <p:nvPr>
            <p:ph type="pic" idx="1"/>
          </p:nvPr>
        </p:nvPicPr>
        <p:blipFill rotWithShape="1">
          <a:blip r:embed="rId2"/>
          <a:srcRect l="3853" r="3853"/>
          <a:stretch/>
        </p:blipFill>
        <p:spPr>
          <a:xfrm>
            <a:off x="216596" y="2253637"/>
            <a:ext cx="6729984" cy="4645152"/>
          </a:xfrm>
          <a:prstGeom prst="rect">
            <a:avLst/>
          </a:prstGeom>
        </p:spPr>
      </p:pic>
      <p:sp>
        <p:nvSpPr>
          <p:cNvPr id="4" name="Text Placeholder 3">
            <a:extLst>
              <a:ext uri="{FF2B5EF4-FFF2-40B4-BE49-F238E27FC236}">
                <a16:creationId xmlns:a16="http://schemas.microsoft.com/office/drawing/2014/main" id="{A1D80450-22A1-4955-86DA-78D43C282716}"/>
              </a:ext>
            </a:extLst>
          </p:cNvPr>
          <p:cNvSpPr>
            <a:spLocks noGrp="1"/>
          </p:cNvSpPr>
          <p:nvPr>
            <p:ph type="body" sz="half" idx="2"/>
          </p:nvPr>
        </p:nvSpPr>
        <p:spPr>
          <a:xfrm>
            <a:off x="7363286" y="1930945"/>
            <a:ext cx="3774618" cy="4442359"/>
          </a:xfrm>
        </p:spPr>
        <p:txBody>
          <a:bodyPr vert="horz" lIns="91440" tIns="45720" rIns="91440" bIns="45720" rtlCol="0" anchor="ctr">
            <a:noAutofit/>
          </a:bodyPr>
          <a:lstStyle/>
          <a:p>
            <a:r>
              <a:rPr lang="en-US" sz="2800" dirty="0"/>
              <a:t>Meeting with people who you don't know is dangerous.  </a:t>
            </a:r>
            <a:endParaRPr lang="en-US"/>
          </a:p>
          <a:p>
            <a:r>
              <a:rPr lang="en-US" sz="2800" dirty="0"/>
              <a:t>If anyone you don't know ever asks to meet up with you tell a trusted adult.</a:t>
            </a:r>
            <a:endParaRPr lang="en-US" dirty="0"/>
          </a:p>
        </p:txBody>
      </p:sp>
    </p:spTree>
    <p:extLst>
      <p:ext uri="{BB962C8B-B14F-4D97-AF65-F5344CB8AC3E}">
        <p14:creationId xmlns:p14="http://schemas.microsoft.com/office/powerpoint/2010/main" val="174489818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2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C98FE-567B-41DA-B55F-B6D148255713}"/>
              </a:ext>
            </a:extLst>
          </p:cNvPr>
          <p:cNvSpPr>
            <a:spLocks noGrp="1"/>
          </p:cNvSpPr>
          <p:nvPr>
            <p:ph type="title"/>
          </p:nvPr>
        </p:nvSpPr>
        <p:spPr>
          <a:xfrm>
            <a:off x="868680" y="1177966"/>
            <a:ext cx="3099816" cy="732268"/>
          </a:xfrm>
        </p:spPr>
        <p:txBody>
          <a:bodyPr/>
          <a:lstStyle/>
          <a:p>
            <a:r>
              <a:rPr lang="en-US"/>
              <a:t>A- Accepting</a:t>
            </a:r>
          </a:p>
        </p:txBody>
      </p:sp>
      <p:pic>
        <p:nvPicPr>
          <p:cNvPr id="5" name="Picture 5" descr="A picture containing clock&#10;&#10;Description generated with very high confidence">
            <a:extLst>
              <a:ext uri="{FF2B5EF4-FFF2-40B4-BE49-F238E27FC236}">
                <a16:creationId xmlns:a16="http://schemas.microsoft.com/office/drawing/2014/main" id="{E5C0CAC0-62B1-4F8F-BB07-6D71F4D6CE8F}"/>
              </a:ext>
            </a:extLst>
          </p:cNvPr>
          <p:cNvPicPr>
            <a:picLocks noGrp="1" noChangeAspect="1"/>
          </p:cNvPicPr>
          <p:nvPr>
            <p:ph type="pic" idx="1"/>
          </p:nvPr>
        </p:nvPicPr>
        <p:blipFill rotWithShape="1">
          <a:blip r:embed="rId2"/>
          <a:srcRect t="16547" b="16547"/>
          <a:stretch/>
        </p:blipFill>
        <p:spPr>
          <a:xfrm>
            <a:off x="4938509" y="103154"/>
            <a:ext cx="7199791" cy="6539908"/>
          </a:xfrm>
        </p:spPr>
      </p:pic>
      <p:sp>
        <p:nvSpPr>
          <p:cNvPr id="4" name="Text Placeholder 3">
            <a:extLst>
              <a:ext uri="{FF2B5EF4-FFF2-40B4-BE49-F238E27FC236}">
                <a16:creationId xmlns:a16="http://schemas.microsoft.com/office/drawing/2014/main" id="{70113AEA-717B-45A2-805A-16B438459046}"/>
              </a:ext>
            </a:extLst>
          </p:cNvPr>
          <p:cNvSpPr>
            <a:spLocks noGrp="1"/>
          </p:cNvSpPr>
          <p:nvPr>
            <p:ph type="body" sz="half" idx="2"/>
          </p:nvPr>
        </p:nvSpPr>
        <p:spPr>
          <a:xfrm>
            <a:off x="609888" y="1712861"/>
            <a:ext cx="4321891" cy="2071777"/>
          </a:xfrm>
        </p:spPr>
        <p:txBody>
          <a:bodyPr vert="horz" lIns="91440" tIns="45720" rIns="91440" bIns="45720" rtlCol="0" anchor="t">
            <a:noAutofit/>
          </a:bodyPr>
          <a:lstStyle/>
          <a:p>
            <a:r>
              <a:rPr lang="en-US" sz="2400" dirty="0">
                <a:ea typeface="+mn-lt"/>
                <a:cs typeface="+mn-lt"/>
              </a:rPr>
              <a:t>Think carefully before you click on or open something online like links, adverts, friend requests or photos as you never know where they may lead to or they may contain viruses. Do not accept something if you are unsure of who the person is or what they’ve sent you.</a:t>
            </a:r>
            <a:endParaRPr lang="en-US" sz="2400" dirty="0"/>
          </a:p>
        </p:txBody>
      </p:sp>
    </p:spTree>
    <p:extLst>
      <p:ext uri="{BB962C8B-B14F-4D97-AF65-F5344CB8AC3E}">
        <p14:creationId xmlns:p14="http://schemas.microsoft.com/office/powerpoint/2010/main" val="33006897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67420-468A-472E-A0DA-2BE4380A799E}"/>
              </a:ext>
            </a:extLst>
          </p:cNvPr>
          <p:cNvSpPr>
            <a:spLocks noGrp="1"/>
          </p:cNvSpPr>
          <p:nvPr>
            <p:ph type="title"/>
          </p:nvPr>
        </p:nvSpPr>
        <p:spPr/>
        <p:txBody>
          <a:bodyPr/>
          <a:lstStyle/>
          <a:p>
            <a:r>
              <a:rPr lang="en-US"/>
              <a:t>R-Reliable</a:t>
            </a:r>
          </a:p>
        </p:txBody>
      </p:sp>
      <p:pic>
        <p:nvPicPr>
          <p:cNvPr id="5" name="Picture 5" descr="A picture containing drawing&#10;&#10;Description generated with very high confidence">
            <a:extLst>
              <a:ext uri="{FF2B5EF4-FFF2-40B4-BE49-F238E27FC236}">
                <a16:creationId xmlns:a16="http://schemas.microsoft.com/office/drawing/2014/main" id="{F115EBA9-DEEE-4E6F-AFD7-879D280CC0B8}"/>
              </a:ext>
            </a:extLst>
          </p:cNvPr>
          <p:cNvPicPr>
            <a:picLocks noGrp="1" noChangeAspect="1"/>
          </p:cNvPicPr>
          <p:nvPr>
            <p:ph idx="1"/>
          </p:nvPr>
        </p:nvPicPr>
        <p:blipFill>
          <a:blip r:embed="rId2"/>
          <a:stretch>
            <a:fillRect/>
          </a:stretch>
        </p:blipFill>
        <p:spPr>
          <a:xfrm>
            <a:off x="3970520" y="2908"/>
            <a:ext cx="8403025" cy="7021721"/>
          </a:xfrm>
        </p:spPr>
      </p:pic>
      <p:sp>
        <p:nvSpPr>
          <p:cNvPr id="4" name="Text Placeholder 3">
            <a:extLst>
              <a:ext uri="{FF2B5EF4-FFF2-40B4-BE49-F238E27FC236}">
                <a16:creationId xmlns:a16="http://schemas.microsoft.com/office/drawing/2014/main" id="{E73F7336-3BE2-4180-8D2F-4C549A2DA0D0}"/>
              </a:ext>
            </a:extLst>
          </p:cNvPr>
          <p:cNvSpPr>
            <a:spLocks noGrp="1"/>
          </p:cNvSpPr>
          <p:nvPr>
            <p:ph type="body" sz="half" idx="2"/>
          </p:nvPr>
        </p:nvSpPr>
        <p:spPr>
          <a:xfrm>
            <a:off x="336718" y="2360729"/>
            <a:ext cx="3631778" cy="2775381"/>
          </a:xfrm>
        </p:spPr>
        <p:txBody>
          <a:bodyPr vert="horz" lIns="91440" tIns="45720" rIns="91440" bIns="45720" rtlCol="0" anchor="t">
            <a:noAutofit/>
          </a:bodyPr>
          <a:lstStyle/>
          <a:p>
            <a:r>
              <a:rPr lang="en-US" sz="2000" dirty="0">
                <a:ea typeface="+mn-lt"/>
                <a:cs typeface="+mn-lt"/>
              </a:rPr>
              <a:t>Someone online might lie about who they are. You cannot trust everything you see online as some things can be out of date, inaccurate or not entirely true. </a:t>
            </a:r>
            <a:endParaRPr lang="en-US" sz="2000">
              <a:ea typeface="+mn-lt"/>
              <a:cs typeface="+mn-lt"/>
            </a:endParaRPr>
          </a:p>
          <a:p>
            <a:r>
              <a:rPr lang="en-US" sz="2000" dirty="0">
                <a:ea typeface="+mn-lt"/>
                <a:cs typeface="+mn-lt"/>
              </a:rPr>
              <a:t>To find reliable information compare at least three different websites, check in books and talk to someone about what you have found.</a:t>
            </a:r>
            <a:endParaRPr lang="en-US" sz="2000"/>
          </a:p>
        </p:txBody>
      </p:sp>
    </p:spTree>
    <p:extLst>
      <p:ext uri="{BB962C8B-B14F-4D97-AF65-F5344CB8AC3E}">
        <p14:creationId xmlns:p14="http://schemas.microsoft.com/office/powerpoint/2010/main" val="189327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strVal val="#ppt_w*0.70"/>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Effect transition="in" filter="fade">
                                      <p:cBhvr>
                                        <p:cTn id="15" dur="10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2D6FBB9D-1CAA-4D05-AB33-BABDFE17B8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8" name="Rectangle 11">
            <a:extLst>
              <a:ext uri="{FF2B5EF4-FFF2-40B4-BE49-F238E27FC236}">
                <a16:creationId xmlns:a16="http://schemas.microsoft.com/office/drawing/2014/main" id="{04727B71-B4B6-4823-80A1-68C40B475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13">
            <a:extLst>
              <a:ext uri="{FF2B5EF4-FFF2-40B4-BE49-F238E27FC236}">
                <a16:creationId xmlns:a16="http://schemas.microsoft.com/office/drawing/2014/main" id="{79A6DB05-9FB5-4B07-8675-74C23D4FD8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5">
            <a:extLst>
              <a:ext uri="{FF2B5EF4-FFF2-40B4-BE49-F238E27FC236}">
                <a16:creationId xmlns:a16="http://schemas.microsoft.com/office/drawing/2014/main" id="{8380AD67-C5CA-4918-B4BB-C359BB03E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483AAB-B735-4101-951B-4D1CEF45AD68}"/>
              </a:ext>
            </a:extLst>
          </p:cNvPr>
          <p:cNvSpPr>
            <a:spLocks noGrp="1"/>
          </p:cNvSpPr>
          <p:nvPr>
            <p:ph type="title"/>
          </p:nvPr>
        </p:nvSpPr>
        <p:spPr>
          <a:xfrm>
            <a:off x="5080216" y="1076324"/>
            <a:ext cx="6272784" cy="1535051"/>
          </a:xfrm>
        </p:spPr>
        <p:txBody>
          <a:bodyPr vert="horz" lIns="91440" tIns="45720" rIns="91440" bIns="45720" rtlCol="0" anchor="b">
            <a:normAutofit/>
          </a:bodyPr>
          <a:lstStyle/>
          <a:p>
            <a:pPr>
              <a:lnSpc>
                <a:spcPct val="90000"/>
              </a:lnSpc>
            </a:pPr>
            <a:r>
              <a:rPr lang="en-US" sz="5200"/>
              <a:t>T-Tell</a:t>
            </a:r>
          </a:p>
        </p:txBody>
      </p:sp>
      <p:sp>
        <p:nvSpPr>
          <p:cNvPr id="13" name="Rectangle 17">
            <a:extLst>
              <a:ext uri="{FF2B5EF4-FFF2-40B4-BE49-F238E27FC236}">
                <a16:creationId xmlns:a16="http://schemas.microsoft.com/office/drawing/2014/main" id="{EABAD4DA-87BA-4F70-9EF0-45C6BCF17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17960"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9">
            <a:extLst>
              <a:ext uri="{FF2B5EF4-FFF2-40B4-BE49-F238E27FC236}">
                <a16:creationId xmlns:a16="http://schemas.microsoft.com/office/drawing/2014/main" id="{915128D9-2797-47FA-B6FE-EC24E6B84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926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 Placeholder 3">
            <a:extLst>
              <a:ext uri="{FF2B5EF4-FFF2-40B4-BE49-F238E27FC236}">
                <a16:creationId xmlns:a16="http://schemas.microsoft.com/office/drawing/2014/main" id="{4B153125-C1F6-484E-B7DD-540237B2BF06}"/>
              </a:ext>
            </a:extLst>
          </p:cNvPr>
          <p:cNvSpPr>
            <a:spLocks noGrp="1"/>
          </p:cNvSpPr>
          <p:nvPr>
            <p:ph type="body" sz="half" idx="2"/>
          </p:nvPr>
        </p:nvSpPr>
        <p:spPr>
          <a:xfrm>
            <a:off x="5069181" y="2704295"/>
            <a:ext cx="4757647" cy="2825686"/>
          </a:xfrm>
        </p:spPr>
        <p:txBody>
          <a:bodyPr vert="horz" lIns="91440" tIns="45720" rIns="91440" bIns="45720" rtlCol="0" anchor="t">
            <a:noAutofit/>
          </a:bodyPr>
          <a:lstStyle/>
          <a:p>
            <a:r>
              <a:rPr lang="en-US" sz="2400" dirty="0"/>
              <a:t>Tell</a:t>
            </a:r>
            <a:r>
              <a:rPr lang="en-US" sz="2400" dirty="0">
                <a:ea typeface="+mn-lt"/>
                <a:cs typeface="+mn-lt"/>
              </a:rPr>
              <a:t> a trusted adult if something or someone ever makes you feel upset, worried or confused. This could be if you or someone you know is being bullied online. There are lots of people who will be able to help you like a teacher, parent or carer.</a:t>
            </a:r>
            <a:endParaRPr lang="en-US" sz="2400" dirty="0"/>
          </a:p>
        </p:txBody>
      </p:sp>
      <p:sp>
        <p:nvSpPr>
          <p:cNvPr id="6" name="Content Placeholder 5">
            <a:extLst>
              <a:ext uri="{FF2B5EF4-FFF2-40B4-BE49-F238E27FC236}">
                <a16:creationId xmlns:a16="http://schemas.microsoft.com/office/drawing/2014/main" id="{C60BD9B8-3C05-4906-AA79-3E4E6A366D00}"/>
              </a:ext>
            </a:extLst>
          </p:cNvPr>
          <p:cNvSpPr>
            <a:spLocks noGrp="1"/>
          </p:cNvSpPr>
          <p:nvPr>
            <p:ph idx="1"/>
          </p:nvPr>
        </p:nvSpPr>
        <p:spPr>
          <a:xfrm>
            <a:off x="4965192" y="1005438"/>
            <a:ext cx="6916889" cy="5045417"/>
          </a:xfrm>
        </p:spPr>
        <p:txBody>
          <a:bodyPr vert="horz" lIns="91440" tIns="45720" rIns="91440" bIns="45720" rtlCol="0" anchor="t">
            <a:normAutofit/>
          </a:bodyPr>
          <a:lstStyle/>
          <a:p>
            <a:pPr marL="0" indent="0">
              <a:buNone/>
            </a:pPr>
            <a:endParaRPr lang="en-US"/>
          </a:p>
          <a:p>
            <a:pPr marL="0" indent="0">
              <a:buNone/>
            </a:pPr>
            <a:endParaRPr lang="en-US"/>
          </a:p>
          <a:p>
            <a:pPr marL="0" indent="0">
              <a:buNone/>
            </a:pPr>
            <a:endParaRPr lang="en-US"/>
          </a:p>
        </p:txBody>
      </p:sp>
      <p:pic>
        <p:nvPicPr>
          <p:cNvPr id="3" name="Picture 4">
            <a:extLst>
              <a:ext uri="{FF2B5EF4-FFF2-40B4-BE49-F238E27FC236}">
                <a16:creationId xmlns:a16="http://schemas.microsoft.com/office/drawing/2014/main" id="{31DFE1E3-051E-4D44-AB40-57E465B7738C}"/>
              </a:ext>
            </a:extLst>
          </p:cNvPr>
          <p:cNvPicPr>
            <a:picLocks noChangeAspect="1"/>
          </p:cNvPicPr>
          <p:nvPr/>
        </p:nvPicPr>
        <p:blipFill>
          <a:blip r:embed="rId2"/>
          <a:stretch>
            <a:fillRect/>
          </a:stretch>
        </p:blipFill>
        <p:spPr>
          <a:xfrm>
            <a:off x="28473" y="361661"/>
            <a:ext cx="4340520" cy="6493612"/>
          </a:xfrm>
          <a:prstGeom prst="rect">
            <a:avLst/>
          </a:prstGeom>
        </p:spPr>
      </p:pic>
    </p:spTree>
    <p:extLst>
      <p:ext uri="{BB962C8B-B14F-4D97-AF65-F5344CB8AC3E}">
        <p14:creationId xmlns:p14="http://schemas.microsoft.com/office/powerpoint/2010/main" val="28712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checkerboard(across)">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ox(in)">
                                      <p:cBhvr>
                                        <p:cTn id="1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theme1.xml><?xml version="1.0" encoding="utf-8"?>
<a:theme xmlns:a="http://schemas.openxmlformats.org/drawingml/2006/main" name="AccentBoxVTI">
  <a:themeElements>
    <a:clrScheme name="AnalogousFromRegularSeedRightStep">
      <a:dk1>
        <a:srgbClr val="000000"/>
      </a:dk1>
      <a:lt1>
        <a:srgbClr val="FFFFFF"/>
      </a:lt1>
      <a:dk2>
        <a:srgbClr val="244136"/>
      </a:dk2>
      <a:lt2>
        <a:srgbClr val="EDECF0"/>
      </a:lt2>
      <a:accent1>
        <a:srgbClr val="87AD1F"/>
      </a:accent1>
      <a:accent2>
        <a:srgbClr val="47B714"/>
      </a:accent2>
      <a:accent3>
        <a:srgbClr val="21B830"/>
      </a:accent3>
      <a:accent4>
        <a:srgbClr val="14B768"/>
      </a:accent4>
      <a:accent5>
        <a:srgbClr val="20B3AA"/>
      </a:accent5>
      <a:accent6>
        <a:srgbClr val="1792D5"/>
      </a:accent6>
      <a:hlink>
        <a:srgbClr val="8E76D1"/>
      </a:hlink>
      <a:folHlink>
        <a:srgbClr val="878787"/>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250</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Avenir Next LT Pro</vt:lpstr>
      <vt:lpstr>Calibri</vt:lpstr>
      <vt:lpstr>AccentBoxVTI</vt:lpstr>
      <vt:lpstr>How To Stay Safe On The Internet</vt:lpstr>
      <vt:lpstr>S-SAFE</vt:lpstr>
      <vt:lpstr>M-Meet</vt:lpstr>
      <vt:lpstr>A- Accepting</vt:lpstr>
      <vt:lpstr>R-Reliable</vt:lpstr>
      <vt:lpstr>T-Tell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Tracy Holland</dc:creator>
  <cp:lastModifiedBy>Tracy Holland</cp:lastModifiedBy>
  <cp:revision>47</cp:revision>
  <dcterms:created xsi:type="dcterms:W3CDTF">2020-03-26T11:31:43Z</dcterms:created>
  <dcterms:modified xsi:type="dcterms:W3CDTF">2020-04-02T11:00:07Z</dcterms:modified>
</cp:coreProperties>
</file>