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CC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225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92" indent="0" algn="ctr">
              <a:buNone/>
              <a:defRPr sz="1500"/>
            </a:lvl2pPr>
            <a:lvl3pPr marL="685783" indent="0" algn="ctr">
              <a:buNone/>
              <a:defRPr sz="135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defTabSz="257175"/>
            <a:fld id="{B7111CF1-7F1D-426E-94B1-C9D8ECECF035}" type="datetimeFigureOut">
              <a:rPr lang="en-GB" smtClean="0">
                <a:solidFill>
                  <a:prstClr val="black">
                    <a:tint val="75000"/>
                  </a:prstClr>
                </a:solidFill>
              </a:rPr>
              <a:pPr defTabSz="257175"/>
              <a:t>22/02/2021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pPr defTabSz="257175"/>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defTabSz="257175"/>
            <a:fld id="{0AF8447D-F467-4ACB-B624-8D0850B30FAA}" type="slidenum">
              <a:rPr lang="en-GB" smtClean="0">
                <a:solidFill>
                  <a:prstClr val="black">
                    <a:tint val="75000"/>
                  </a:prstClr>
                </a:solidFill>
              </a:rPr>
              <a:pPr defTabSz="257175"/>
              <a:t>‹#›</a:t>
            </a:fld>
            <a:endParaRPr lang="en-GB">
              <a:solidFill>
                <a:prstClr val="black">
                  <a:tint val="75000"/>
                </a:prstClr>
              </a:solidFill>
            </a:endParaRPr>
          </a:p>
        </p:txBody>
      </p:sp>
    </p:spTree>
    <p:extLst>
      <p:ext uri="{BB962C8B-B14F-4D97-AF65-F5344CB8AC3E}">
        <p14:creationId xmlns:p14="http://schemas.microsoft.com/office/powerpoint/2010/main" val="313513929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7111CF1-7F1D-426E-94B1-C9D8ECECF035}" type="datetimeFigureOut">
              <a:rPr lang="en-GB" smtClean="0"/>
              <a:t>22/02/2021</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AF8447D-F467-4ACB-B624-8D0850B30FAA}" type="slidenum">
              <a:rPr lang="en-GB" smtClean="0"/>
              <a:t>‹#›</a:t>
            </a:fld>
            <a:endParaRPr lang="en-GB"/>
          </a:p>
        </p:txBody>
      </p:sp>
    </p:spTree>
    <p:extLst>
      <p:ext uri="{BB962C8B-B14F-4D97-AF65-F5344CB8AC3E}">
        <p14:creationId xmlns:p14="http://schemas.microsoft.com/office/powerpoint/2010/main" val="675971765"/>
      </p:ext>
    </p:extLst>
  </p:cSld>
  <p:clrMap bg1="lt1" tx1="dk1" bg2="lt2" tx2="dk2" accent1="accent1" accent2="accent2" accent3="accent3" accent4="accent4" accent5="accent5" accent6="accent6" hlink="hlink" folHlink="folHlink"/>
  <p:sldLayoutIdLst>
    <p:sldLayoutId id="2147483685" r:id="rId1"/>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1"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4"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4"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9"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1"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inyurl.com/1c7c4jub"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76593"/>
        </a:solidFill>
        <a:effectLst/>
      </p:bgPr>
    </p:bg>
    <p:spTree>
      <p:nvGrpSpPr>
        <p:cNvPr id="1" name=""/>
        <p:cNvGrpSpPr/>
        <p:nvPr/>
      </p:nvGrpSpPr>
      <p:grpSpPr>
        <a:xfrm>
          <a:off x="0" y="0"/>
          <a:ext cx="0" cy="0"/>
          <a:chOff x="0" y="0"/>
          <a:chExt cx="0" cy="0"/>
        </a:xfrm>
      </p:grpSpPr>
      <p:sp>
        <p:nvSpPr>
          <p:cNvPr id="12" name="Rectangle 11"/>
          <p:cNvSpPr/>
          <p:nvPr/>
        </p:nvSpPr>
        <p:spPr>
          <a:xfrm>
            <a:off x="165126" y="215467"/>
            <a:ext cx="6416306" cy="8622585"/>
          </a:xfrm>
          <a:prstGeom prst="rect">
            <a:avLst/>
          </a:prstGeom>
          <a:solidFill>
            <a:schemeClr val="accent1">
              <a:alpha val="0"/>
            </a:schemeClr>
          </a:solidFill>
          <a:ln w="63500">
            <a:solidFill>
              <a:srgbClr val="DBCCB7"/>
            </a:solidFill>
          </a:ln>
          <a:effectLst>
            <a:glow rad="6350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57175"/>
            <a:endParaRPr lang="en-GB" sz="1013">
              <a:solidFill>
                <a:prstClr val="white"/>
              </a:solidFill>
              <a:latin typeface="Calibri" panose="020F0502020204030204"/>
            </a:endParaRPr>
          </a:p>
        </p:txBody>
      </p:sp>
      <p:sp>
        <p:nvSpPr>
          <p:cNvPr id="4" name="Rectangle 3"/>
          <p:cNvSpPr/>
          <p:nvPr/>
        </p:nvSpPr>
        <p:spPr>
          <a:xfrm>
            <a:off x="272784" y="357140"/>
            <a:ext cx="6312434" cy="519439"/>
          </a:xfrm>
          <a:prstGeom prst="rect">
            <a:avLst/>
          </a:prstGeom>
          <a:noFill/>
        </p:spPr>
        <p:txBody>
          <a:bodyPr wrap="none" lIns="51435" tIns="25718" rIns="51435" bIns="25718">
            <a:spAutoFit/>
          </a:bodyPr>
          <a:lstStyle/>
          <a:p>
            <a:pPr algn="ctr" defTabSz="257175"/>
            <a:r>
              <a:rPr lang="en-US" sz="3038" b="1" i="1" dirty="0">
                <a:ln w="12700" cmpd="sng">
                  <a:solidFill>
                    <a:prstClr val="black"/>
                  </a:solidFill>
                  <a:prstDash val="solid"/>
                </a:ln>
                <a:solidFill>
                  <a:srgbClr val="DBCCB7"/>
                </a:solidFill>
                <a:latin typeface="Calibri" panose="020F0502020204030204"/>
              </a:rPr>
              <a:t>Everything, Everything</a:t>
            </a:r>
            <a:r>
              <a:rPr lang="en-US" sz="3038" b="1" dirty="0">
                <a:ln w="12700" cmpd="sng">
                  <a:solidFill>
                    <a:prstClr val="black"/>
                  </a:solidFill>
                  <a:prstDash val="solid"/>
                </a:ln>
                <a:solidFill>
                  <a:srgbClr val="DBCCB7"/>
                </a:solidFill>
                <a:latin typeface="Calibri" panose="020F0502020204030204"/>
              </a:rPr>
              <a:t>, by Nicola Yoon</a:t>
            </a:r>
          </a:p>
        </p:txBody>
      </p:sp>
      <p:sp>
        <p:nvSpPr>
          <p:cNvPr id="5" name="Title 4"/>
          <p:cNvSpPr txBox="1">
            <a:spLocks noGrp="1"/>
          </p:cNvSpPr>
          <p:nvPr>
            <p:ph type="ctrTitle"/>
          </p:nvPr>
        </p:nvSpPr>
        <p:spPr>
          <a:xfrm>
            <a:off x="272784" y="884723"/>
            <a:ext cx="4306658" cy="2928109"/>
          </a:xfrm>
          <a:prstGeom prst="rect">
            <a:avLst/>
          </a:prstGeom>
          <a:noFill/>
        </p:spPr>
        <p:txBody>
          <a:bodyPr wrap="square" rtlCol="0">
            <a:spAutoFit/>
          </a:bodyPr>
          <a:lstStyle/>
          <a:p>
            <a:pPr algn="l"/>
            <a:r>
              <a:rPr lang="en-GB" sz="1575" dirty="0" err="1"/>
              <a:t>Maddy</a:t>
            </a:r>
            <a:r>
              <a:rPr lang="en-GB" sz="1575" dirty="0"/>
              <a:t> has severe allergies </a:t>
            </a:r>
            <a:r>
              <a:rPr lang="en-GB" sz="1575" dirty="0" smtClean="0"/>
              <a:t>which mean that she is </a:t>
            </a:r>
            <a:r>
              <a:rPr lang="en-GB" sz="1575" dirty="0"/>
              <a:t>unable to live in the outside world. She has to live her life being very careful about everything she does. This is a full-time job for her mother too, and for the nurse who is employed to look after </a:t>
            </a:r>
            <a:r>
              <a:rPr lang="en-GB" sz="1575" dirty="0" err="1"/>
              <a:t>Maddy</a:t>
            </a:r>
            <a:r>
              <a:rPr lang="en-GB" sz="1575" dirty="0"/>
              <a:t>. But ill as she is, </a:t>
            </a:r>
            <a:r>
              <a:rPr lang="en-GB" sz="1575" dirty="0" err="1"/>
              <a:t>Maddy’s</a:t>
            </a:r>
            <a:r>
              <a:rPr lang="en-GB" sz="1575" dirty="0"/>
              <a:t> just like any other girl, and when she gets to know new neighbour Nick, first from her window, and then online, the two fall in love. Suddenly, </a:t>
            </a:r>
            <a:r>
              <a:rPr lang="en-GB" sz="1575" dirty="0" err="1" smtClean="0"/>
              <a:t>Maddy</a:t>
            </a:r>
            <a:r>
              <a:rPr lang="en-GB" sz="1575" dirty="0" smtClean="0"/>
              <a:t> is </a:t>
            </a:r>
            <a:r>
              <a:rPr lang="en-GB" sz="1575" dirty="0"/>
              <a:t>willing to take risks </a:t>
            </a:r>
            <a:r>
              <a:rPr lang="en-GB" sz="1575" dirty="0" smtClean="0"/>
              <a:t>and perhaps put her life in danger to be with the boy she loves…</a:t>
            </a:r>
            <a:br>
              <a:rPr lang="en-GB" sz="1575" dirty="0" smtClean="0"/>
            </a:br>
            <a:r>
              <a:rPr lang="en-GB" sz="1575" dirty="0" smtClean="0"/>
              <a:t>A </a:t>
            </a:r>
            <a:r>
              <a:rPr lang="en-GB" sz="1575" dirty="0"/>
              <a:t>beautifully </a:t>
            </a:r>
            <a:r>
              <a:rPr lang="en-GB" sz="1575" dirty="0" smtClean="0"/>
              <a:t>told </a:t>
            </a:r>
            <a:r>
              <a:rPr lang="en-GB" sz="1575" dirty="0"/>
              <a:t>love story, with a great </a:t>
            </a:r>
            <a:r>
              <a:rPr lang="en-GB" sz="1575" dirty="0" smtClean="0"/>
              <a:t>twist</a:t>
            </a:r>
            <a:br>
              <a:rPr lang="en-GB" sz="1575" dirty="0" smtClean="0"/>
            </a:br>
            <a:r>
              <a:rPr lang="en-GB" sz="1575" dirty="0" smtClean="0"/>
              <a:t>at </a:t>
            </a:r>
            <a:r>
              <a:rPr lang="en-GB" sz="1575" dirty="0"/>
              <a:t>the </a:t>
            </a:r>
            <a:r>
              <a:rPr lang="en-GB" sz="1575" dirty="0" smtClean="0"/>
              <a:t>end.</a:t>
            </a:r>
            <a:endParaRPr lang="en-GB" sz="1575"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905118">
            <a:off x="4483736" y="1056632"/>
            <a:ext cx="1877559" cy="2796697"/>
          </a:xfrm>
          <a:prstGeom prst="rect">
            <a:avLst/>
          </a:prstGeom>
        </p:spPr>
      </p:pic>
      <p:sp>
        <p:nvSpPr>
          <p:cNvPr id="7" name="Title 4"/>
          <p:cNvSpPr txBox="1">
            <a:spLocks/>
          </p:cNvSpPr>
          <p:nvPr/>
        </p:nvSpPr>
        <p:spPr>
          <a:xfrm>
            <a:off x="276569" y="5923670"/>
            <a:ext cx="6304863" cy="599011"/>
          </a:xfrm>
          <a:prstGeom prst="rect">
            <a:avLst/>
          </a:prstGeom>
          <a:noFill/>
        </p:spPr>
        <p:txBody>
          <a:bodyPr vert="horz" wrap="square" lIns="51435" tIns="25718" rIns="51435" bIns="25718" rtlCol="0" anchor="b">
            <a:spAutoFit/>
          </a:bodyPr>
          <a:lstStyle>
            <a:lvl1pPr algn="ctr" defTabSz="1219170" rtl="0" eaLnBrk="1" latinLnBrk="0" hangingPunct="1">
              <a:lnSpc>
                <a:spcPct val="90000"/>
              </a:lnSpc>
              <a:spcBef>
                <a:spcPct val="0"/>
              </a:spcBef>
              <a:buNone/>
              <a:defRPr sz="8000" kern="1200">
                <a:solidFill>
                  <a:schemeClr val="tx1"/>
                </a:solidFill>
                <a:latin typeface="+mj-lt"/>
                <a:ea typeface="+mj-ea"/>
                <a:cs typeface="+mj-cs"/>
              </a:defRPr>
            </a:lvl1pPr>
          </a:lstStyle>
          <a:p>
            <a:pPr algn="l" defTabSz="685783"/>
            <a:r>
              <a:rPr lang="en-GB" sz="1575" b="1" dirty="0">
                <a:solidFill>
                  <a:srgbClr val="DBCCB7"/>
                </a:solidFill>
                <a:latin typeface="Calibri Light" panose="020F0302020204030204"/>
              </a:rPr>
              <a:t>Who would enjoy this story?</a:t>
            </a:r>
          </a:p>
          <a:p>
            <a:pPr algn="l" defTabSz="685783"/>
            <a:endParaRPr lang="en-GB" sz="800" b="1" dirty="0">
              <a:solidFill>
                <a:prstClr val="black"/>
              </a:solidFill>
              <a:latin typeface="Calibri Light" panose="020F0302020204030204"/>
            </a:endParaRPr>
          </a:p>
          <a:p>
            <a:pPr algn="l" defTabSz="685783"/>
            <a:r>
              <a:rPr lang="en-GB" sz="1575" dirty="0">
                <a:solidFill>
                  <a:prstClr val="black"/>
                </a:solidFill>
                <a:latin typeface="Calibri Light" panose="020F0302020204030204"/>
              </a:rPr>
              <a:t> Fans of </a:t>
            </a:r>
            <a:r>
              <a:rPr lang="en-GB" sz="1575" b="1" dirty="0">
                <a:solidFill>
                  <a:srgbClr val="DBCCB7"/>
                </a:solidFill>
                <a:latin typeface="Calibri Light" panose="020F0302020204030204"/>
              </a:rPr>
              <a:t>Five feet apart </a:t>
            </a:r>
            <a:r>
              <a:rPr lang="en-GB" sz="1575" dirty="0">
                <a:solidFill>
                  <a:prstClr val="black"/>
                </a:solidFill>
                <a:latin typeface="Calibri Light" panose="020F0302020204030204"/>
              </a:rPr>
              <a:t>will definitely want to compare the two stories</a:t>
            </a:r>
          </a:p>
        </p:txBody>
      </p:sp>
      <p:sp>
        <p:nvSpPr>
          <p:cNvPr id="8" name="Title 4"/>
          <p:cNvSpPr txBox="1">
            <a:spLocks/>
          </p:cNvSpPr>
          <p:nvPr/>
        </p:nvSpPr>
        <p:spPr>
          <a:xfrm>
            <a:off x="276569" y="3832913"/>
            <a:ext cx="6304863" cy="1267271"/>
          </a:xfrm>
          <a:prstGeom prst="rect">
            <a:avLst/>
          </a:prstGeom>
          <a:noFill/>
        </p:spPr>
        <p:txBody>
          <a:bodyPr vert="horz" wrap="square" lIns="51435" tIns="25718" rIns="51435" bIns="25718" rtlCol="0" anchor="b">
            <a:spAutoFit/>
          </a:bodyPr>
          <a:lstStyle>
            <a:lvl1pPr algn="ctr" defTabSz="1219170" rtl="0" eaLnBrk="1" latinLnBrk="0" hangingPunct="1">
              <a:lnSpc>
                <a:spcPct val="90000"/>
              </a:lnSpc>
              <a:spcBef>
                <a:spcPct val="0"/>
              </a:spcBef>
              <a:buNone/>
              <a:defRPr sz="8000" kern="1200">
                <a:solidFill>
                  <a:schemeClr val="tx1"/>
                </a:solidFill>
                <a:latin typeface="+mj-lt"/>
                <a:ea typeface="+mj-ea"/>
                <a:cs typeface="+mj-cs"/>
              </a:defRPr>
            </a:lvl1pPr>
          </a:lstStyle>
          <a:p>
            <a:pPr algn="l" defTabSz="685783"/>
            <a:r>
              <a:rPr lang="en-GB" sz="1575" b="1" dirty="0">
                <a:solidFill>
                  <a:srgbClr val="DBCCB7"/>
                </a:solidFill>
                <a:latin typeface="Calibri Light" panose="020F0302020204030204"/>
              </a:rPr>
              <a:t>What kind of story is this?</a:t>
            </a:r>
          </a:p>
          <a:p>
            <a:pPr algn="l" defTabSz="685783"/>
            <a:endParaRPr lang="en-GB" sz="800" b="1" dirty="0">
              <a:solidFill>
                <a:prstClr val="black"/>
              </a:solidFill>
              <a:latin typeface="Calibri Light" panose="020F0302020204030204"/>
            </a:endParaRPr>
          </a:p>
          <a:p>
            <a:pPr algn="l" defTabSz="685783"/>
            <a:r>
              <a:rPr lang="en-GB" sz="1575" dirty="0">
                <a:solidFill>
                  <a:prstClr val="black"/>
                </a:solidFill>
                <a:latin typeface="Calibri Light" panose="020F0302020204030204"/>
              </a:rPr>
              <a:t>A story about romantic relationships; also looks at the impact of serious disease and living an isolated life (particularly relevant for the times we’re living in). The story also looks at themes of domestic abuse and parental control.</a:t>
            </a:r>
          </a:p>
        </p:txBody>
      </p:sp>
      <p:sp>
        <p:nvSpPr>
          <p:cNvPr id="9" name="Title 4"/>
          <p:cNvSpPr txBox="1">
            <a:spLocks/>
          </p:cNvSpPr>
          <p:nvPr/>
        </p:nvSpPr>
        <p:spPr>
          <a:xfrm>
            <a:off x="276569" y="5140346"/>
            <a:ext cx="6304863" cy="599011"/>
          </a:xfrm>
          <a:prstGeom prst="rect">
            <a:avLst/>
          </a:prstGeom>
          <a:noFill/>
        </p:spPr>
        <p:txBody>
          <a:bodyPr vert="horz" wrap="square" lIns="51435" tIns="25718" rIns="51435" bIns="25718" rtlCol="0" anchor="b">
            <a:spAutoFit/>
          </a:bodyPr>
          <a:lstStyle>
            <a:lvl1pPr algn="ctr" defTabSz="1219170" rtl="0" eaLnBrk="1" latinLnBrk="0" hangingPunct="1">
              <a:lnSpc>
                <a:spcPct val="90000"/>
              </a:lnSpc>
              <a:spcBef>
                <a:spcPct val="0"/>
              </a:spcBef>
              <a:buNone/>
              <a:defRPr sz="8000" kern="1200">
                <a:solidFill>
                  <a:schemeClr val="tx1"/>
                </a:solidFill>
                <a:latin typeface="+mj-lt"/>
                <a:ea typeface="+mj-ea"/>
                <a:cs typeface="+mj-cs"/>
              </a:defRPr>
            </a:lvl1pPr>
          </a:lstStyle>
          <a:p>
            <a:pPr algn="l" defTabSz="685783"/>
            <a:r>
              <a:rPr lang="en-GB" sz="1575" b="1" dirty="0">
                <a:solidFill>
                  <a:srgbClr val="DBCCB7"/>
                </a:solidFill>
                <a:latin typeface="Calibri Light" panose="020F0302020204030204"/>
              </a:rPr>
              <a:t>Genre/type of book: </a:t>
            </a:r>
          </a:p>
          <a:p>
            <a:pPr algn="l" defTabSz="685783"/>
            <a:endParaRPr lang="en-GB" sz="800" b="1" dirty="0">
              <a:solidFill>
                <a:prstClr val="black"/>
              </a:solidFill>
              <a:latin typeface="Calibri Light" panose="020F0302020204030204"/>
            </a:endParaRPr>
          </a:p>
          <a:p>
            <a:pPr algn="l" defTabSz="685783"/>
            <a:r>
              <a:rPr lang="en-GB" sz="1575" dirty="0">
                <a:solidFill>
                  <a:prstClr val="black"/>
                </a:solidFill>
                <a:latin typeface="Calibri Light" panose="020F0302020204030204"/>
              </a:rPr>
              <a:t>real life issues/ relationships</a:t>
            </a:r>
          </a:p>
        </p:txBody>
      </p:sp>
      <p:sp>
        <p:nvSpPr>
          <p:cNvPr id="10" name="Title 4"/>
          <p:cNvSpPr txBox="1">
            <a:spLocks/>
          </p:cNvSpPr>
          <p:nvPr/>
        </p:nvSpPr>
        <p:spPr>
          <a:xfrm>
            <a:off x="276569" y="6634175"/>
            <a:ext cx="6304863" cy="599011"/>
          </a:xfrm>
          <a:prstGeom prst="rect">
            <a:avLst/>
          </a:prstGeom>
          <a:noFill/>
        </p:spPr>
        <p:txBody>
          <a:bodyPr vert="horz" wrap="square" lIns="51435" tIns="25718" rIns="51435" bIns="25718" rtlCol="0" anchor="b">
            <a:spAutoFit/>
          </a:bodyPr>
          <a:lstStyle>
            <a:lvl1pPr algn="ctr" defTabSz="1219170" rtl="0" eaLnBrk="1" latinLnBrk="0" hangingPunct="1">
              <a:lnSpc>
                <a:spcPct val="90000"/>
              </a:lnSpc>
              <a:spcBef>
                <a:spcPct val="0"/>
              </a:spcBef>
              <a:buNone/>
              <a:defRPr sz="8000" kern="1200">
                <a:solidFill>
                  <a:schemeClr val="tx1"/>
                </a:solidFill>
                <a:latin typeface="+mj-lt"/>
                <a:ea typeface="+mj-ea"/>
                <a:cs typeface="+mj-cs"/>
              </a:defRPr>
            </a:lvl1pPr>
          </a:lstStyle>
          <a:p>
            <a:pPr algn="l" defTabSz="685783"/>
            <a:r>
              <a:rPr lang="en-GB" sz="1575" b="1" dirty="0">
                <a:solidFill>
                  <a:srgbClr val="DBCCB7"/>
                </a:solidFill>
                <a:latin typeface="Calibri Light" panose="020F0302020204030204"/>
              </a:rPr>
              <a:t>Additional notes: </a:t>
            </a:r>
          </a:p>
          <a:p>
            <a:pPr algn="l" defTabSz="685783"/>
            <a:endParaRPr lang="en-GB" sz="800" dirty="0">
              <a:solidFill>
                <a:prstClr val="black"/>
              </a:solidFill>
              <a:latin typeface="Calibri Light" panose="020F0302020204030204"/>
            </a:endParaRPr>
          </a:p>
          <a:p>
            <a:pPr algn="l" defTabSz="685783"/>
            <a:r>
              <a:rPr lang="en-GB" sz="1575" dirty="0">
                <a:solidFill>
                  <a:prstClr val="black"/>
                </a:solidFill>
                <a:latin typeface="Calibri Light" panose="020F0302020204030204"/>
              </a:rPr>
              <a:t>a movie of the book was released in 2017 </a:t>
            </a:r>
          </a:p>
        </p:txBody>
      </p:sp>
      <p:sp>
        <p:nvSpPr>
          <p:cNvPr id="11" name="Title 4"/>
          <p:cNvSpPr txBox="1">
            <a:spLocks/>
          </p:cNvSpPr>
          <p:nvPr/>
        </p:nvSpPr>
        <p:spPr>
          <a:xfrm>
            <a:off x="276569" y="7401717"/>
            <a:ext cx="4148423" cy="1128772"/>
          </a:xfrm>
          <a:prstGeom prst="rect">
            <a:avLst/>
          </a:prstGeom>
          <a:noFill/>
        </p:spPr>
        <p:txBody>
          <a:bodyPr vert="horz" wrap="square" lIns="51435" tIns="25718" rIns="51435" bIns="25718" rtlCol="0" anchor="b">
            <a:spAutoFit/>
          </a:bodyPr>
          <a:lstStyle>
            <a:lvl1pPr algn="ctr" defTabSz="1219170" rtl="0" eaLnBrk="1" latinLnBrk="0" hangingPunct="1">
              <a:lnSpc>
                <a:spcPct val="90000"/>
              </a:lnSpc>
              <a:spcBef>
                <a:spcPct val="0"/>
              </a:spcBef>
              <a:buNone/>
              <a:defRPr sz="8000" kern="1200">
                <a:solidFill>
                  <a:schemeClr val="tx1"/>
                </a:solidFill>
                <a:latin typeface="+mj-lt"/>
                <a:ea typeface="+mj-ea"/>
                <a:cs typeface="+mj-cs"/>
              </a:defRPr>
            </a:lvl1pPr>
          </a:lstStyle>
          <a:p>
            <a:pPr algn="l" defTabSz="685783"/>
            <a:r>
              <a:rPr lang="en-GB" sz="1575" b="1" dirty="0">
                <a:solidFill>
                  <a:srgbClr val="DBCCB7"/>
                </a:solidFill>
                <a:latin typeface="Calibri Light" panose="020F0302020204030204"/>
              </a:rPr>
              <a:t>For more books like this:</a:t>
            </a:r>
          </a:p>
          <a:p>
            <a:pPr algn="l" defTabSz="685783"/>
            <a:endParaRPr lang="en-GB" sz="800" dirty="0">
              <a:solidFill>
                <a:prstClr val="black"/>
              </a:solidFill>
              <a:latin typeface="Calibri Light" panose="020F0302020204030204"/>
            </a:endParaRPr>
          </a:p>
          <a:p>
            <a:pPr algn="l" defTabSz="685783"/>
            <a:r>
              <a:rPr lang="en-GB" sz="1350" dirty="0">
                <a:solidFill>
                  <a:prstClr val="black"/>
                </a:solidFill>
                <a:latin typeface="Calibri Light" panose="020F0302020204030204"/>
              </a:rPr>
              <a:t>check the </a:t>
            </a:r>
            <a:r>
              <a:rPr lang="en-GB" sz="1350" b="1" i="1" dirty="0">
                <a:solidFill>
                  <a:srgbClr val="DBCCB7"/>
                </a:solidFill>
                <a:latin typeface="Calibri Light" panose="020F0302020204030204"/>
              </a:rPr>
              <a:t>What to Read next </a:t>
            </a:r>
            <a:r>
              <a:rPr lang="en-GB" sz="1350" dirty="0">
                <a:solidFill>
                  <a:prstClr val="black"/>
                </a:solidFill>
                <a:latin typeface="Calibri Light" panose="020F0302020204030204"/>
              </a:rPr>
              <a:t>page of the Library</a:t>
            </a:r>
          </a:p>
          <a:p>
            <a:pPr algn="l" defTabSz="685783"/>
            <a:r>
              <a:rPr lang="en-GB" sz="1350" dirty="0">
                <a:solidFill>
                  <a:prstClr val="black"/>
                </a:solidFill>
                <a:latin typeface="Calibri Light" panose="020F0302020204030204"/>
              </a:rPr>
              <a:t> website: </a:t>
            </a:r>
            <a:r>
              <a:rPr lang="en-GB" sz="1350" dirty="0">
                <a:solidFill>
                  <a:prstClr val="black"/>
                </a:solidFill>
                <a:latin typeface="Calibri Light" panose="020F0302020204030204"/>
                <a:hlinkClick r:id="rId3"/>
              </a:rPr>
              <a:t>https://tinyurl.com/1c7c4jub</a:t>
            </a:r>
            <a:r>
              <a:rPr lang="en-GB" sz="1350" dirty="0">
                <a:solidFill>
                  <a:prstClr val="black"/>
                </a:solidFill>
                <a:latin typeface="Calibri Light" panose="020F0302020204030204"/>
              </a:rPr>
              <a:t> and </a:t>
            </a:r>
          </a:p>
          <a:p>
            <a:pPr algn="l" defTabSz="685783"/>
            <a:r>
              <a:rPr lang="en-GB" sz="1350" dirty="0">
                <a:solidFill>
                  <a:prstClr val="black"/>
                </a:solidFill>
                <a:latin typeface="Calibri Light" panose="020F0302020204030204"/>
              </a:rPr>
              <a:t>the</a:t>
            </a:r>
            <a:r>
              <a:rPr lang="en-GB" sz="1350" dirty="0">
                <a:solidFill>
                  <a:srgbClr val="DBCCB7"/>
                </a:solidFill>
                <a:latin typeface="Calibri Light" panose="020F0302020204030204"/>
              </a:rPr>
              <a:t> </a:t>
            </a:r>
            <a:r>
              <a:rPr lang="en-GB" sz="1350" b="1" dirty="0">
                <a:solidFill>
                  <a:srgbClr val="DBCCB7"/>
                </a:solidFill>
                <a:latin typeface="Calibri Light" panose="020F0302020204030204"/>
              </a:rPr>
              <a:t>Real Life and Relationships</a:t>
            </a:r>
            <a:r>
              <a:rPr lang="en-GB" sz="1350" b="1" dirty="0">
                <a:solidFill>
                  <a:prstClr val="black"/>
                </a:solidFill>
                <a:latin typeface="Calibri Light" panose="020F0302020204030204"/>
              </a:rPr>
              <a:t> </a:t>
            </a:r>
            <a:r>
              <a:rPr lang="en-GB" sz="1350" dirty="0">
                <a:solidFill>
                  <a:prstClr val="black"/>
                </a:solidFill>
                <a:latin typeface="Calibri Light" panose="020F0302020204030204"/>
              </a:rPr>
              <a:t>section in the</a:t>
            </a:r>
          </a:p>
          <a:p>
            <a:pPr algn="l" defTabSz="685783"/>
            <a:r>
              <a:rPr lang="en-GB" sz="1350" dirty="0">
                <a:solidFill>
                  <a:prstClr val="black"/>
                </a:solidFill>
                <a:latin typeface="Calibri Light" panose="020F0302020204030204"/>
              </a:rPr>
              <a:t> Campus Library</a:t>
            </a: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09464">
            <a:off x="4025533" y="6840930"/>
            <a:ext cx="2628690" cy="1796826"/>
          </a:xfrm>
          <a:prstGeom prst="rect">
            <a:avLst/>
          </a:prstGeom>
        </p:spPr>
      </p:pic>
    </p:spTree>
    <p:extLst>
      <p:ext uri="{BB962C8B-B14F-4D97-AF65-F5344CB8AC3E}">
        <p14:creationId xmlns:p14="http://schemas.microsoft.com/office/powerpoint/2010/main" val="179460971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TotalTime>
  <Words>261</Words>
  <Application>Microsoft Office PowerPoint</Application>
  <PresentationFormat>On-screen Show (4:3)</PresentationFormat>
  <Paragraphs>20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1_Office Theme</vt:lpstr>
      <vt:lpstr>Maddy has severe allergies which mean that she is unable to live in the outside world. She has to live her life being very careful about everything she does. This is a full-time job for her mother too, and for the nurse who is employed to look after Maddy. But ill as she is, Maddy’s just like any other girl, and when she gets to know new neighbour Nick, first from her window, and then online, the two fall in love. Suddenly, Maddy is willing to take risks and perhaps put her life in danger to be with the boy she loves… A beautifully told love story, with a great twist at the end.</vt:lpstr>
    </vt:vector>
  </TitlesOfParts>
  <Company>NAC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Maddy has severe allergies that leave her unable to live in the outside world. She has to live her life being very careful about everything she does. This is a full-time job for her mother too, and for the nurse who is employed to look after Maddy. But ill as she is, Maddy’s just like any other girl, and when she gets to know new neighbour Nick, first from her window, and then online, the two fall in love. Suddenly, Maddy is willing to take risks and perhaps put her life in danger to be with the boy she loves.  A beautifully told love story, with a great twist at the end</dc:title>
  <dc:creator>Ms Newbury</dc:creator>
  <cp:lastModifiedBy>Ms Newbury</cp:lastModifiedBy>
  <cp:revision>2</cp:revision>
  <dcterms:created xsi:type="dcterms:W3CDTF">2021-02-11T07:52:37Z</dcterms:created>
  <dcterms:modified xsi:type="dcterms:W3CDTF">2021-02-22T11:47:57Z</dcterms:modified>
</cp:coreProperties>
</file>