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4939"/>
    <a:srgbClr val="D2D08A"/>
    <a:srgbClr val="B9B649"/>
    <a:srgbClr val="7EA796"/>
    <a:srgbClr val="F1E1C1"/>
    <a:srgbClr val="D39F3C"/>
    <a:srgbClr val="FDD1B7"/>
    <a:srgbClr val="2D4247"/>
    <a:srgbClr val="099483"/>
    <a:srgbClr val="057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9" d="100"/>
          <a:sy n="69" d="100"/>
        </p:scale>
        <p:origin x="1932" y="-72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defTabSz="257175"/>
            <a:fld id="{B7111CF1-7F1D-426E-94B1-C9D8ECECF035}" type="datetimeFigureOut">
              <a:rPr lang="en-GB" smtClean="0">
                <a:solidFill>
                  <a:prstClr val="black">
                    <a:tint val="75000"/>
                  </a:prstClr>
                </a:solidFill>
              </a:rPr>
              <a:pPr defTabSz="257175"/>
              <a:t>22/02/2021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defTabSz="257175"/>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defTabSz="257175"/>
            <a:fld id="{0AF8447D-F467-4ACB-B624-8D0850B30FAA}" type="slidenum">
              <a:rPr lang="en-GB" smtClean="0">
                <a:solidFill>
                  <a:prstClr val="black">
                    <a:tint val="75000"/>
                  </a:prstClr>
                </a:solidFill>
              </a:rPr>
              <a:pPr defTabSz="257175"/>
              <a:t>‹#›</a:t>
            </a:fld>
            <a:endParaRPr lang="en-GB">
              <a:solidFill>
                <a:prstClr val="black">
                  <a:tint val="75000"/>
                </a:prstClr>
              </a:solidFill>
            </a:endParaRPr>
          </a:p>
        </p:txBody>
      </p:sp>
    </p:spTree>
    <p:extLst>
      <p:ext uri="{BB962C8B-B14F-4D97-AF65-F5344CB8AC3E}">
        <p14:creationId xmlns:p14="http://schemas.microsoft.com/office/powerpoint/2010/main" val="313513929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7111CF1-7F1D-426E-94B1-C9D8ECECF035}" type="datetimeFigureOut">
              <a:rPr lang="en-GB" smtClean="0"/>
              <a:t>22/02/2021</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AF8447D-F467-4ACB-B624-8D0850B30FAA}" type="slidenum">
              <a:rPr lang="en-GB" smtClean="0"/>
              <a:t>‹#›</a:t>
            </a:fld>
            <a:endParaRPr lang="en-GB"/>
          </a:p>
        </p:txBody>
      </p:sp>
    </p:spTree>
    <p:extLst>
      <p:ext uri="{BB962C8B-B14F-4D97-AF65-F5344CB8AC3E}">
        <p14:creationId xmlns:p14="http://schemas.microsoft.com/office/powerpoint/2010/main" val="675971765"/>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1"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4"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4"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9"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1"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fif"/><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tinyurl.com/1c7c4jub" TargetMode="External"/><Relationship Id="rId5" Type="http://schemas.openxmlformats.org/officeDocument/2006/relationships/hyperlink" Target="https://wakelet.com/wake/6ij0jBowb3lxKdaHRtmU9"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DCA87"/>
        </a:solidFill>
        <a:effectLst/>
      </p:bgPr>
    </p:bg>
    <p:spTree>
      <p:nvGrpSpPr>
        <p:cNvPr id="1" name=""/>
        <p:cNvGrpSpPr/>
        <p:nvPr/>
      </p:nvGrpSpPr>
      <p:grpSpPr>
        <a:xfrm>
          <a:off x="0" y="0"/>
          <a:ext cx="0" cy="0"/>
          <a:chOff x="0" y="0"/>
          <a:chExt cx="0" cy="0"/>
        </a:xfrm>
      </p:grpSpPr>
      <p:sp>
        <p:nvSpPr>
          <p:cNvPr id="12" name="Rectangle 11"/>
          <p:cNvSpPr/>
          <p:nvPr/>
        </p:nvSpPr>
        <p:spPr>
          <a:xfrm>
            <a:off x="179228" y="368004"/>
            <a:ext cx="6416306" cy="8622585"/>
          </a:xfrm>
          <a:prstGeom prst="rect">
            <a:avLst/>
          </a:prstGeom>
          <a:solidFill>
            <a:schemeClr val="accent1">
              <a:alpha val="0"/>
            </a:schemeClr>
          </a:solidFill>
          <a:ln w="63500">
            <a:solidFill>
              <a:srgbClr val="2FB24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75"/>
            <a:endParaRPr lang="en-GB" sz="1013">
              <a:solidFill>
                <a:prstClr val="white"/>
              </a:solidFill>
              <a:latin typeface="Calibri" panose="020F0502020204030204"/>
            </a:endParaRPr>
          </a:p>
        </p:txBody>
      </p:sp>
      <p:sp>
        <p:nvSpPr>
          <p:cNvPr id="4" name="Rectangle 3"/>
          <p:cNvSpPr/>
          <p:nvPr/>
        </p:nvSpPr>
        <p:spPr>
          <a:xfrm>
            <a:off x="633046" y="368004"/>
            <a:ext cx="5627078" cy="790602"/>
          </a:xfrm>
          <a:prstGeom prst="rect">
            <a:avLst/>
          </a:prstGeom>
          <a:noFill/>
        </p:spPr>
        <p:txBody>
          <a:bodyPr wrap="square" lIns="51435" tIns="25718" rIns="51435" bIns="25718">
            <a:spAutoFit/>
          </a:bodyPr>
          <a:lstStyle/>
          <a:p>
            <a:pPr algn="ctr" defTabSz="257175"/>
            <a:r>
              <a:rPr lang="en-GB" sz="2400" b="1" i="1" dirty="0">
                <a:solidFill>
                  <a:srgbClr val="2FB24A"/>
                </a:solidFill>
              </a:rPr>
              <a:t>The 13-Storey Treehouse</a:t>
            </a:r>
            <a:r>
              <a:rPr lang="en-GB" sz="2400" b="1" dirty="0">
                <a:solidFill>
                  <a:srgbClr val="2FB24A"/>
                </a:solidFill>
              </a:rPr>
              <a:t> by Andy Griffiths and Terry Denton </a:t>
            </a:r>
            <a:endParaRPr lang="en-GB" sz="2400" b="1" dirty="0" smtClean="0">
              <a:solidFill>
                <a:srgbClr val="2FB24A"/>
              </a:solidFill>
            </a:endParaRP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850257">
            <a:off x="4434253" y="1015406"/>
            <a:ext cx="1859492" cy="2811778"/>
          </a:xfrm>
          <a:prstGeom prst="rect">
            <a:avLst/>
          </a:prstGeom>
        </p:spPr>
      </p:pic>
      <p:sp>
        <p:nvSpPr>
          <p:cNvPr id="15" name="Title 4"/>
          <p:cNvSpPr txBox="1">
            <a:spLocks/>
          </p:cNvSpPr>
          <p:nvPr/>
        </p:nvSpPr>
        <p:spPr>
          <a:xfrm>
            <a:off x="290671" y="1683114"/>
            <a:ext cx="6304863" cy="245838"/>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400" b="1" dirty="0">
                <a:solidFill>
                  <a:srgbClr val="2FB24A"/>
                </a:solidFill>
                <a:latin typeface="Calibri Light" panose="020F0302020204030204"/>
              </a:rPr>
              <a:t>Genre/type of book:  </a:t>
            </a:r>
            <a:r>
              <a:rPr lang="en-GB" sz="1400" dirty="0" smtClean="0">
                <a:solidFill>
                  <a:prstClr val="black"/>
                </a:solidFill>
                <a:latin typeface="Calibri Light" panose="020F0302020204030204"/>
              </a:rPr>
              <a:t>funny</a:t>
            </a:r>
            <a:endParaRPr lang="en-GB" sz="1400" dirty="0">
              <a:solidFill>
                <a:prstClr val="black"/>
              </a:solidFill>
              <a:latin typeface="Calibri Light" panose="020F0302020204030204"/>
            </a:endParaRPr>
          </a:p>
        </p:txBody>
      </p:sp>
      <p:sp>
        <p:nvSpPr>
          <p:cNvPr id="16" name="Title 4"/>
          <p:cNvSpPr txBox="1">
            <a:spLocks/>
          </p:cNvSpPr>
          <p:nvPr/>
        </p:nvSpPr>
        <p:spPr>
          <a:xfrm>
            <a:off x="290671" y="2132621"/>
            <a:ext cx="5890847" cy="633636"/>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400" b="1" dirty="0">
                <a:solidFill>
                  <a:srgbClr val="2FB24A"/>
                </a:solidFill>
                <a:latin typeface="Calibri Light" panose="020F0302020204030204"/>
              </a:rPr>
              <a:t>Who would enjoy this story?</a:t>
            </a:r>
          </a:p>
          <a:p>
            <a:pPr algn="l" defTabSz="685783"/>
            <a:endParaRPr lang="en-GB" sz="1400" b="1" dirty="0">
              <a:solidFill>
                <a:prstClr val="black"/>
              </a:solidFill>
              <a:latin typeface="Calibri Light" panose="020F0302020204030204"/>
            </a:endParaRPr>
          </a:p>
          <a:p>
            <a:pPr algn="l" defTabSz="685783"/>
            <a:r>
              <a:rPr lang="en-GB" sz="1400" dirty="0" smtClean="0">
                <a:solidFill>
                  <a:prstClr val="black"/>
                </a:solidFill>
                <a:latin typeface="Calibri Light" panose="020F0302020204030204"/>
              </a:rPr>
              <a:t>Aimed at primary aged pupils</a:t>
            </a:r>
            <a:endParaRPr lang="en-GB" sz="1400" b="1" dirty="0">
              <a:solidFill>
                <a:srgbClr val="313B4B"/>
              </a:solidFill>
              <a:latin typeface="Calibri Light" panose="020F0302020204030204"/>
            </a:endParaRPr>
          </a:p>
        </p:txBody>
      </p:sp>
      <p:pic>
        <p:nvPicPr>
          <p:cNvPr id="17" name="Picture 16"/>
          <p:cNvPicPr>
            <a:picLocks noChangeAspect="1"/>
          </p:cNvPicPr>
          <p:nvPr/>
        </p:nvPicPr>
        <p:blipFill rotWithShape="1">
          <a:blip r:embed="rId3">
            <a:extLst>
              <a:ext uri="{28A0092B-C50C-407E-A947-70E740481C1C}">
                <a14:useLocalDpi xmlns:a14="http://schemas.microsoft.com/office/drawing/2010/main" val="0"/>
              </a:ext>
            </a:extLst>
          </a:blip>
          <a:srcRect b="19183"/>
          <a:stretch/>
        </p:blipFill>
        <p:spPr>
          <a:xfrm rot="20360879">
            <a:off x="239916" y="3824690"/>
            <a:ext cx="1856867" cy="2407858"/>
          </a:xfrm>
          <a:prstGeom prst="rect">
            <a:avLst/>
          </a:prstGeom>
        </p:spPr>
      </p:pic>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28906" y="3285551"/>
            <a:ext cx="1625736" cy="2601177"/>
          </a:xfrm>
          <a:prstGeom prst="rect">
            <a:avLst/>
          </a:prstGeom>
        </p:spPr>
      </p:pic>
      <p:sp>
        <p:nvSpPr>
          <p:cNvPr id="20" name="TextBox 19"/>
          <p:cNvSpPr txBox="1"/>
          <p:nvPr/>
        </p:nvSpPr>
        <p:spPr>
          <a:xfrm>
            <a:off x="252248" y="1177206"/>
            <a:ext cx="4167003" cy="307777"/>
          </a:xfrm>
          <a:prstGeom prst="rect">
            <a:avLst/>
          </a:prstGeom>
          <a:noFill/>
        </p:spPr>
        <p:txBody>
          <a:bodyPr wrap="square" rtlCol="0">
            <a:spAutoFit/>
          </a:bodyPr>
          <a:lstStyle/>
          <a:p>
            <a:r>
              <a:rPr lang="en-GB" sz="1400" dirty="0" smtClean="0"/>
              <a:t>Recommended by </a:t>
            </a:r>
            <a:r>
              <a:rPr lang="en-GB" sz="1400" b="1" dirty="0" smtClean="0">
                <a:solidFill>
                  <a:srgbClr val="2FB24A"/>
                </a:solidFill>
              </a:rPr>
              <a:t>Ms Gilmour, </a:t>
            </a:r>
            <a:r>
              <a:rPr lang="en-GB" sz="1400" b="1" dirty="0" err="1" smtClean="0">
                <a:solidFill>
                  <a:srgbClr val="2FB24A"/>
                </a:solidFill>
              </a:rPr>
              <a:t>Largs</a:t>
            </a:r>
            <a:r>
              <a:rPr lang="en-GB" sz="1400" b="1" dirty="0" smtClean="0">
                <a:solidFill>
                  <a:srgbClr val="2FB24A"/>
                </a:solidFill>
              </a:rPr>
              <a:t> Academy</a:t>
            </a:r>
            <a:endParaRPr lang="en-GB" sz="1400" b="1" dirty="0">
              <a:solidFill>
                <a:srgbClr val="2FB24A"/>
              </a:solidFill>
            </a:endParaRPr>
          </a:p>
        </p:txBody>
      </p:sp>
      <p:sp>
        <p:nvSpPr>
          <p:cNvPr id="22" name="Title 4"/>
          <p:cNvSpPr txBox="1">
            <a:spLocks/>
          </p:cNvSpPr>
          <p:nvPr/>
        </p:nvSpPr>
        <p:spPr>
          <a:xfrm>
            <a:off x="3255893" y="3693505"/>
            <a:ext cx="3507145" cy="854402"/>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400" b="1" dirty="0">
                <a:solidFill>
                  <a:srgbClr val="2FB24A"/>
                </a:solidFill>
                <a:latin typeface="Calibri Light" panose="020F0302020204030204"/>
              </a:rPr>
              <a:t>Additional notes: </a:t>
            </a:r>
          </a:p>
          <a:p>
            <a:pPr algn="l" defTabSz="685783"/>
            <a:endParaRPr lang="en-GB" sz="394" b="1" dirty="0">
              <a:solidFill>
                <a:srgbClr val="313B4B"/>
              </a:solidFill>
              <a:latin typeface="Calibri Light" panose="020F0302020204030204"/>
            </a:endParaRPr>
          </a:p>
          <a:p>
            <a:pPr algn="l" defTabSz="685783"/>
            <a:endParaRPr lang="en-GB" sz="675" dirty="0">
              <a:solidFill>
                <a:prstClr val="black"/>
              </a:solidFill>
              <a:latin typeface="Calibri Light" panose="020F0302020204030204"/>
            </a:endParaRPr>
          </a:p>
          <a:p>
            <a:pPr marL="257175" indent="-257175" algn="l" defTabSz="685783">
              <a:buFont typeface="Arial" panose="020B0604020202020204" pitchFamily="34" charset="0"/>
              <a:buChar char="•"/>
            </a:pPr>
            <a:r>
              <a:rPr lang="en-GB" sz="1575" dirty="0" smtClean="0">
                <a:solidFill>
                  <a:prstClr val="black"/>
                </a:solidFill>
                <a:latin typeface="Calibri Light" panose="020F0302020204030204"/>
              </a:rPr>
              <a:t>If you enjoy this book, check out the others in the series!</a:t>
            </a:r>
            <a:endParaRPr lang="en-GB" sz="1575" dirty="0">
              <a:solidFill>
                <a:prstClr val="black"/>
              </a:solidFill>
              <a:latin typeface="Calibri Light" panose="020F0302020204030204"/>
            </a:endParaRPr>
          </a:p>
        </p:txBody>
      </p:sp>
      <p:sp>
        <p:nvSpPr>
          <p:cNvPr id="23" name="Title 4"/>
          <p:cNvSpPr txBox="1">
            <a:spLocks/>
          </p:cNvSpPr>
          <p:nvPr/>
        </p:nvSpPr>
        <p:spPr>
          <a:xfrm>
            <a:off x="179228" y="6933409"/>
            <a:ext cx="3312117" cy="1665457"/>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400" b="1" dirty="0">
                <a:solidFill>
                  <a:srgbClr val="2FB24A"/>
                </a:solidFill>
                <a:latin typeface="Calibri Light" panose="020F0302020204030204"/>
              </a:rPr>
              <a:t>For more books like this</a:t>
            </a:r>
            <a:r>
              <a:rPr lang="en-GB" sz="1400" b="1" dirty="0">
                <a:solidFill>
                  <a:srgbClr val="DBCCB7"/>
                </a:solidFill>
                <a:latin typeface="Calibri Light" panose="020F0302020204030204"/>
              </a:rPr>
              <a:t>:</a:t>
            </a:r>
          </a:p>
          <a:p>
            <a:pPr algn="l" defTabSz="685783"/>
            <a:endParaRPr lang="en-GB" sz="800" dirty="0">
              <a:solidFill>
                <a:prstClr val="black"/>
              </a:solidFill>
              <a:latin typeface="Calibri Light" panose="020F0302020204030204"/>
            </a:endParaRPr>
          </a:p>
          <a:p>
            <a:pPr algn="l" defTabSz="685783"/>
            <a:r>
              <a:rPr lang="en-GB" sz="1350" dirty="0">
                <a:solidFill>
                  <a:prstClr val="black"/>
                </a:solidFill>
                <a:latin typeface="Calibri Light" panose="020F0302020204030204"/>
              </a:rPr>
              <a:t>check the </a:t>
            </a:r>
            <a:r>
              <a:rPr lang="en-GB" sz="1350" b="1" i="1" dirty="0">
                <a:solidFill>
                  <a:srgbClr val="2FB24A"/>
                </a:solidFill>
                <a:latin typeface="Calibri Light" panose="020F0302020204030204"/>
              </a:rPr>
              <a:t>What to Read next </a:t>
            </a:r>
            <a:r>
              <a:rPr lang="en-GB" sz="1350" dirty="0">
                <a:solidFill>
                  <a:prstClr val="black"/>
                </a:solidFill>
                <a:latin typeface="Calibri Light" panose="020F0302020204030204"/>
              </a:rPr>
              <a:t>page </a:t>
            </a:r>
            <a:r>
              <a:rPr lang="en-GB" sz="1350" dirty="0" smtClean="0">
                <a:solidFill>
                  <a:prstClr val="black"/>
                </a:solidFill>
                <a:latin typeface="Calibri Light" panose="020F0302020204030204"/>
              </a:rPr>
              <a:t>on </a:t>
            </a:r>
          </a:p>
          <a:p>
            <a:pPr algn="l" defTabSz="685783"/>
            <a:r>
              <a:rPr lang="en-GB" sz="1350" dirty="0">
                <a:solidFill>
                  <a:prstClr val="black"/>
                </a:solidFill>
                <a:latin typeface="Calibri Light" panose="020F0302020204030204"/>
              </a:rPr>
              <a:t>t</a:t>
            </a:r>
            <a:r>
              <a:rPr lang="en-GB" sz="1350" dirty="0" smtClean="0">
                <a:solidFill>
                  <a:prstClr val="black"/>
                </a:solidFill>
                <a:latin typeface="Calibri Light" panose="020F0302020204030204"/>
              </a:rPr>
              <a:t>he </a:t>
            </a:r>
            <a:r>
              <a:rPr lang="en-GB" sz="1350" b="1" dirty="0" smtClean="0">
                <a:solidFill>
                  <a:prstClr val="black"/>
                </a:solidFill>
                <a:latin typeface="Calibri Light" panose="020F0302020204030204"/>
                <a:hlinkClick r:id="rId5"/>
              </a:rPr>
              <a:t>Your Next Great Read</a:t>
            </a:r>
            <a:r>
              <a:rPr lang="en-GB" sz="1350" b="1" dirty="0">
                <a:solidFill>
                  <a:prstClr val="black"/>
                </a:solidFill>
                <a:latin typeface="Calibri Light" panose="020F0302020204030204"/>
                <a:hlinkClick r:id="rId5"/>
              </a:rPr>
              <a:t> </a:t>
            </a:r>
            <a:r>
              <a:rPr lang="en-GB" sz="1350" dirty="0" smtClean="0">
                <a:solidFill>
                  <a:prstClr val="black"/>
                </a:solidFill>
                <a:latin typeface="Calibri Light" panose="020F0302020204030204"/>
              </a:rPr>
              <a:t>website:</a:t>
            </a:r>
          </a:p>
          <a:p>
            <a:pPr algn="l" defTabSz="685783"/>
            <a:endParaRPr lang="en-GB" sz="1350" dirty="0" smtClean="0">
              <a:solidFill>
                <a:prstClr val="black"/>
              </a:solidFill>
              <a:latin typeface="Calibri Light" panose="020F0302020204030204"/>
            </a:endParaRPr>
          </a:p>
          <a:p>
            <a:pPr algn="l" defTabSz="685783"/>
            <a:r>
              <a:rPr lang="en-GB" sz="1350" b="1" dirty="0" smtClean="0">
                <a:solidFill>
                  <a:prstClr val="black"/>
                </a:solidFill>
                <a:latin typeface="Calibri Light" panose="020F0302020204030204"/>
              </a:rPr>
              <a:t> </a:t>
            </a:r>
            <a:r>
              <a:rPr lang="en-GB" sz="1350" b="1" dirty="0">
                <a:solidFill>
                  <a:prstClr val="black"/>
                </a:solidFill>
                <a:latin typeface="Calibri Light" panose="020F0302020204030204"/>
                <a:hlinkClick r:id="rId6"/>
              </a:rPr>
              <a:t>https://</a:t>
            </a:r>
            <a:r>
              <a:rPr lang="en-GB" sz="1350" b="1" dirty="0" smtClean="0">
                <a:solidFill>
                  <a:prstClr val="black"/>
                </a:solidFill>
                <a:latin typeface="Calibri Light" panose="020F0302020204030204"/>
                <a:hlinkClick r:id="rId6"/>
              </a:rPr>
              <a:t>tinyurl.com/1c7c4jub</a:t>
            </a:r>
            <a:endParaRPr lang="en-GB" sz="1350" b="1" dirty="0" smtClean="0">
              <a:solidFill>
                <a:prstClr val="black"/>
              </a:solidFill>
              <a:latin typeface="Calibri Light" panose="020F0302020204030204"/>
            </a:endParaRPr>
          </a:p>
          <a:p>
            <a:pPr algn="l" defTabSz="685783"/>
            <a:endParaRPr lang="en-GB" sz="1350" dirty="0" smtClean="0">
              <a:solidFill>
                <a:prstClr val="black"/>
              </a:solidFill>
              <a:latin typeface="Calibri Light" panose="020F0302020204030204"/>
            </a:endParaRPr>
          </a:p>
          <a:p>
            <a:pPr algn="l" defTabSz="685783"/>
            <a:r>
              <a:rPr lang="en-GB" sz="1350" dirty="0" smtClean="0">
                <a:solidFill>
                  <a:prstClr val="black"/>
                </a:solidFill>
                <a:latin typeface="Calibri Light" panose="020F0302020204030204"/>
              </a:rPr>
              <a:t> </a:t>
            </a:r>
            <a:r>
              <a:rPr lang="en-GB" sz="1350" dirty="0">
                <a:solidFill>
                  <a:prstClr val="black"/>
                </a:solidFill>
                <a:latin typeface="Calibri Light" panose="020F0302020204030204"/>
              </a:rPr>
              <a:t>and </a:t>
            </a:r>
            <a:r>
              <a:rPr lang="en-GB" sz="1350" dirty="0" smtClean="0">
                <a:solidFill>
                  <a:prstClr val="black"/>
                </a:solidFill>
                <a:latin typeface="Calibri Light" panose="020F0302020204030204"/>
              </a:rPr>
              <a:t>the</a:t>
            </a:r>
            <a:r>
              <a:rPr lang="en-GB" sz="1350" dirty="0" smtClean="0">
                <a:solidFill>
                  <a:srgbClr val="DBCCB7"/>
                </a:solidFill>
                <a:latin typeface="Calibri Light" panose="020F0302020204030204"/>
              </a:rPr>
              <a:t> </a:t>
            </a:r>
            <a:r>
              <a:rPr lang="en-GB" sz="1350" b="1" dirty="0" smtClean="0">
                <a:solidFill>
                  <a:srgbClr val="2FB24A"/>
                </a:solidFill>
                <a:latin typeface="Calibri Light" panose="020F0302020204030204"/>
              </a:rPr>
              <a:t>Funny Stories </a:t>
            </a:r>
            <a:r>
              <a:rPr lang="en-GB" sz="1350" dirty="0" smtClean="0">
                <a:solidFill>
                  <a:prstClr val="black"/>
                </a:solidFill>
                <a:latin typeface="Calibri Light" panose="020F0302020204030204"/>
              </a:rPr>
              <a:t>section </a:t>
            </a:r>
            <a:r>
              <a:rPr lang="en-GB" sz="1350" dirty="0">
                <a:solidFill>
                  <a:prstClr val="black"/>
                </a:solidFill>
                <a:latin typeface="Calibri Light" panose="020F0302020204030204"/>
              </a:rPr>
              <a:t>in the</a:t>
            </a:r>
          </a:p>
          <a:p>
            <a:pPr algn="l" defTabSz="685783"/>
            <a:r>
              <a:rPr lang="en-GB" sz="1350" dirty="0">
                <a:solidFill>
                  <a:prstClr val="black"/>
                </a:solidFill>
                <a:latin typeface="Calibri Light" panose="020F0302020204030204"/>
              </a:rPr>
              <a:t> Campus Library</a:t>
            </a:r>
          </a:p>
        </p:txBody>
      </p:sp>
      <p:pic>
        <p:nvPicPr>
          <p:cNvPr id="24" name="Pictur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998301">
            <a:off x="3470520" y="5510926"/>
            <a:ext cx="3196954" cy="1798287"/>
          </a:xfrm>
          <a:prstGeom prst="rect">
            <a:avLst/>
          </a:prstGeom>
        </p:spPr>
      </p:pic>
      <p:pic>
        <p:nvPicPr>
          <p:cNvPr id="26" name="Picture 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845833">
            <a:off x="3030333" y="6739359"/>
            <a:ext cx="3200000" cy="1800000"/>
          </a:xfrm>
          <a:prstGeom prst="rect">
            <a:avLst/>
          </a:prstGeom>
        </p:spPr>
      </p:pic>
    </p:spTree>
    <p:extLst>
      <p:ext uri="{BB962C8B-B14F-4D97-AF65-F5344CB8AC3E}">
        <p14:creationId xmlns:p14="http://schemas.microsoft.com/office/powerpoint/2010/main" val="1794609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297</TotalTime>
  <Words>86</Words>
  <Application>Microsoft Office PowerPoint</Application>
  <PresentationFormat>On-screen Show (4:3)</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NAC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Maddy has severe allergies that leave her unable to live in the outside world. She has to live her life being very careful about everything she does. This is a full-time job for her mother too, and for the nurse who is employed to look after Maddy. But ill as she is, Maddy’s just like any other girl, and when she gets to know new neighbour Nick, first from her window, and then online, the two fall in love. Suddenly, Maddy is willing to take risks and perhaps put her life in danger to be with the boy she loves.  A beautifully told love story, with a great twist at the end</dc:title>
  <dc:creator>Ms Newbury</dc:creator>
  <cp:lastModifiedBy>Ms Newbury</cp:lastModifiedBy>
  <cp:revision>23</cp:revision>
  <dcterms:created xsi:type="dcterms:W3CDTF">2021-02-11T07:52:37Z</dcterms:created>
  <dcterms:modified xsi:type="dcterms:W3CDTF">2021-02-22T15:25:28Z</dcterms:modified>
</cp:coreProperties>
</file>