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DCC3"/>
    <a:srgbClr val="0EE0C7"/>
    <a:srgbClr val="954939"/>
    <a:srgbClr val="D2D08A"/>
    <a:srgbClr val="B9B649"/>
    <a:srgbClr val="7EA796"/>
    <a:srgbClr val="F1E1C1"/>
    <a:srgbClr val="D39F3C"/>
    <a:srgbClr val="FDD1B7"/>
    <a:srgbClr val="2D42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8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23/02/2021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3135139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23/02/2021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6759717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fif"/><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EDCC3"/>
        </a:solidFill>
        <a:effectLst/>
      </p:bgPr>
    </p:bg>
    <p:spTree>
      <p:nvGrpSpPr>
        <p:cNvPr id="1" name=""/>
        <p:cNvGrpSpPr/>
        <p:nvPr/>
      </p:nvGrpSpPr>
      <p:grpSpPr>
        <a:xfrm>
          <a:off x="0" y="0"/>
          <a:ext cx="0" cy="0"/>
          <a:chOff x="0" y="0"/>
          <a:chExt cx="0" cy="0"/>
        </a:xfrm>
      </p:grpSpPr>
      <p:sp>
        <p:nvSpPr>
          <p:cNvPr id="12" name="Rectangle 11"/>
          <p:cNvSpPr/>
          <p:nvPr/>
        </p:nvSpPr>
        <p:spPr>
          <a:xfrm>
            <a:off x="179228" y="368004"/>
            <a:ext cx="6416306" cy="8622585"/>
          </a:xfrm>
          <a:prstGeom prst="rect">
            <a:avLst/>
          </a:prstGeom>
          <a:solidFill>
            <a:schemeClr val="accent1">
              <a:alpha val="0"/>
            </a:schemeClr>
          </a:solidFill>
          <a:ln w="63500">
            <a:solidFill>
              <a:srgbClr val="2D424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446724" y="459989"/>
            <a:ext cx="5627078" cy="790602"/>
          </a:xfrm>
          <a:prstGeom prst="rect">
            <a:avLst/>
          </a:prstGeom>
          <a:noFill/>
        </p:spPr>
        <p:txBody>
          <a:bodyPr wrap="square" lIns="51435" tIns="25718" rIns="51435" bIns="25718">
            <a:spAutoFit/>
          </a:bodyPr>
          <a:lstStyle/>
          <a:p>
            <a:pPr algn="ctr" defTabSz="257175"/>
            <a:r>
              <a:rPr lang="en-GB" sz="2400" b="1" i="1" dirty="0" smtClean="0">
                <a:solidFill>
                  <a:srgbClr val="2D4247"/>
                </a:solidFill>
              </a:rPr>
              <a:t>The </a:t>
            </a:r>
            <a:r>
              <a:rPr lang="en-GB" sz="2400" b="1" i="1" dirty="0">
                <a:solidFill>
                  <a:srgbClr val="2D4247"/>
                </a:solidFill>
              </a:rPr>
              <a:t>Witch of </a:t>
            </a:r>
            <a:r>
              <a:rPr lang="en-GB" sz="2400" b="1" i="1" dirty="0" smtClean="0">
                <a:solidFill>
                  <a:srgbClr val="2D4247"/>
                </a:solidFill>
              </a:rPr>
              <a:t>Blackbird </a:t>
            </a:r>
            <a:r>
              <a:rPr lang="en-GB" sz="2400" b="1" i="1" dirty="0">
                <a:solidFill>
                  <a:srgbClr val="2D4247"/>
                </a:solidFill>
              </a:rPr>
              <a:t>Pond </a:t>
            </a:r>
            <a:r>
              <a:rPr lang="en-GB" sz="2400" b="1" i="1" dirty="0" smtClean="0">
                <a:solidFill>
                  <a:srgbClr val="2D4247"/>
                </a:solidFill>
              </a:rPr>
              <a:t>by </a:t>
            </a:r>
            <a:r>
              <a:rPr lang="en-GB" sz="2400" b="1" dirty="0" smtClean="0">
                <a:solidFill>
                  <a:srgbClr val="2D4247"/>
                </a:solidFill>
              </a:rPr>
              <a:t>Elizabeth </a:t>
            </a:r>
            <a:r>
              <a:rPr lang="en-GB" sz="2400" b="1" dirty="0">
                <a:solidFill>
                  <a:srgbClr val="2D4247"/>
                </a:solidFill>
              </a:rPr>
              <a:t>George </a:t>
            </a:r>
            <a:r>
              <a:rPr lang="en-GB" sz="2400" b="1" dirty="0" err="1">
                <a:solidFill>
                  <a:srgbClr val="2D4247"/>
                </a:solidFill>
              </a:rPr>
              <a:t>Speare</a:t>
            </a:r>
            <a:r>
              <a:rPr lang="en-GB" sz="2400" b="1" dirty="0">
                <a:solidFill>
                  <a:srgbClr val="2D4247"/>
                </a:solidFill>
              </a:rPr>
              <a:t> </a:t>
            </a:r>
            <a:r>
              <a:rPr lang="en-GB" sz="2400" b="1" dirty="0">
                <a:solidFill>
                  <a:srgbClr val="099EC5"/>
                </a:solidFill>
              </a:rPr>
              <a:t> </a:t>
            </a:r>
            <a:endParaRPr lang="en-GB" sz="2400" b="1" dirty="0" smtClean="0">
              <a:solidFill>
                <a:srgbClr val="099EC5"/>
              </a:solidFill>
            </a:endParaRPr>
          </a:p>
        </p:txBody>
      </p:sp>
      <p:sp>
        <p:nvSpPr>
          <p:cNvPr id="15" name="Title 4"/>
          <p:cNvSpPr txBox="1">
            <a:spLocks/>
          </p:cNvSpPr>
          <p:nvPr/>
        </p:nvSpPr>
        <p:spPr>
          <a:xfrm>
            <a:off x="353285" y="3509789"/>
            <a:ext cx="6304863" cy="245838"/>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D4247"/>
                </a:solidFill>
                <a:latin typeface="Calibri Light" panose="020F0302020204030204"/>
              </a:rPr>
              <a:t>Genre/type of book:  </a:t>
            </a:r>
            <a:r>
              <a:rPr lang="en-GB" sz="1400" dirty="0" smtClean="0">
                <a:solidFill>
                  <a:prstClr val="black"/>
                </a:solidFill>
                <a:latin typeface="Calibri Light" panose="020F0302020204030204"/>
              </a:rPr>
              <a:t>historical fiction</a:t>
            </a:r>
            <a:endParaRPr lang="en-GB" sz="1400" dirty="0">
              <a:solidFill>
                <a:prstClr val="black"/>
              </a:solidFill>
              <a:latin typeface="Calibri Light" panose="020F0302020204030204"/>
            </a:endParaRPr>
          </a:p>
        </p:txBody>
      </p:sp>
      <p:sp>
        <p:nvSpPr>
          <p:cNvPr id="20" name="TextBox 19"/>
          <p:cNvSpPr txBox="1"/>
          <p:nvPr/>
        </p:nvSpPr>
        <p:spPr>
          <a:xfrm>
            <a:off x="353285" y="1380611"/>
            <a:ext cx="3831853" cy="1977464"/>
          </a:xfrm>
          <a:prstGeom prst="rect">
            <a:avLst/>
          </a:prstGeom>
          <a:noFill/>
        </p:spPr>
        <p:txBody>
          <a:bodyPr wrap="square" rtlCol="0">
            <a:spAutoFit/>
          </a:bodyPr>
          <a:lstStyle/>
          <a:p>
            <a:r>
              <a:rPr lang="en-GB" sz="1600" dirty="0"/>
              <a:t>It's old, but I loved </a:t>
            </a:r>
            <a:r>
              <a:rPr lang="en-GB" sz="1600" dirty="0" smtClean="0"/>
              <a:t>it. Set </a:t>
            </a:r>
            <a:r>
              <a:rPr lang="en-GB" sz="1600" dirty="0"/>
              <a:t>in America in the late 1600s, and there are not actually any witches in it.  The main character's a 15 year old girl but there's a lot of action and I think it would appeal to boys too. </a:t>
            </a:r>
            <a:endParaRPr lang="en-GB" sz="1600" dirty="0" smtClean="0"/>
          </a:p>
          <a:p>
            <a:endParaRPr lang="en-GB" sz="600" dirty="0"/>
          </a:p>
          <a:p>
            <a:r>
              <a:rPr lang="en-GB" sz="1600" dirty="0" smtClean="0"/>
              <a:t>Recommended by </a:t>
            </a:r>
            <a:r>
              <a:rPr lang="en-GB" sz="1600" b="1" dirty="0" smtClean="0">
                <a:solidFill>
                  <a:srgbClr val="2D4247"/>
                </a:solidFill>
              </a:rPr>
              <a:t>Ms Gilmour, </a:t>
            </a:r>
            <a:r>
              <a:rPr lang="en-GB" sz="1600" b="1" dirty="0" err="1" smtClean="0">
                <a:solidFill>
                  <a:srgbClr val="2D4247"/>
                </a:solidFill>
              </a:rPr>
              <a:t>Largs</a:t>
            </a:r>
            <a:r>
              <a:rPr lang="en-GB" sz="1600" b="1" dirty="0" smtClean="0">
                <a:solidFill>
                  <a:srgbClr val="2D4247"/>
                </a:solidFill>
              </a:rPr>
              <a:t> Academy</a:t>
            </a:r>
            <a:endParaRPr lang="en-GB" sz="1600" b="1" dirty="0">
              <a:solidFill>
                <a:srgbClr val="2D4247"/>
              </a:solidFill>
            </a:endParaRPr>
          </a:p>
        </p:txBody>
      </p:sp>
      <p:sp>
        <p:nvSpPr>
          <p:cNvPr id="22" name="Title 4"/>
          <p:cNvSpPr txBox="1">
            <a:spLocks/>
          </p:cNvSpPr>
          <p:nvPr/>
        </p:nvSpPr>
        <p:spPr>
          <a:xfrm>
            <a:off x="365360" y="5050145"/>
            <a:ext cx="5789807" cy="85440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2D4247"/>
                </a:solidFill>
                <a:latin typeface="Calibri Light" panose="020F0302020204030204"/>
              </a:rPr>
              <a:t>Additional notes: </a:t>
            </a:r>
          </a:p>
          <a:p>
            <a:pPr algn="l" defTabSz="685783"/>
            <a:endParaRPr lang="en-GB" sz="394" b="1" dirty="0">
              <a:solidFill>
                <a:srgbClr val="313B4B"/>
              </a:solidFill>
              <a:latin typeface="Calibri Light" panose="020F0302020204030204"/>
            </a:endParaRPr>
          </a:p>
          <a:p>
            <a:pPr algn="l" defTabSz="685783"/>
            <a:endParaRPr lang="en-GB" sz="675" dirty="0">
              <a:solidFill>
                <a:prstClr val="black"/>
              </a:solidFill>
              <a:latin typeface="Calibri Light" panose="020F0302020204030204"/>
            </a:endParaRPr>
          </a:p>
          <a:p>
            <a:pPr algn="l" defTabSz="685783"/>
            <a:r>
              <a:rPr lang="en-GB" sz="1575" dirty="0" smtClean="0">
                <a:solidFill>
                  <a:prstClr val="black"/>
                </a:solidFill>
                <a:latin typeface="Calibri Light" panose="020F0302020204030204"/>
              </a:rPr>
              <a:t>If you enjoy this book, and stories set in the past, there are loads of other wonderful titles to discover – here are just a few examples:</a:t>
            </a:r>
            <a:endParaRPr lang="en-GB" sz="1575" dirty="0">
              <a:solidFill>
                <a:prstClr val="black"/>
              </a:solidFill>
              <a:latin typeface="Calibri Light" panose="020F0302020204030204"/>
            </a:endParaRPr>
          </a:p>
        </p:txBody>
      </p:sp>
      <p:sp>
        <p:nvSpPr>
          <p:cNvPr id="23" name="Title 4"/>
          <p:cNvSpPr txBox="1">
            <a:spLocks/>
          </p:cNvSpPr>
          <p:nvPr/>
        </p:nvSpPr>
        <p:spPr>
          <a:xfrm>
            <a:off x="3905827" y="7656270"/>
            <a:ext cx="2359355" cy="827535"/>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D4247"/>
                </a:solidFill>
                <a:latin typeface="Calibri Light" panose="020F0302020204030204"/>
              </a:rPr>
              <a:t>For more books like this:</a:t>
            </a:r>
          </a:p>
          <a:p>
            <a:pPr algn="l" defTabSz="685783"/>
            <a:endParaRPr lang="en-GB" sz="1400" dirty="0">
              <a:solidFill>
                <a:prstClr val="black"/>
              </a:solidFill>
              <a:latin typeface="Calibri Light" panose="020F0302020204030204"/>
            </a:endParaRPr>
          </a:p>
          <a:p>
            <a:pPr algn="l" defTabSz="685783"/>
            <a:r>
              <a:rPr lang="en-GB" sz="1400" dirty="0">
                <a:solidFill>
                  <a:prstClr val="black"/>
                </a:solidFill>
                <a:latin typeface="Calibri Light" panose="020F0302020204030204"/>
              </a:rPr>
              <a:t>check </a:t>
            </a:r>
            <a:r>
              <a:rPr lang="en-GB" sz="1400" dirty="0" smtClean="0">
                <a:solidFill>
                  <a:prstClr val="black"/>
                </a:solidFill>
                <a:latin typeface="Calibri Light" panose="020F0302020204030204"/>
              </a:rPr>
              <a:t>the </a:t>
            </a:r>
            <a:r>
              <a:rPr lang="en-GB" sz="1400" b="1" dirty="0" smtClean="0">
                <a:solidFill>
                  <a:srgbClr val="2D4247"/>
                </a:solidFill>
                <a:latin typeface="Calibri Light" panose="020F0302020204030204"/>
              </a:rPr>
              <a:t>Historical Stories </a:t>
            </a:r>
            <a:r>
              <a:rPr lang="en-GB" sz="1400" dirty="0" smtClean="0">
                <a:solidFill>
                  <a:prstClr val="black"/>
                </a:solidFill>
                <a:latin typeface="Calibri Light" panose="020F0302020204030204"/>
              </a:rPr>
              <a:t>section </a:t>
            </a:r>
            <a:r>
              <a:rPr lang="en-GB" sz="1400" dirty="0">
                <a:solidFill>
                  <a:prstClr val="black"/>
                </a:solidFill>
                <a:latin typeface="Calibri Light" panose="020F0302020204030204"/>
              </a:rPr>
              <a:t>in </a:t>
            </a:r>
            <a:r>
              <a:rPr lang="en-GB" sz="1400" dirty="0" smtClean="0">
                <a:solidFill>
                  <a:prstClr val="black"/>
                </a:solidFill>
                <a:latin typeface="Calibri Light" panose="020F0302020204030204"/>
              </a:rPr>
              <a:t>the Campus </a:t>
            </a:r>
            <a:r>
              <a:rPr lang="en-GB" sz="1400" dirty="0">
                <a:solidFill>
                  <a:prstClr val="black"/>
                </a:solidFill>
                <a:latin typeface="Calibri Light" panose="020F0302020204030204"/>
              </a:rPr>
              <a:t>Library</a:t>
            </a:r>
          </a:p>
        </p:txBody>
      </p:sp>
      <p:sp>
        <p:nvSpPr>
          <p:cNvPr id="18" name="Title 4"/>
          <p:cNvSpPr txBox="1">
            <a:spLocks/>
          </p:cNvSpPr>
          <p:nvPr/>
        </p:nvSpPr>
        <p:spPr>
          <a:xfrm>
            <a:off x="353285" y="4092947"/>
            <a:ext cx="5890847" cy="633636"/>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2D4247"/>
                </a:solidFill>
                <a:latin typeface="Calibri Light" panose="020F0302020204030204"/>
              </a:rPr>
              <a:t>Who would enjoy this story?</a:t>
            </a:r>
          </a:p>
          <a:p>
            <a:pPr algn="l" defTabSz="685783"/>
            <a:endParaRPr lang="en-GB" sz="1400" b="1" dirty="0">
              <a:solidFill>
                <a:prstClr val="black"/>
              </a:solidFill>
              <a:latin typeface="Calibri Light" panose="020F0302020204030204"/>
            </a:endParaRPr>
          </a:p>
          <a:p>
            <a:pPr algn="l" defTabSz="685783"/>
            <a:r>
              <a:rPr lang="en-GB" sz="1400" dirty="0" smtClean="0">
                <a:solidFill>
                  <a:prstClr val="black"/>
                </a:solidFill>
                <a:latin typeface="Calibri Light" panose="020F0302020204030204"/>
              </a:rPr>
              <a:t>Aimed at upper primary/ secondary pupils</a:t>
            </a:r>
            <a:endParaRPr lang="en-GB" sz="1400" b="1" dirty="0">
              <a:solidFill>
                <a:srgbClr val="313B4B"/>
              </a:solidFill>
              <a:latin typeface="Calibri Light" panose="020F0302020204030204"/>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95850">
            <a:off x="271798" y="7060518"/>
            <a:ext cx="1181578" cy="1810835"/>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22674">
            <a:off x="3993791" y="1285268"/>
            <a:ext cx="2328109" cy="345751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80929">
            <a:off x="1636094" y="7111473"/>
            <a:ext cx="1203615" cy="1851716"/>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886301">
            <a:off x="2438765" y="6488535"/>
            <a:ext cx="1188000" cy="182466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675591">
            <a:off x="913258" y="6073886"/>
            <a:ext cx="1188000" cy="1836834"/>
          </a:xfrm>
          <a:prstGeom prst="rect">
            <a:avLst/>
          </a:prstGeom>
        </p:spPr>
      </p:pic>
    </p:spTree>
    <p:extLst>
      <p:ext uri="{BB962C8B-B14F-4D97-AF65-F5344CB8AC3E}">
        <p14:creationId xmlns:p14="http://schemas.microsoft.com/office/powerpoint/2010/main" val="3884446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136</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dc:title>
  <dc:creator>Ms Newbury</dc:creator>
  <cp:lastModifiedBy>Ms Newbury</cp:lastModifiedBy>
  <cp:revision>23</cp:revision>
  <dcterms:created xsi:type="dcterms:W3CDTF">2021-02-11T07:52:37Z</dcterms:created>
  <dcterms:modified xsi:type="dcterms:W3CDTF">2021-02-23T08:43:48Z</dcterms:modified>
</cp:coreProperties>
</file>