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1"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4939"/>
    <a:srgbClr val="D2D08A"/>
    <a:srgbClr val="B9B649"/>
    <a:srgbClr val="7EA796"/>
    <a:srgbClr val="F1E1C1"/>
    <a:srgbClr val="D39F3C"/>
    <a:srgbClr val="FDD1B7"/>
    <a:srgbClr val="2D4247"/>
    <a:srgbClr val="099483"/>
    <a:srgbClr val="057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p:scale>
          <a:sx n="69" d="100"/>
          <a:sy n="69" d="100"/>
        </p:scale>
        <p:origin x="1206" y="-72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257175"/>
            <a:fld id="{B7111CF1-7F1D-426E-94B1-C9D8ECECF035}" type="datetimeFigureOut">
              <a:rPr lang="en-GB" smtClean="0">
                <a:solidFill>
                  <a:prstClr val="black">
                    <a:tint val="75000"/>
                  </a:prstClr>
                </a:solidFill>
              </a:rPr>
              <a:pPr defTabSz="257175"/>
              <a:t>23/02/2021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257175"/>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257175"/>
            <a:fld id="{0AF8447D-F467-4ACB-B624-8D0850B30FAA}" type="slidenum">
              <a:rPr lang="en-GB" smtClean="0">
                <a:solidFill>
                  <a:prstClr val="black">
                    <a:tint val="75000"/>
                  </a:prstClr>
                </a:solidFill>
              </a:rPr>
              <a:pPr defTabSz="257175"/>
              <a:t>‹#›</a:t>
            </a:fld>
            <a:endParaRPr lang="en-GB">
              <a:solidFill>
                <a:prstClr val="black">
                  <a:tint val="75000"/>
                </a:prstClr>
              </a:solidFill>
            </a:endParaRPr>
          </a:p>
        </p:txBody>
      </p:sp>
    </p:spTree>
    <p:extLst>
      <p:ext uri="{BB962C8B-B14F-4D97-AF65-F5344CB8AC3E}">
        <p14:creationId xmlns:p14="http://schemas.microsoft.com/office/powerpoint/2010/main" val="31351392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111CF1-7F1D-426E-94B1-C9D8ECECF035}" type="datetimeFigureOut">
              <a:rPr lang="en-GB" smtClean="0"/>
              <a:t>23/02/2021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F8447D-F467-4ACB-B624-8D0850B30FAA}" type="slidenum">
              <a:rPr lang="en-GB" smtClean="0"/>
              <a:t>‹#›</a:t>
            </a:fld>
            <a:endParaRPr lang="en-GB"/>
          </a:p>
        </p:txBody>
      </p:sp>
    </p:spTree>
    <p:extLst>
      <p:ext uri="{BB962C8B-B14F-4D97-AF65-F5344CB8AC3E}">
        <p14:creationId xmlns:p14="http://schemas.microsoft.com/office/powerpoint/2010/main" val="67597176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youtube.com/watch?v=upsjMqlDa-A&amp;safe=activ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E1C1"/>
        </a:solidFill>
        <a:effectLst/>
      </p:bgPr>
    </p:bg>
    <p:spTree>
      <p:nvGrpSpPr>
        <p:cNvPr id="1" name=""/>
        <p:cNvGrpSpPr/>
        <p:nvPr/>
      </p:nvGrpSpPr>
      <p:grpSpPr>
        <a:xfrm>
          <a:off x="0" y="0"/>
          <a:ext cx="0" cy="0"/>
          <a:chOff x="0" y="0"/>
          <a:chExt cx="0" cy="0"/>
        </a:xfrm>
      </p:grpSpPr>
      <p:sp>
        <p:nvSpPr>
          <p:cNvPr id="12" name="Rectangle 11"/>
          <p:cNvSpPr/>
          <p:nvPr/>
        </p:nvSpPr>
        <p:spPr>
          <a:xfrm>
            <a:off x="244310" y="257449"/>
            <a:ext cx="6416306" cy="8622585"/>
          </a:xfrm>
          <a:prstGeom prst="rect">
            <a:avLst/>
          </a:prstGeom>
          <a:solidFill>
            <a:schemeClr val="accent1">
              <a:alpha val="0"/>
            </a:schemeClr>
          </a:solidFill>
          <a:ln w="63500">
            <a:solidFill>
              <a:srgbClr val="7EA79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sp>
        <p:nvSpPr>
          <p:cNvPr id="4" name="Rectangle 3"/>
          <p:cNvSpPr/>
          <p:nvPr/>
        </p:nvSpPr>
        <p:spPr>
          <a:xfrm>
            <a:off x="446724" y="459989"/>
            <a:ext cx="5627078" cy="1159934"/>
          </a:xfrm>
          <a:prstGeom prst="rect">
            <a:avLst/>
          </a:prstGeom>
          <a:noFill/>
        </p:spPr>
        <p:txBody>
          <a:bodyPr wrap="square" lIns="51435" tIns="25718" rIns="51435" bIns="25718">
            <a:spAutoFit/>
          </a:bodyPr>
          <a:lstStyle/>
          <a:p>
            <a:pPr algn="ctr" defTabSz="257175"/>
            <a:r>
              <a:rPr lang="en-GB" sz="2400" b="1" i="1" dirty="0">
                <a:solidFill>
                  <a:srgbClr val="7EA796"/>
                </a:solidFill>
              </a:rPr>
              <a:t> My Neighbour Totoro</a:t>
            </a:r>
            <a:r>
              <a:rPr lang="en-GB" sz="2400" i="1" dirty="0"/>
              <a:t>:</a:t>
            </a:r>
            <a:r>
              <a:rPr lang="en-GB" sz="2400" dirty="0"/>
              <a:t> </a:t>
            </a:r>
            <a:r>
              <a:rPr lang="en-GB" sz="2000" dirty="0"/>
              <a:t>original story and art by </a:t>
            </a:r>
            <a:r>
              <a:rPr lang="en-GB" sz="2400" b="1" dirty="0" err="1">
                <a:solidFill>
                  <a:srgbClr val="7EA796"/>
                </a:solidFill>
              </a:rPr>
              <a:t>Hayao</a:t>
            </a:r>
            <a:r>
              <a:rPr lang="en-GB" sz="2400" b="1" dirty="0">
                <a:solidFill>
                  <a:srgbClr val="7EA796"/>
                </a:solidFill>
              </a:rPr>
              <a:t> Miyazaki</a:t>
            </a:r>
            <a:r>
              <a:rPr lang="en-GB" sz="2400" dirty="0"/>
              <a:t>, </a:t>
            </a:r>
            <a:r>
              <a:rPr lang="en-GB" sz="2000" dirty="0"/>
              <a:t>novel by </a:t>
            </a:r>
            <a:r>
              <a:rPr lang="en-GB" sz="2400" b="1" dirty="0" err="1">
                <a:solidFill>
                  <a:srgbClr val="7EA796"/>
                </a:solidFill>
              </a:rPr>
              <a:t>Tsugiko</a:t>
            </a:r>
            <a:r>
              <a:rPr lang="en-GB" sz="2400" b="1" dirty="0">
                <a:solidFill>
                  <a:srgbClr val="7EA796"/>
                </a:solidFill>
              </a:rPr>
              <a:t> Kubo</a:t>
            </a:r>
            <a:r>
              <a:rPr lang="en-GB" sz="2400" dirty="0"/>
              <a:t>, </a:t>
            </a:r>
            <a:r>
              <a:rPr lang="en-GB" sz="2000" dirty="0"/>
              <a:t>translated by </a:t>
            </a:r>
            <a:r>
              <a:rPr lang="en-GB" sz="2400" b="1" dirty="0">
                <a:solidFill>
                  <a:srgbClr val="7EA796"/>
                </a:solidFill>
              </a:rPr>
              <a:t>Jim </a:t>
            </a:r>
            <a:r>
              <a:rPr lang="en-GB" sz="2400" b="1" dirty="0" err="1" smtClean="0">
                <a:solidFill>
                  <a:srgbClr val="7EA796"/>
                </a:solidFill>
              </a:rPr>
              <a:t>Hubbert</a:t>
            </a:r>
            <a:endParaRPr lang="en-GB" sz="2400" b="1" dirty="0" smtClean="0">
              <a:solidFill>
                <a:srgbClr val="7EA796"/>
              </a:solidFill>
            </a:endParaRPr>
          </a:p>
        </p:txBody>
      </p:sp>
      <p:sp>
        <p:nvSpPr>
          <p:cNvPr id="15" name="Title 4"/>
          <p:cNvSpPr txBox="1">
            <a:spLocks/>
          </p:cNvSpPr>
          <p:nvPr/>
        </p:nvSpPr>
        <p:spPr>
          <a:xfrm>
            <a:off x="475375" y="5144358"/>
            <a:ext cx="6304863" cy="245838"/>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7EA796"/>
                </a:solidFill>
                <a:latin typeface="Calibri Light" panose="020F0302020204030204"/>
              </a:rPr>
              <a:t>Genre/type of book</a:t>
            </a:r>
            <a:r>
              <a:rPr lang="en-GB" sz="1400" dirty="0" smtClean="0">
                <a:solidFill>
                  <a:srgbClr val="7EA796"/>
                </a:solidFill>
                <a:latin typeface="Calibri Light" panose="020F0302020204030204"/>
              </a:rPr>
              <a:t>: </a:t>
            </a:r>
            <a:r>
              <a:rPr lang="en-GB" sz="1400" dirty="0" smtClean="0">
                <a:solidFill>
                  <a:srgbClr val="2D4247"/>
                </a:solidFill>
                <a:latin typeface="Calibri Light" panose="020F0302020204030204"/>
              </a:rPr>
              <a:t>fantasy</a:t>
            </a:r>
            <a:endParaRPr lang="en-GB" sz="1400" dirty="0">
              <a:solidFill>
                <a:prstClr val="black"/>
              </a:solidFill>
              <a:latin typeface="Calibri Light" panose="020F0302020204030204"/>
            </a:endParaRPr>
          </a:p>
        </p:txBody>
      </p:sp>
      <p:sp>
        <p:nvSpPr>
          <p:cNvPr id="20" name="TextBox 19"/>
          <p:cNvSpPr txBox="1"/>
          <p:nvPr/>
        </p:nvSpPr>
        <p:spPr>
          <a:xfrm>
            <a:off x="3026148" y="2233022"/>
            <a:ext cx="3326396" cy="1169551"/>
          </a:xfrm>
          <a:prstGeom prst="rect">
            <a:avLst/>
          </a:prstGeom>
          <a:noFill/>
        </p:spPr>
        <p:txBody>
          <a:bodyPr wrap="square" rtlCol="0">
            <a:spAutoFit/>
          </a:bodyPr>
          <a:lstStyle/>
          <a:p>
            <a:r>
              <a:rPr lang="en-GB" sz="1400" dirty="0" smtClean="0"/>
              <a:t>Based </a:t>
            </a:r>
            <a:r>
              <a:rPr lang="en-GB" sz="1400" dirty="0"/>
              <a:t>on the film, which is amazing and everyone should watch </a:t>
            </a:r>
            <a:r>
              <a:rPr lang="en-GB" sz="1400" dirty="0" smtClean="0"/>
              <a:t>it</a:t>
            </a:r>
          </a:p>
          <a:p>
            <a:endParaRPr lang="en-GB" sz="1400" dirty="0"/>
          </a:p>
          <a:p>
            <a:r>
              <a:rPr lang="en-GB" sz="1400" dirty="0" smtClean="0"/>
              <a:t>Recommended by </a:t>
            </a:r>
            <a:r>
              <a:rPr lang="en-GB" sz="1400" b="1" dirty="0" smtClean="0">
                <a:solidFill>
                  <a:srgbClr val="7EA796"/>
                </a:solidFill>
              </a:rPr>
              <a:t>Ms Gilmour, </a:t>
            </a:r>
            <a:r>
              <a:rPr lang="en-GB" sz="1400" b="1" dirty="0" err="1" smtClean="0">
                <a:solidFill>
                  <a:srgbClr val="7EA796"/>
                </a:solidFill>
              </a:rPr>
              <a:t>Largs</a:t>
            </a:r>
            <a:r>
              <a:rPr lang="en-GB" sz="1400" b="1" dirty="0" smtClean="0">
                <a:solidFill>
                  <a:srgbClr val="7EA796"/>
                </a:solidFill>
              </a:rPr>
              <a:t> Academy</a:t>
            </a:r>
            <a:endParaRPr lang="en-GB" sz="1400" b="1" dirty="0">
              <a:solidFill>
                <a:srgbClr val="7EA796"/>
              </a:solidFill>
            </a:endParaRPr>
          </a:p>
        </p:txBody>
      </p:sp>
      <p:sp>
        <p:nvSpPr>
          <p:cNvPr id="22" name="Title 4"/>
          <p:cNvSpPr txBox="1">
            <a:spLocks/>
          </p:cNvSpPr>
          <p:nvPr/>
        </p:nvSpPr>
        <p:spPr>
          <a:xfrm>
            <a:off x="512217" y="6032042"/>
            <a:ext cx="5789807" cy="2628028"/>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7EA796"/>
                </a:solidFill>
                <a:latin typeface="Calibri Light" panose="020F0302020204030204"/>
              </a:rPr>
              <a:t>Additional notes: </a:t>
            </a:r>
            <a:endParaRPr lang="en-GB" sz="1400" b="1" dirty="0" smtClean="0">
              <a:solidFill>
                <a:srgbClr val="7EA796"/>
              </a:solidFill>
              <a:latin typeface="Calibri Light" panose="020F0302020204030204"/>
            </a:endParaRPr>
          </a:p>
          <a:p>
            <a:pPr algn="l" defTabSz="685783"/>
            <a:endParaRPr lang="en-GB" sz="700" b="1" dirty="0">
              <a:solidFill>
                <a:srgbClr val="2D4247"/>
              </a:solidFill>
              <a:latin typeface="+mn-lt"/>
            </a:endParaRPr>
          </a:p>
          <a:p>
            <a:pPr algn="l" defTabSz="685783"/>
            <a:r>
              <a:rPr lang="en-GB" sz="1400" b="1" dirty="0">
                <a:solidFill>
                  <a:srgbClr val="7EA796"/>
                </a:solidFill>
                <a:latin typeface="+mn-lt"/>
              </a:rPr>
              <a:t>Publisher’s </a:t>
            </a:r>
            <a:r>
              <a:rPr lang="en-GB" sz="1400" b="1" dirty="0" smtClean="0">
                <a:solidFill>
                  <a:srgbClr val="7EA796"/>
                </a:solidFill>
                <a:latin typeface="+mn-lt"/>
              </a:rPr>
              <a:t>information</a:t>
            </a:r>
            <a:endParaRPr lang="en-GB" sz="1400" b="1" dirty="0">
              <a:solidFill>
                <a:srgbClr val="7EA796"/>
              </a:solidFill>
              <a:latin typeface="+mn-lt"/>
            </a:endParaRPr>
          </a:p>
          <a:p>
            <a:pPr algn="l" defTabSz="685783"/>
            <a:endParaRPr lang="en-GB" sz="600" b="1" dirty="0">
              <a:solidFill>
                <a:srgbClr val="2D4247"/>
              </a:solidFill>
            </a:endParaRPr>
          </a:p>
          <a:p>
            <a:pPr algn="l" defTabSz="685783"/>
            <a:r>
              <a:rPr lang="en-GB" sz="1600" dirty="0" smtClean="0"/>
              <a:t>“Eleven-year-old </a:t>
            </a:r>
            <a:r>
              <a:rPr lang="en-GB" sz="1600" dirty="0"/>
              <a:t>Satsuki and her sassy little sister Mei have moved to the country to be closer to their ailing mother. The girls explore their sprawling old house and the forest and fields that surround it. Soon, Satsuki and Mei discover Totoro, a magical forest spirit who takes them on fantastic adventures through the trees and the clouds - and teaches them a lesson about trusting one </a:t>
            </a:r>
            <a:r>
              <a:rPr lang="en-GB" sz="1600" dirty="0" smtClean="0"/>
              <a:t>another”</a:t>
            </a:r>
            <a:endParaRPr lang="en-GB" sz="1600" b="1" dirty="0">
              <a:solidFill>
                <a:srgbClr val="2D4247"/>
              </a:solidFill>
            </a:endParaRPr>
          </a:p>
          <a:p>
            <a:pPr algn="l" defTabSz="685783"/>
            <a:endParaRPr lang="en-GB" sz="700" b="1" dirty="0" smtClean="0">
              <a:solidFill>
                <a:srgbClr val="2D4247"/>
              </a:solidFill>
              <a:latin typeface="Calibri Light" panose="020F0302020204030204"/>
            </a:endParaRPr>
          </a:p>
          <a:p>
            <a:pPr algn="l" defTabSz="685783"/>
            <a:r>
              <a:rPr lang="en-GB" sz="1400" b="1" dirty="0" smtClean="0">
                <a:solidFill>
                  <a:srgbClr val="7EA796"/>
                </a:solidFill>
                <a:latin typeface="Calibri Light" panose="020F0302020204030204"/>
              </a:rPr>
              <a:t>Official trailer for the film</a:t>
            </a:r>
            <a:endParaRPr lang="en-GB" sz="1400" b="1" dirty="0">
              <a:solidFill>
                <a:srgbClr val="7EA796"/>
              </a:solidFill>
              <a:latin typeface="Calibri Light" panose="020F0302020204030204"/>
            </a:endParaRPr>
          </a:p>
          <a:p>
            <a:pPr algn="l" defTabSz="685783"/>
            <a:endParaRPr lang="en-GB" sz="1400" b="1" dirty="0">
              <a:solidFill>
                <a:srgbClr val="313B4B"/>
              </a:solidFill>
              <a:latin typeface="Calibri Light" panose="020F0302020204030204"/>
            </a:endParaRPr>
          </a:p>
          <a:p>
            <a:pPr algn="l" defTabSz="685783"/>
            <a:r>
              <a:rPr lang="en-GB" sz="1400" dirty="0">
                <a:solidFill>
                  <a:prstClr val="black"/>
                </a:solidFill>
                <a:hlinkClick r:id="rId2"/>
              </a:rPr>
              <a:t>https://</a:t>
            </a:r>
            <a:r>
              <a:rPr lang="en-GB" sz="1400" dirty="0" smtClean="0">
                <a:solidFill>
                  <a:prstClr val="black"/>
                </a:solidFill>
                <a:hlinkClick r:id="rId2"/>
              </a:rPr>
              <a:t>www.youtube.com/watch?v=upsjMqlDa-A&amp;safe=active</a:t>
            </a:r>
            <a:endParaRPr lang="en-GB" sz="675" dirty="0">
              <a:solidFill>
                <a:prstClr val="black"/>
              </a:solidFill>
              <a:latin typeface="Calibri Light" panose="020F0302020204030204"/>
            </a:endParaRPr>
          </a:p>
        </p:txBody>
      </p:sp>
      <p:sp>
        <p:nvSpPr>
          <p:cNvPr id="18" name="Title 4"/>
          <p:cNvSpPr txBox="1">
            <a:spLocks/>
          </p:cNvSpPr>
          <p:nvPr/>
        </p:nvSpPr>
        <p:spPr>
          <a:xfrm>
            <a:off x="512217" y="5421093"/>
            <a:ext cx="5890847" cy="550536"/>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7EA796"/>
                </a:solidFill>
                <a:latin typeface="Calibri Light" panose="020F0302020204030204"/>
              </a:rPr>
              <a:t>Who would enjoy this story?</a:t>
            </a:r>
          </a:p>
          <a:p>
            <a:pPr algn="l" defTabSz="685783"/>
            <a:endParaRPr lang="en-GB" sz="700" b="1" dirty="0">
              <a:solidFill>
                <a:prstClr val="black"/>
              </a:solidFill>
              <a:latin typeface="Calibri Light" panose="020F0302020204030204"/>
            </a:endParaRPr>
          </a:p>
          <a:p>
            <a:pPr algn="l" defTabSz="685783"/>
            <a:r>
              <a:rPr lang="en-GB" sz="1400" dirty="0" smtClean="0">
                <a:solidFill>
                  <a:prstClr val="black"/>
                </a:solidFill>
                <a:latin typeface="Calibri Light" panose="020F0302020204030204"/>
              </a:rPr>
              <a:t>Aimed at upper primary/ S1/2 pupils</a:t>
            </a:r>
            <a:endParaRPr lang="en-GB" sz="1400" b="1" dirty="0">
              <a:solidFill>
                <a:srgbClr val="313B4B"/>
              </a:solidFill>
              <a:latin typeface="Calibri Light" panose="020F0302020204030204"/>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375" y="1674139"/>
            <a:ext cx="2327239" cy="3366065"/>
          </a:xfrm>
          <a:prstGeom prst="rect">
            <a:avLst/>
          </a:prstGeom>
        </p:spPr>
      </p:pic>
      <p:sp>
        <p:nvSpPr>
          <p:cNvPr id="16" name="Title 4"/>
          <p:cNvSpPr txBox="1">
            <a:spLocks/>
          </p:cNvSpPr>
          <p:nvPr/>
        </p:nvSpPr>
        <p:spPr>
          <a:xfrm>
            <a:off x="512217" y="7578295"/>
            <a:ext cx="5789807" cy="36356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endParaRPr lang="en-GB" sz="675" dirty="0">
              <a:solidFill>
                <a:prstClr val="black"/>
              </a:solidFill>
              <a:latin typeface="Calibri Light" panose="020F0302020204030204"/>
            </a:endParaRPr>
          </a:p>
          <a:p>
            <a:pPr algn="l" defTabSz="685783"/>
            <a:endParaRPr lang="en-GB" sz="1575" dirty="0" smtClean="0">
              <a:solidFill>
                <a:prstClr val="black"/>
              </a:solidFill>
              <a:latin typeface="Calibri Light" panose="020F0302020204030204"/>
            </a:endParaRPr>
          </a:p>
        </p:txBody>
      </p:sp>
    </p:spTree>
    <p:extLst>
      <p:ext uri="{BB962C8B-B14F-4D97-AF65-F5344CB8AC3E}">
        <p14:creationId xmlns:p14="http://schemas.microsoft.com/office/powerpoint/2010/main" val="2780046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TotalTime>
  <Words>147</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Maddy has severe allergies that leave her unable to live in the outside world. She has to live her life being very careful about everything she does. This is a full-time job for her mother too, and for the nurse who is employed to look after Maddy. But ill as she is, Maddy’s just like any other girl, and when she gets to know new neighbour Nick, first from her window, and then online, the two fall in love. Suddenly, Maddy is willing to take risks and perhaps put her life in danger to be with the boy she loves.  A beautifully told love story, with a great twist at the end</dc:title>
  <dc:creator>Ms Newbury</dc:creator>
  <cp:lastModifiedBy>Ms Newbury</cp:lastModifiedBy>
  <cp:revision>24</cp:revision>
  <dcterms:created xsi:type="dcterms:W3CDTF">2021-02-11T07:52:37Z</dcterms:created>
  <dcterms:modified xsi:type="dcterms:W3CDTF">2021-02-23T10:35:10Z</dcterms:modified>
</cp:coreProperties>
</file>